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3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13.png"/><Relationship Id="rId4" Type="http://schemas.openxmlformats.org/officeDocument/2006/relationships/image" Target="../media/image29.png"/><Relationship Id="rId5" Type="http://schemas.openxmlformats.org/officeDocument/2006/relationships/image" Target="../media/image12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2.png"/><Relationship Id="rId9" Type="http://schemas.openxmlformats.org/officeDocument/2006/relationships/image" Target="../media/image17.png"/><Relationship Id="rId10" Type="http://schemas.openxmlformats.org/officeDocument/2006/relationships/hyperlink" Target="mailto:alice.alphanumerique@yahoo.com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24.png"/><Relationship Id="rId5" Type="http://schemas.openxmlformats.org/officeDocument/2006/relationships/image" Target="../media/image29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20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365500" cy="1463040"/>
          </a:xfrm>
          <a:custGeom>
            <a:avLst/>
            <a:gdLst/>
            <a:ahLst/>
            <a:cxnLst/>
            <a:rect l="l" t="t" r="r" b="b"/>
            <a:pathLst>
              <a:path w="3365500" h="1463040">
                <a:moveTo>
                  <a:pt x="0" y="1463040"/>
                </a:moveTo>
                <a:lnTo>
                  <a:pt x="3364991" y="1463040"/>
                </a:lnTo>
                <a:lnTo>
                  <a:pt x="3364991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36375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64991" y="0"/>
            <a:ext cx="4407535" cy="1463040"/>
          </a:xfrm>
          <a:custGeom>
            <a:avLst/>
            <a:gdLst/>
            <a:ahLst/>
            <a:cxnLst/>
            <a:rect l="l" t="t" r="r" b="b"/>
            <a:pathLst>
              <a:path w="4407534" h="1463040">
                <a:moveTo>
                  <a:pt x="0" y="1463040"/>
                </a:moveTo>
                <a:lnTo>
                  <a:pt x="4407408" y="1463040"/>
                </a:lnTo>
                <a:lnTo>
                  <a:pt x="4407408" y="0"/>
                </a:lnTo>
                <a:lnTo>
                  <a:pt x="0" y="0"/>
                </a:lnTo>
                <a:lnTo>
                  <a:pt x="0" y="1463040"/>
                </a:lnTo>
                <a:close/>
              </a:path>
            </a:pathLst>
          </a:custGeom>
          <a:solidFill>
            <a:srgbClr val="E4DFD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54178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77439" y="707744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121825" y="592009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09">
                <a:moveTo>
                  <a:pt x="0" y="0"/>
                </a:moveTo>
                <a:lnTo>
                  <a:pt x="0" y="105409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077439" y="571689"/>
            <a:ext cx="55244" cy="20320"/>
          </a:xfrm>
          <a:custGeom>
            <a:avLst/>
            <a:gdLst/>
            <a:ahLst/>
            <a:cxnLst/>
            <a:rect l="l" t="t" r="r" b="b"/>
            <a:pathLst>
              <a:path w="55244" h="20320">
                <a:moveTo>
                  <a:pt x="0" y="20319"/>
                </a:moveTo>
                <a:lnTo>
                  <a:pt x="54711" y="20319"/>
                </a:lnTo>
                <a:lnTo>
                  <a:pt x="54711" y="0"/>
                </a:lnTo>
                <a:lnTo>
                  <a:pt x="0" y="0"/>
                </a:lnTo>
                <a:lnTo>
                  <a:pt x="0" y="203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00845" y="612785"/>
            <a:ext cx="90704" cy="148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25546" y="571510"/>
            <a:ext cx="90830" cy="1465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49921" y="612788"/>
            <a:ext cx="90692" cy="105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954052" y="836071"/>
            <a:ext cx="90817" cy="1052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8753" y="836076"/>
            <a:ext cx="90817" cy="10528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02459" y="836072"/>
            <a:ext cx="99085" cy="1052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333142" y="786117"/>
            <a:ext cx="90830" cy="1552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57624" y="836071"/>
            <a:ext cx="90817" cy="1052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79649" y="931033"/>
            <a:ext cx="91440" cy="0"/>
          </a:xfrm>
          <a:custGeom>
            <a:avLst/>
            <a:gdLst/>
            <a:ahLst/>
            <a:cxnLst/>
            <a:rect l="l" t="t" r="r" b="b"/>
            <a:pathLst>
              <a:path w="91439" h="0">
                <a:moveTo>
                  <a:pt x="0" y="0"/>
                </a:moveTo>
                <a:lnTo>
                  <a:pt x="90830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13710" y="857208"/>
            <a:ext cx="20955" cy="63500"/>
          </a:xfrm>
          <a:custGeom>
            <a:avLst/>
            <a:gdLst/>
            <a:ahLst/>
            <a:cxnLst/>
            <a:rect l="l" t="t" r="r" b="b"/>
            <a:pathLst>
              <a:path w="20955" h="63500">
                <a:moveTo>
                  <a:pt x="0" y="63500"/>
                </a:moveTo>
                <a:lnTo>
                  <a:pt x="20650" y="63500"/>
                </a:lnTo>
                <a:lnTo>
                  <a:pt x="20650" y="0"/>
                </a:lnTo>
                <a:lnTo>
                  <a:pt x="0" y="0"/>
                </a:lnTo>
                <a:lnTo>
                  <a:pt x="0" y="63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579649" y="835618"/>
            <a:ext cx="55244" cy="21590"/>
          </a:xfrm>
          <a:custGeom>
            <a:avLst/>
            <a:gdLst/>
            <a:ahLst/>
            <a:cxnLst/>
            <a:rect l="l" t="t" r="r" b="b"/>
            <a:pathLst>
              <a:path w="55244" h="21590">
                <a:moveTo>
                  <a:pt x="0" y="21590"/>
                </a:moveTo>
                <a:lnTo>
                  <a:pt x="54711" y="21590"/>
                </a:lnTo>
                <a:lnTo>
                  <a:pt x="54711" y="0"/>
                </a:lnTo>
                <a:lnTo>
                  <a:pt x="0" y="0"/>
                </a:lnTo>
                <a:lnTo>
                  <a:pt x="0" y="2159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11653" y="796857"/>
            <a:ext cx="22860" cy="20955"/>
          </a:xfrm>
          <a:custGeom>
            <a:avLst/>
            <a:gdLst/>
            <a:ahLst/>
            <a:cxnLst/>
            <a:rect l="l" t="t" r="r" b="b"/>
            <a:pathLst>
              <a:path w="22860" h="20955">
                <a:moveTo>
                  <a:pt x="22707" y="0"/>
                </a:moveTo>
                <a:lnTo>
                  <a:pt x="0" y="0"/>
                </a:lnTo>
                <a:lnTo>
                  <a:pt x="0" y="20637"/>
                </a:lnTo>
                <a:lnTo>
                  <a:pt x="22707" y="20637"/>
                </a:lnTo>
                <a:lnTo>
                  <a:pt x="227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702017" y="836076"/>
            <a:ext cx="90704" cy="1486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27388" y="836076"/>
            <a:ext cx="90817" cy="10528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952075" y="836079"/>
            <a:ext cx="90830" cy="10527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54034" y="1097013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 h="0">
                <a:moveTo>
                  <a:pt x="0" y="0"/>
                </a:moveTo>
                <a:lnTo>
                  <a:pt x="119773" y="0"/>
                </a:lnTo>
              </a:path>
            </a:pathLst>
          </a:custGeom>
          <a:ln w="206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1624" y="884466"/>
            <a:ext cx="105410" cy="222885"/>
          </a:xfrm>
          <a:custGeom>
            <a:avLst/>
            <a:gdLst/>
            <a:ahLst/>
            <a:cxnLst/>
            <a:rect l="l" t="t" r="r" b="b"/>
            <a:pathLst>
              <a:path w="105409" h="222884">
                <a:moveTo>
                  <a:pt x="105067" y="0"/>
                </a:moveTo>
                <a:lnTo>
                  <a:pt x="0" y="70307"/>
                </a:lnTo>
                <a:lnTo>
                  <a:pt x="0" y="222872"/>
                </a:lnTo>
                <a:lnTo>
                  <a:pt x="105067" y="222872"/>
                </a:lnTo>
                <a:lnTo>
                  <a:pt x="10506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4354" y="571502"/>
            <a:ext cx="1149985" cy="535940"/>
          </a:xfrm>
          <a:custGeom>
            <a:avLst/>
            <a:gdLst/>
            <a:ahLst/>
            <a:cxnLst/>
            <a:rect l="l" t="t" r="r" b="b"/>
            <a:pathLst>
              <a:path w="1149985" h="535940">
                <a:moveTo>
                  <a:pt x="270027" y="0"/>
                </a:moveTo>
                <a:lnTo>
                  <a:pt x="189128" y="0"/>
                </a:lnTo>
                <a:lnTo>
                  <a:pt x="139003" y="6712"/>
                </a:lnTo>
                <a:lnTo>
                  <a:pt x="93867" y="25681"/>
                </a:lnTo>
                <a:lnTo>
                  <a:pt x="55559" y="55157"/>
                </a:lnTo>
                <a:lnTo>
                  <a:pt x="25919" y="93389"/>
                </a:lnTo>
                <a:lnTo>
                  <a:pt x="6786" y="138625"/>
                </a:lnTo>
                <a:lnTo>
                  <a:pt x="0" y="189115"/>
                </a:lnTo>
                <a:lnTo>
                  <a:pt x="0" y="346722"/>
                </a:lnTo>
                <a:lnTo>
                  <a:pt x="6786" y="396846"/>
                </a:lnTo>
                <a:lnTo>
                  <a:pt x="25919" y="441980"/>
                </a:lnTo>
                <a:lnTo>
                  <a:pt x="55559" y="480285"/>
                </a:lnTo>
                <a:lnTo>
                  <a:pt x="93867" y="509922"/>
                </a:lnTo>
                <a:lnTo>
                  <a:pt x="139003" y="529052"/>
                </a:lnTo>
                <a:lnTo>
                  <a:pt x="189128" y="535838"/>
                </a:lnTo>
                <a:lnTo>
                  <a:pt x="270027" y="535838"/>
                </a:lnTo>
                <a:lnTo>
                  <a:pt x="357238" y="477405"/>
                </a:lnTo>
                <a:lnTo>
                  <a:pt x="462292" y="477405"/>
                </a:lnTo>
                <a:lnTo>
                  <a:pt x="462292" y="430771"/>
                </a:lnTo>
                <a:lnTo>
                  <a:pt x="189128" y="430771"/>
                </a:lnTo>
                <a:lnTo>
                  <a:pt x="156491" y="424139"/>
                </a:lnTo>
                <a:lnTo>
                  <a:pt x="129762" y="406082"/>
                </a:lnTo>
                <a:lnTo>
                  <a:pt x="111700" y="379357"/>
                </a:lnTo>
                <a:lnTo>
                  <a:pt x="105067" y="346722"/>
                </a:lnTo>
                <a:lnTo>
                  <a:pt x="105067" y="189115"/>
                </a:lnTo>
                <a:lnTo>
                  <a:pt x="129762" y="129760"/>
                </a:lnTo>
                <a:lnTo>
                  <a:pt x="189128" y="105067"/>
                </a:lnTo>
                <a:lnTo>
                  <a:pt x="462292" y="105067"/>
                </a:lnTo>
                <a:lnTo>
                  <a:pt x="462292" y="58839"/>
                </a:lnTo>
                <a:lnTo>
                  <a:pt x="357238" y="58839"/>
                </a:lnTo>
                <a:lnTo>
                  <a:pt x="270027" y="0"/>
                </a:lnTo>
                <a:close/>
              </a:path>
              <a:path w="1149985" h="535940">
                <a:moveTo>
                  <a:pt x="462292" y="477405"/>
                </a:moveTo>
                <a:lnTo>
                  <a:pt x="357238" y="477405"/>
                </a:lnTo>
                <a:lnTo>
                  <a:pt x="357238" y="535838"/>
                </a:lnTo>
                <a:lnTo>
                  <a:pt x="462292" y="535838"/>
                </a:lnTo>
                <a:lnTo>
                  <a:pt x="462292" y="477405"/>
                </a:lnTo>
                <a:close/>
              </a:path>
              <a:path w="1149985" h="535940">
                <a:moveTo>
                  <a:pt x="1128588" y="105067"/>
                </a:moveTo>
                <a:lnTo>
                  <a:pt x="960437" y="105067"/>
                </a:lnTo>
                <a:lnTo>
                  <a:pt x="993079" y="111700"/>
                </a:lnTo>
                <a:lnTo>
                  <a:pt x="1019808" y="129760"/>
                </a:lnTo>
                <a:lnTo>
                  <a:pt x="1037866" y="156486"/>
                </a:lnTo>
                <a:lnTo>
                  <a:pt x="1044498" y="189115"/>
                </a:lnTo>
                <a:lnTo>
                  <a:pt x="1044498" y="535838"/>
                </a:lnTo>
                <a:lnTo>
                  <a:pt x="1149565" y="535838"/>
                </a:lnTo>
                <a:lnTo>
                  <a:pt x="1149565" y="189115"/>
                </a:lnTo>
                <a:lnTo>
                  <a:pt x="1142780" y="138625"/>
                </a:lnTo>
                <a:lnTo>
                  <a:pt x="1128588" y="105067"/>
                </a:lnTo>
                <a:close/>
              </a:path>
              <a:path w="1149985" h="535940">
                <a:moveTo>
                  <a:pt x="462292" y="105067"/>
                </a:moveTo>
                <a:lnTo>
                  <a:pt x="237464" y="105067"/>
                </a:lnTo>
                <a:lnTo>
                  <a:pt x="357238" y="185966"/>
                </a:lnTo>
                <a:lnTo>
                  <a:pt x="357238" y="349872"/>
                </a:lnTo>
                <a:lnTo>
                  <a:pt x="237464" y="430771"/>
                </a:lnTo>
                <a:lnTo>
                  <a:pt x="462292" y="430771"/>
                </a:lnTo>
                <a:lnTo>
                  <a:pt x="462292" y="407009"/>
                </a:lnTo>
                <a:lnTo>
                  <a:pt x="651416" y="280060"/>
                </a:lnTo>
                <a:lnTo>
                  <a:pt x="462292" y="280060"/>
                </a:lnTo>
                <a:lnTo>
                  <a:pt x="462292" y="105067"/>
                </a:lnTo>
                <a:close/>
              </a:path>
              <a:path w="1149985" h="535940">
                <a:moveTo>
                  <a:pt x="792340" y="0"/>
                </a:moveTo>
                <a:lnTo>
                  <a:pt x="687273" y="0"/>
                </a:lnTo>
                <a:lnTo>
                  <a:pt x="687273" y="129273"/>
                </a:lnTo>
                <a:lnTo>
                  <a:pt x="462292" y="280060"/>
                </a:lnTo>
                <a:lnTo>
                  <a:pt x="651416" y="280060"/>
                </a:lnTo>
                <a:lnTo>
                  <a:pt x="912113" y="105067"/>
                </a:lnTo>
                <a:lnTo>
                  <a:pt x="1128588" y="105067"/>
                </a:lnTo>
                <a:lnTo>
                  <a:pt x="1123649" y="93389"/>
                </a:lnTo>
                <a:lnTo>
                  <a:pt x="1096865" y="58839"/>
                </a:lnTo>
                <a:lnTo>
                  <a:pt x="792340" y="58839"/>
                </a:lnTo>
                <a:lnTo>
                  <a:pt x="792340" y="0"/>
                </a:lnTo>
                <a:close/>
              </a:path>
              <a:path w="1149985" h="535940">
                <a:moveTo>
                  <a:pt x="462292" y="0"/>
                </a:moveTo>
                <a:lnTo>
                  <a:pt x="357238" y="0"/>
                </a:lnTo>
                <a:lnTo>
                  <a:pt x="357238" y="58839"/>
                </a:lnTo>
                <a:lnTo>
                  <a:pt x="462292" y="58839"/>
                </a:lnTo>
                <a:lnTo>
                  <a:pt x="462292" y="0"/>
                </a:lnTo>
                <a:close/>
              </a:path>
              <a:path w="1149985" h="535940">
                <a:moveTo>
                  <a:pt x="960437" y="0"/>
                </a:moveTo>
                <a:lnTo>
                  <a:pt x="879551" y="0"/>
                </a:lnTo>
                <a:lnTo>
                  <a:pt x="792340" y="58839"/>
                </a:lnTo>
                <a:lnTo>
                  <a:pt x="1096865" y="58839"/>
                </a:lnTo>
                <a:lnTo>
                  <a:pt x="1094011" y="55157"/>
                </a:lnTo>
                <a:lnTo>
                  <a:pt x="1055704" y="25681"/>
                </a:lnTo>
                <a:lnTo>
                  <a:pt x="1010567" y="6712"/>
                </a:lnTo>
                <a:lnTo>
                  <a:pt x="960437" y="0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1659" y="1813972"/>
            <a:ext cx="6530340" cy="2117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11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trame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base,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inspirer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concevoir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vos ateliers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accompagner 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personne.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libre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choisir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d’autres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nous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encourageons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ajouter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nouvelles</a:t>
            </a:r>
            <a:r>
              <a:rPr dirty="0" sz="1050" spc="-1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 marL="12700" marR="126364">
              <a:lnSpc>
                <a:spcPct val="101200"/>
              </a:lnSpc>
              <a:spcBef>
                <a:spcPts val="45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Prérequis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L’apprenant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sait naviguer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Internet,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sait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créer,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ouvrir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enregistrer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ordinateur. 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sait remplir un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formulaire.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Avant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commencer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formation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465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résumé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Imprimez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trame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vos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leur téléphone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personnel,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assurez-vous qu’ils ont accès au WIFI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votre</a:t>
            </a:r>
            <a:r>
              <a:rPr dirty="0" sz="1050" spc="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structure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Ouvrez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lien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 sur votre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ordinateur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pouvoir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projeter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34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Assurez-vous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qu’un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logiciel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traitement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texte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bien installé sur les appareils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Enregistrez un raccourci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 sur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l’appareil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(tablette, téléphone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intelligent)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vos</a:t>
            </a:r>
            <a:r>
              <a:rPr dirty="0" sz="1050" spc="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4359" y="4092993"/>
            <a:ext cx="6583680" cy="1025525"/>
          </a:xfrm>
          <a:prstGeom prst="rect">
            <a:avLst/>
          </a:prstGeom>
          <a:solidFill>
            <a:srgbClr val="E4DFDB"/>
          </a:solidFill>
        </p:spPr>
        <p:txBody>
          <a:bodyPr wrap="square" lIns="0" tIns="184150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450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Objectif</a:t>
            </a:r>
            <a:endParaRPr sz="1400">
              <a:latin typeface="Source Sans Pro"/>
              <a:cs typeface="Source Sans Pro"/>
            </a:endParaRPr>
          </a:p>
          <a:p>
            <a:pPr marL="228600" marR="319405">
              <a:lnSpc>
                <a:spcPct val="101200"/>
              </a:lnSpc>
              <a:spcBef>
                <a:spcPts val="380"/>
              </a:spcBef>
            </a:pP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l’issue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formation,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15">
                <a:solidFill>
                  <a:srgbClr val="322D2D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capable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d’enregistrer,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partager et de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recevoir un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document </a:t>
            </a:r>
            <a:r>
              <a:rPr dirty="0" sz="1050">
                <a:solidFill>
                  <a:srgbClr val="322D2D"/>
                </a:solidFill>
                <a:latin typeface="Source Sans Pro"/>
                <a:cs typeface="Source Sans Pro"/>
              </a:rPr>
              <a:t>via 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un espace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322D2D"/>
                </a:solidFill>
                <a:latin typeface="Source Sans Pro"/>
                <a:cs typeface="Source Sans Pro"/>
              </a:rPr>
              <a:t>en</a:t>
            </a:r>
            <a:r>
              <a:rPr dirty="0" sz="1050" spc="-30">
                <a:solidFill>
                  <a:srgbClr val="322D2D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322D2D"/>
                </a:solidFill>
                <a:latin typeface="Source Sans Pro"/>
                <a:cs typeface="Source Sans Pro"/>
              </a:rPr>
              <a:t>ligne.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38765" y="604874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00709" y="60487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184390" y="604874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4362" y="6510393"/>
            <a:ext cx="222250" cy="1828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890715" y="6510388"/>
            <a:ext cx="182874" cy="182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94366" y="7542262"/>
            <a:ext cx="182874" cy="1828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94366" y="7980412"/>
            <a:ext cx="182874" cy="1828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81659" y="5242182"/>
            <a:ext cx="6499860" cy="291084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Présentez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l’atelier</a:t>
            </a:r>
            <a:endParaRPr sz="1400">
              <a:latin typeface="Source Sans Pro"/>
              <a:cs typeface="Source Sans Pro"/>
            </a:endParaRPr>
          </a:p>
          <a:p>
            <a:pPr marL="12700" marR="5080">
              <a:lnSpc>
                <a:spcPct val="101200"/>
              </a:lnSpc>
              <a:spcBef>
                <a:spcPts val="38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Présentez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l’atelier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cet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atelier,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allez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qu’est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fonctionnement.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allez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même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pouvoir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tester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Détendez</a:t>
            </a:r>
            <a:r>
              <a:rPr dirty="0" sz="1400" spc="-2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l’atmosphère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5</a:t>
            </a:r>
            <a:r>
              <a:rPr dirty="0" sz="950" spc="-10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</a:t>
            </a:r>
            <a:endParaRPr sz="950">
              <a:latin typeface="Source Sans Pro Black"/>
              <a:cs typeface="Source Sans Pro Black"/>
            </a:endParaRPr>
          </a:p>
          <a:p>
            <a:pPr marL="12700" marR="29845">
              <a:lnSpc>
                <a:spcPct val="101200"/>
              </a:lnSpc>
              <a:spcBef>
                <a:spcPts val="919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Invitez les apprenants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former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cercle.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Munissez-vous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pelote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laine,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présentez-vous.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Expliquez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qu’à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tour,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ils doivent dire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1)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prénom,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2) 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signifie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eux « Espace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fin 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l’activité,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toile d’araignée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sera formée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cercle !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ainsi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comparer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toile  d’araignée 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Internet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web,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expliquant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fait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web.</a:t>
            </a:r>
            <a:endParaRPr sz="1050">
              <a:latin typeface="Source Sans Pro"/>
              <a:cs typeface="Source Sans Pro"/>
            </a:endParaRPr>
          </a:p>
          <a:p>
            <a:pPr marL="277495" marR="229870" indent="-190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N’hésitez 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participer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première activité. Si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plusieurs formateurs,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 se 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mettre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côté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noter les attentes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y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revenir au cours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l’atelier.</a:t>
            </a:r>
            <a:endParaRPr sz="1050">
              <a:latin typeface="Source Sans Pro"/>
              <a:cs typeface="Source Sans Pro"/>
            </a:endParaRPr>
          </a:p>
          <a:p>
            <a:pPr marL="275590">
              <a:lnSpc>
                <a:spcPct val="100000"/>
              </a:lnSpc>
              <a:spcBef>
                <a:spcPts val="91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vous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n’avez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pelote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laine,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fabriquez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balle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papier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dynamiser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tour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table.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70096" y="505421"/>
            <a:ext cx="2826385" cy="702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1390"/>
              </a:lnSpc>
              <a:spcBef>
                <a:spcPts val="100"/>
              </a:spcBef>
            </a:pP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T</a:t>
            </a:r>
            <a:r>
              <a:rPr dirty="0" sz="1200" spc="-6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5" b="1">
                <a:solidFill>
                  <a:srgbClr val="363759"/>
                </a:solidFill>
                <a:latin typeface="Source Sans Pro"/>
                <a:cs typeface="Source Sans Pro"/>
              </a:rPr>
              <a:t>R</a:t>
            </a:r>
            <a:r>
              <a:rPr dirty="0" sz="1200" spc="-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20" b="1">
                <a:solidFill>
                  <a:srgbClr val="363759"/>
                </a:solidFill>
                <a:latin typeface="Source Sans Pro"/>
                <a:cs typeface="Source Sans Pro"/>
              </a:rPr>
              <a:t>ME</a:t>
            </a:r>
            <a:r>
              <a:rPr dirty="0" sz="1200" spc="37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D</a:t>
            </a:r>
            <a:r>
              <a:rPr dirty="0" sz="1200" spc="-7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60" b="1">
                <a:solidFill>
                  <a:srgbClr val="363759"/>
                </a:solidFill>
                <a:latin typeface="Source Sans Pro"/>
                <a:cs typeface="Source Sans Pro"/>
              </a:rPr>
              <a:t>’</a:t>
            </a:r>
            <a:r>
              <a:rPr dirty="0" sz="1200" spc="-10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30" b="1">
                <a:solidFill>
                  <a:srgbClr val="363759"/>
                </a:solidFill>
                <a:latin typeface="Source Sans Pro"/>
                <a:cs typeface="Source Sans Pro"/>
              </a:rPr>
              <a:t>A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155" b="1">
                <a:solidFill>
                  <a:srgbClr val="363759"/>
                </a:solidFill>
                <a:latin typeface="Source Sans Pro"/>
                <a:cs typeface="Source Sans Pro"/>
              </a:rPr>
              <a:t>NIM</a:t>
            </a:r>
            <a:r>
              <a:rPr dirty="0" sz="1200" spc="-4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95" b="1">
                <a:solidFill>
                  <a:srgbClr val="363759"/>
                </a:solidFill>
                <a:latin typeface="Source Sans Pro"/>
                <a:cs typeface="Source Sans Pro"/>
              </a:rPr>
              <a:t>AT</a:t>
            </a:r>
            <a:r>
              <a:rPr dirty="0" sz="1200" spc="-60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40" b="1">
                <a:solidFill>
                  <a:srgbClr val="363759"/>
                </a:solidFill>
                <a:latin typeface="Source Sans Pro"/>
                <a:cs typeface="Source Sans Pro"/>
              </a:rPr>
              <a:t>I</a:t>
            </a:r>
            <a:r>
              <a:rPr dirty="0" sz="1200" spc="-5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O</a:t>
            </a:r>
            <a:r>
              <a:rPr dirty="0" sz="1200" spc="-55" b="1">
                <a:solidFill>
                  <a:srgbClr val="363759"/>
                </a:solidFill>
                <a:latin typeface="Source Sans Pro"/>
                <a:cs typeface="Source Sans Pro"/>
              </a:rPr>
              <a:t> </a:t>
            </a:r>
            <a:r>
              <a:rPr dirty="0" sz="1200" spc="20" b="1">
                <a:solidFill>
                  <a:srgbClr val="363759"/>
                </a:solidFill>
                <a:latin typeface="Source Sans Pro"/>
                <a:cs typeface="Source Sans Pro"/>
              </a:rPr>
              <a:t>N</a:t>
            </a:r>
            <a:endParaRPr sz="1200">
              <a:latin typeface="Source Sans Pro"/>
              <a:cs typeface="Source Sans Pro"/>
            </a:endParaRPr>
          </a:p>
          <a:p>
            <a:pPr marR="5080">
              <a:lnSpc>
                <a:spcPts val="1889"/>
              </a:lnSpc>
              <a:spcBef>
                <a:spcPts val="185"/>
              </a:spcBef>
            </a:pPr>
            <a:r>
              <a:rPr dirty="0" sz="1750" spc="15" b="1">
                <a:solidFill>
                  <a:srgbClr val="F15B4E"/>
                </a:solidFill>
                <a:latin typeface="Source Sans Pro"/>
                <a:cs typeface="Source Sans Pro"/>
              </a:rPr>
              <a:t>Comment </a:t>
            </a:r>
            <a:r>
              <a:rPr dirty="0" sz="1750" spc="25" b="1">
                <a:solidFill>
                  <a:srgbClr val="F15B4E"/>
                </a:solidFill>
                <a:latin typeface="Source Sans Pro"/>
                <a:cs typeface="Source Sans Pro"/>
              </a:rPr>
              <a:t>stocker </a:t>
            </a:r>
            <a:r>
              <a:rPr dirty="0" sz="1750" spc="45" b="1">
                <a:solidFill>
                  <a:srgbClr val="F15B4E"/>
                </a:solidFill>
                <a:latin typeface="Source Sans Pro"/>
                <a:cs typeface="Source Sans Pro"/>
              </a:rPr>
              <a:t>et</a:t>
            </a:r>
            <a:r>
              <a:rPr dirty="0" sz="1750" spc="-204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25" b="1">
                <a:solidFill>
                  <a:srgbClr val="F15B4E"/>
                </a:solidFill>
                <a:latin typeface="Source Sans Pro"/>
                <a:cs typeface="Source Sans Pro"/>
              </a:rPr>
              <a:t>partager  </a:t>
            </a:r>
            <a:r>
              <a:rPr dirty="0" sz="1750" spc="30" b="1">
                <a:solidFill>
                  <a:srgbClr val="F15B4E"/>
                </a:solidFill>
                <a:latin typeface="Source Sans Pro"/>
                <a:cs typeface="Source Sans Pro"/>
              </a:rPr>
              <a:t>des documents </a:t>
            </a:r>
            <a:r>
              <a:rPr dirty="0" sz="1750" spc="35" b="1">
                <a:solidFill>
                  <a:srgbClr val="F15B4E"/>
                </a:solidFill>
                <a:latin typeface="Source Sans Pro"/>
                <a:cs typeface="Source Sans Pro"/>
              </a:rPr>
              <a:t>en </a:t>
            </a:r>
            <a:r>
              <a:rPr dirty="0" sz="1750" spc="40" b="1">
                <a:solidFill>
                  <a:srgbClr val="F15B4E"/>
                </a:solidFill>
                <a:latin typeface="Source Sans Pro"/>
                <a:cs typeface="Source Sans Pro"/>
              </a:rPr>
              <a:t>ligne</a:t>
            </a:r>
            <a:r>
              <a:rPr dirty="0" sz="1750" spc="-27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750" spc="60" b="1">
                <a:solidFill>
                  <a:srgbClr val="F15B4E"/>
                </a:solidFill>
                <a:latin typeface="Source Sans Pro"/>
                <a:cs typeface="Source Sans Pro"/>
              </a:rPr>
              <a:t>?</a:t>
            </a:r>
            <a:endParaRPr sz="1750">
              <a:latin typeface="Source Sans Pro"/>
              <a:cs typeface="Source Sans Pro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887844" y="689184"/>
            <a:ext cx="76098" cy="16309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736081" y="625450"/>
            <a:ext cx="324485" cy="324485"/>
          </a:xfrm>
          <a:custGeom>
            <a:avLst/>
            <a:gdLst/>
            <a:ahLst/>
            <a:cxnLst/>
            <a:rect l="l" t="t" r="r" b="b"/>
            <a:pathLst>
              <a:path w="324484" h="324484">
                <a:moveTo>
                  <a:pt x="162140" y="0"/>
                </a:moveTo>
                <a:lnTo>
                  <a:pt x="119086" y="5801"/>
                </a:lnTo>
                <a:lnTo>
                  <a:pt x="80367" y="22168"/>
                </a:lnTo>
                <a:lnTo>
                  <a:pt x="47542" y="47542"/>
                </a:lnTo>
                <a:lnTo>
                  <a:pt x="22168" y="80367"/>
                </a:lnTo>
                <a:lnTo>
                  <a:pt x="5801" y="119086"/>
                </a:lnTo>
                <a:lnTo>
                  <a:pt x="0" y="162140"/>
                </a:lnTo>
                <a:lnTo>
                  <a:pt x="5801" y="205195"/>
                </a:lnTo>
                <a:lnTo>
                  <a:pt x="22168" y="243914"/>
                </a:lnTo>
                <a:lnTo>
                  <a:pt x="47542" y="276739"/>
                </a:lnTo>
                <a:lnTo>
                  <a:pt x="80367" y="302113"/>
                </a:lnTo>
                <a:lnTo>
                  <a:pt x="119086" y="318480"/>
                </a:lnTo>
                <a:lnTo>
                  <a:pt x="162140" y="324281"/>
                </a:lnTo>
                <a:lnTo>
                  <a:pt x="205189" y="318480"/>
                </a:lnTo>
                <a:lnTo>
                  <a:pt x="241484" y="303149"/>
                </a:lnTo>
                <a:lnTo>
                  <a:pt x="151764" y="303149"/>
                </a:lnTo>
                <a:lnTo>
                  <a:pt x="102659" y="290397"/>
                </a:lnTo>
                <a:lnTo>
                  <a:pt x="62212" y="262069"/>
                </a:lnTo>
                <a:lnTo>
                  <a:pt x="33884" y="221622"/>
                </a:lnTo>
                <a:lnTo>
                  <a:pt x="21132" y="172516"/>
                </a:lnTo>
                <a:lnTo>
                  <a:pt x="43002" y="172516"/>
                </a:lnTo>
                <a:lnTo>
                  <a:pt x="47650" y="167868"/>
                </a:lnTo>
                <a:lnTo>
                  <a:pt x="47637" y="156400"/>
                </a:lnTo>
                <a:lnTo>
                  <a:pt x="43002" y="151765"/>
                </a:lnTo>
                <a:lnTo>
                  <a:pt x="21132" y="151765"/>
                </a:lnTo>
                <a:lnTo>
                  <a:pt x="33884" y="102659"/>
                </a:lnTo>
                <a:lnTo>
                  <a:pt x="62212" y="62212"/>
                </a:lnTo>
                <a:lnTo>
                  <a:pt x="102659" y="33884"/>
                </a:lnTo>
                <a:lnTo>
                  <a:pt x="151764" y="21132"/>
                </a:lnTo>
                <a:lnTo>
                  <a:pt x="241484" y="21132"/>
                </a:lnTo>
                <a:lnTo>
                  <a:pt x="205172" y="5794"/>
                </a:lnTo>
                <a:lnTo>
                  <a:pt x="162140" y="0"/>
                </a:lnTo>
                <a:close/>
              </a:path>
              <a:path w="324484" h="324484">
                <a:moveTo>
                  <a:pt x="167868" y="276644"/>
                </a:moveTo>
                <a:lnTo>
                  <a:pt x="156413" y="276644"/>
                </a:lnTo>
                <a:lnTo>
                  <a:pt x="151764" y="281279"/>
                </a:lnTo>
                <a:lnTo>
                  <a:pt x="151764" y="303149"/>
                </a:lnTo>
                <a:lnTo>
                  <a:pt x="172516" y="303149"/>
                </a:lnTo>
                <a:lnTo>
                  <a:pt x="172516" y="281279"/>
                </a:lnTo>
                <a:lnTo>
                  <a:pt x="167868" y="276644"/>
                </a:lnTo>
                <a:close/>
              </a:path>
              <a:path w="324484" h="324484">
                <a:moveTo>
                  <a:pt x="241484" y="21132"/>
                </a:moveTo>
                <a:lnTo>
                  <a:pt x="172516" y="21132"/>
                </a:lnTo>
                <a:lnTo>
                  <a:pt x="221628" y="33884"/>
                </a:lnTo>
                <a:lnTo>
                  <a:pt x="262074" y="62212"/>
                </a:lnTo>
                <a:lnTo>
                  <a:pt x="290399" y="102659"/>
                </a:lnTo>
                <a:lnTo>
                  <a:pt x="303148" y="151765"/>
                </a:lnTo>
                <a:lnTo>
                  <a:pt x="281292" y="151765"/>
                </a:lnTo>
                <a:lnTo>
                  <a:pt x="276644" y="156400"/>
                </a:lnTo>
                <a:lnTo>
                  <a:pt x="276644" y="167868"/>
                </a:lnTo>
                <a:lnTo>
                  <a:pt x="281292" y="172516"/>
                </a:lnTo>
                <a:lnTo>
                  <a:pt x="303148" y="172516"/>
                </a:lnTo>
                <a:lnTo>
                  <a:pt x="290404" y="221622"/>
                </a:lnTo>
                <a:lnTo>
                  <a:pt x="262078" y="262069"/>
                </a:lnTo>
                <a:lnTo>
                  <a:pt x="221629" y="290397"/>
                </a:lnTo>
                <a:lnTo>
                  <a:pt x="172516" y="303149"/>
                </a:lnTo>
                <a:lnTo>
                  <a:pt x="241484" y="303149"/>
                </a:lnTo>
                <a:lnTo>
                  <a:pt x="276691" y="276791"/>
                </a:lnTo>
                <a:lnTo>
                  <a:pt x="302068" y="243998"/>
                </a:lnTo>
                <a:lnTo>
                  <a:pt x="318450" y="205314"/>
                </a:lnTo>
                <a:lnTo>
                  <a:pt x="324294" y="162191"/>
                </a:lnTo>
                <a:lnTo>
                  <a:pt x="318450" y="118966"/>
                </a:lnTo>
                <a:lnTo>
                  <a:pt x="302068" y="80282"/>
                </a:lnTo>
                <a:lnTo>
                  <a:pt x="276691" y="47490"/>
                </a:lnTo>
                <a:lnTo>
                  <a:pt x="243874" y="22142"/>
                </a:lnTo>
                <a:lnTo>
                  <a:pt x="241484" y="21132"/>
                </a:lnTo>
                <a:close/>
              </a:path>
              <a:path w="324484" h="324484">
                <a:moveTo>
                  <a:pt x="172516" y="21132"/>
                </a:moveTo>
                <a:lnTo>
                  <a:pt x="151764" y="21132"/>
                </a:lnTo>
                <a:lnTo>
                  <a:pt x="151764" y="42989"/>
                </a:lnTo>
                <a:lnTo>
                  <a:pt x="156413" y="47637"/>
                </a:lnTo>
                <a:lnTo>
                  <a:pt x="167881" y="47637"/>
                </a:lnTo>
                <a:lnTo>
                  <a:pt x="172516" y="42989"/>
                </a:lnTo>
                <a:lnTo>
                  <a:pt x="172516" y="21132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745588" y="980109"/>
            <a:ext cx="3181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900" spc="25" b="1">
                <a:solidFill>
                  <a:srgbClr val="F15B4E"/>
                </a:solidFill>
                <a:latin typeface="Source Sans Pro"/>
                <a:cs typeface="Source Sans Pro"/>
              </a:rPr>
              <a:t>2 </a:t>
            </a:r>
            <a:r>
              <a:rPr dirty="0" sz="900" spc="15" b="1">
                <a:solidFill>
                  <a:srgbClr val="F15B4E"/>
                </a:solidFill>
                <a:latin typeface="Source Sans Pro"/>
                <a:cs typeface="Source Sans Pro"/>
              </a:rPr>
              <a:t>H</a:t>
            </a:r>
            <a:r>
              <a:rPr dirty="0" sz="900" spc="-10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900" spc="30" b="1">
                <a:solidFill>
                  <a:srgbClr val="F15B4E"/>
                </a:solidFill>
                <a:latin typeface="Source Sans Pro"/>
                <a:cs typeface="Source Sans Pro"/>
              </a:rPr>
              <a:t>30</a:t>
            </a:r>
            <a:endParaRPr sz="90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2" y="912501"/>
            <a:ext cx="222250" cy="182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890715" y="912497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61233" y="912158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94361" y="1779901"/>
            <a:ext cx="200342" cy="1828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8765" y="2088388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0709" y="208838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84390" y="2088388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361" y="2550038"/>
            <a:ext cx="311816" cy="1828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36603" y="2550034"/>
            <a:ext cx="182874" cy="182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71293" y="2549695"/>
            <a:ext cx="150190" cy="18322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4366" y="3635883"/>
            <a:ext cx="182874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4366" y="4074033"/>
            <a:ext cx="182874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38765" y="4379976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00709" y="437997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84390" y="4379976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4361" y="4536826"/>
            <a:ext cx="219693" cy="1828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91609" y="4536822"/>
            <a:ext cx="182874" cy="1828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26298" y="4536484"/>
            <a:ext cx="150190" cy="18322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38766" y="689559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0709" y="689559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84390" y="689559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94362" y="7052431"/>
            <a:ext cx="311815" cy="18289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36603" y="7052438"/>
            <a:ext cx="182874" cy="1828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07121" y="7052099"/>
            <a:ext cx="150190" cy="18322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81659" y="571500"/>
            <a:ext cx="6584315" cy="7409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Introduction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  <a:tab pos="217741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9525">
              <a:lnSpc>
                <a:spcPct val="101200"/>
              </a:lnSpc>
              <a:spcBef>
                <a:spcPts val="92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familiariser les apprenants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 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notion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ligne, demandez-leur d’imaginer une  armoire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virtuelle fermée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code personnel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seul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eux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connaissent.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Expliquez que 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accéder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l’armoire, il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faut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être connecté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</a:t>
            </a:r>
            <a:r>
              <a:rPr dirty="0" sz="1050" spc="-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Internet.</a:t>
            </a:r>
            <a:endParaRPr sz="1050">
              <a:latin typeface="Source Sans Pro"/>
              <a:cs typeface="Source Sans Pro"/>
            </a:endParaRPr>
          </a:p>
          <a:p>
            <a:pPr marL="281305">
              <a:lnSpc>
                <a:spcPct val="100000"/>
              </a:lnSpc>
              <a:spcBef>
                <a:spcPts val="91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besoin, 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l’image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sur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alphanumerique.ca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Un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15" b="1">
                <a:solidFill>
                  <a:srgbClr val="F15B4E"/>
                </a:solidFill>
                <a:latin typeface="Source Sans Pro"/>
                <a:cs typeface="Source Sans Pro"/>
              </a:rPr>
              <a:t>espace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0" b="1">
                <a:solidFill>
                  <a:srgbClr val="F15B4E"/>
                </a:solidFill>
                <a:latin typeface="Source Sans Pro"/>
                <a:cs typeface="Source Sans Pro"/>
              </a:rPr>
              <a:t>de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stockage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en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ligne,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c’est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quoi</a:t>
            </a:r>
            <a:r>
              <a:rPr dirty="0" sz="1400" spc="-1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50" b="1">
                <a:solidFill>
                  <a:srgbClr val="F15B4E"/>
                </a:solidFill>
                <a:latin typeface="Source Sans Pro"/>
                <a:cs typeface="Source Sans Pro"/>
              </a:rPr>
              <a:t>?</a:t>
            </a:r>
            <a:endParaRPr sz="1400">
              <a:latin typeface="Source Sans Pro"/>
              <a:cs typeface="Source Sans Pro"/>
            </a:endParaRPr>
          </a:p>
          <a:p>
            <a:pPr algn="r" marR="2758440">
              <a:lnSpc>
                <a:spcPct val="100000"/>
              </a:lnSpc>
              <a:spcBef>
                <a:spcPts val="945"/>
              </a:spcBef>
              <a:tabLst>
                <a:tab pos="1315085" algn="l"/>
                <a:tab pos="200977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collective	15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ODETTE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MICHEL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DÉCOUVRENT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L’ESPACE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STOCKAGE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LIGNE</a:t>
            </a:r>
            <a:endParaRPr sz="1050">
              <a:latin typeface="Source Sans Pro"/>
              <a:cs typeface="Source Sans Pro"/>
            </a:endParaRPr>
          </a:p>
          <a:p>
            <a:pPr marL="12700" marR="189865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regarde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vidéo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sur alphanumerique.ca intitulée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Odette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Michel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Interrogez ensuite les apprenants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vidéo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Que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s’est-il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passé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début ?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Comment 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Odette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Michel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ont-ils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sortir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situation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-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etc.</a:t>
            </a:r>
            <a:endParaRPr sz="1050">
              <a:latin typeface="Source Sans Pro"/>
              <a:cs typeface="Source Sans Pro"/>
            </a:endParaRPr>
          </a:p>
          <a:p>
            <a:pPr marL="277495" marR="404495" indent="-190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lancer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vidéo, encouragez les apprenants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mémoriser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étapes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fur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mesure. 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manière, ils sauront plus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précisément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quoi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attention.</a:t>
            </a:r>
            <a:endParaRPr sz="1050">
              <a:latin typeface="Source Sans Pro"/>
              <a:cs typeface="Source Sans Pro"/>
            </a:endParaRPr>
          </a:p>
          <a:p>
            <a:pPr marL="275590">
              <a:lnSpc>
                <a:spcPct val="100000"/>
              </a:lnSpc>
              <a:spcBef>
                <a:spcPts val="91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N’hésitez 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proposer de regarder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vidéo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seconde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fois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celles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ceux qui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souhaiteraient</a:t>
            </a:r>
            <a:r>
              <a:rPr dirty="0" sz="1050" spc="-1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Source Sans Pro"/>
              <a:cs typeface="Source Sans Pro"/>
            </a:endParaRPr>
          </a:p>
          <a:p>
            <a:pPr algn="r" marR="2803525">
              <a:lnSpc>
                <a:spcPct val="100000"/>
              </a:lnSpc>
              <a:spcBef>
                <a:spcPts val="5"/>
              </a:spcBef>
              <a:tabLst>
                <a:tab pos="1362710" algn="l"/>
                <a:tab pos="2056764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en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binôme	15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CE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QUI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VA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L’ARMOIRE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5" b="1">
                <a:solidFill>
                  <a:srgbClr val="231F20"/>
                </a:solidFill>
                <a:latin typeface="Source Sans Pro"/>
                <a:cs typeface="Source Sans Pro"/>
              </a:rPr>
              <a:t>CE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QUI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5" b="1">
                <a:solidFill>
                  <a:srgbClr val="231F20"/>
                </a:solidFill>
                <a:latin typeface="Source Sans Pro"/>
                <a:cs typeface="Source Sans Pro"/>
              </a:rPr>
              <a:t>N’Y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VA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PAS</a:t>
            </a:r>
            <a:endParaRPr sz="1050">
              <a:latin typeface="Source Sans Pro"/>
              <a:cs typeface="Source Sans Pro"/>
            </a:endParaRPr>
          </a:p>
          <a:p>
            <a:pPr marL="12700" marR="5080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binôme, les apprenants vont devoir trier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sont proposés en deux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catégories : Peut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rangé  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l’armoire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virtuelle – Ne peut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rangé 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l’armoire</a:t>
            </a:r>
            <a:r>
              <a:rPr dirty="0" sz="1050" spc="-7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virtuelle.</a:t>
            </a:r>
            <a:endParaRPr sz="1050">
              <a:latin typeface="Source Sans Pro"/>
              <a:cs typeface="Source Sans Pro"/>
            </a:endParaRPr>
          </a:p>
          <a:p>
            <a:pPr marL="297815" marR="38100" indent="-137795">
              <a:lnSpc>
                <a:spcPct val="101200"/>
              </a:lnSpc>
              <a:spcBef>
                <a:spcPts val="215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Formez des binômes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l’activité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va 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l’armoire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n’y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va </a:t>
            </a:r>
            <a:r>
              <a:rPr dirty="0" sz="1050" spc="40">
                <a:solidFill>
                  <a:srgbClr val="231F20"/>
                </a:solidFill>
                <a:latin typeface="Source Sans Pro"/>
                <a:cs typeface="Source Sans Pro"/>
              </a:rPr>
              <a:t>pas»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sur  alphanumerique.ca,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distribuez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cartes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l’annexe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1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autant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d’exemplaires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aurez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binômes</a:t>
            </a:r>
            <a:endParaRPr sz="1050">
              <a:latin typeface="Source Sans Pro"/>
              <a:cs typeface="Source Sans Pro"/>
            </a:endParaRPr>
          </a:p>
          <a:p>
            <a:pPr marL="297815" marR="66040" indent="-137795">
              <a:lnSpc>
                <a:spcPct val="101200"/>
              </a:lnSpc>
              <a:spcBef>
                <a:spcPts val="215"/>
              </a:spcBef>
              <a:buChar char="•"/>
              <a:tabLst>
                <a:tab pos="298450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Expliquez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consigne aux apprenants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binôme, vous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allez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devoir trier les différents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éléments en deux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catégories :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qu’on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mettre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une armoire virtuelle,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qu’on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ne peut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mettre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une armoire  virtuelle.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élément, réfléchissez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raisons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choix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pourquoi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celui-ci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 être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rangé dans  une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armoire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virtuelle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pourquoi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celui-ci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restitution,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interrogez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binôme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élément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lui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demandant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justifier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son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choix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classement.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8450" algn="l"/>
              </a:tabLst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fois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que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tous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éléments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ont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été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présentés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par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les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binômes,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affichez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solution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expliquez-la</a:t>
            </a:r>
            <a:r>
              <a:rPr dirty="0" sz="1050" spc="-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si</a:t>
            </a:r>
            <a:r>
              <a:rPr dirty="0" sz="1050" spc="-2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nécessaire.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Source Sans Pro"/>
              <a:cs typeface="Source Sans Pro"/>
            </a:endParaRPr>
          </a:p>
          <a:p>
            <a:pPr marL="377190">
              <a:lnSpc>
                <a:spcPct val="100000"/>
              </a:lnSpc>
              <a:spcBef>
                <a:spcPts val="5"/>
              </a:spcBef>
              <a:tabLst>
                <a:tab pos="1692910" algn="l"/>
                <a:tab pos="232346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collective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5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49860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vous appuyant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vidéo «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Odette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Michel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découvrent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»,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quels sont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avantages, les inconvénients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conditions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avoir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ligne. Le tableau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ci-dessous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reprend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principaux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éléments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apprenants doivent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retrouver.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pourrez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trouver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d’autres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avantages, inconvénients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conditions. N’hésitez 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enrichir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tableau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94359" y="8162417"/>
          <a:ext cx="6588759" cy="1334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1840"/>
                <a:gridCol w="3291840"/>
              </a:tblGrid>
              <a:tr h="2852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 b="1">
                          <a:solidFill>
                            <a:srgbClr val="231F20"/>
                          </a:solidFill>
                          <a:latin typeface="Source Sans Pro Black"/>
                          <a:cs typeface="Source Sans Pro Black"/>
                        </a:rPr>
                        <a:t>AVANTAGE</a:t>
                      </a:r>
                      <a:endParaRPr sz="1050">
                        <a:latin typeface="Source Sans Pro Black"/>
                        <a:cs typeface="Source Sans Pro Black"/>
                      </a:endParaRPr>
                    </a:p>
                  </a:txBody>
                  <a:tcPr marL="0" marR="0" marB="0" marT="5143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E4DF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15" b="1">
                          <a:solidFill>
                            <a:srgbClr val="231F20"/>
                          </a:solidFill>
                          <a:latin typeface="Source Sans Pro Black"/>
                          <a:cs typeface="Source Sans Pro Black"/>
                        </a:rPr>
                        <a:t>CONDITION</a:t>
                      </a:r>
                      <a:endParaRPr sz="1050">
                        <a:latin typeface="Source Sans Pro Black"/>
                        <a:cs typeface="Source Sans Pro Black"/>
                      </a:endParaRPr>
                    </a:p>
                  </a:txBody>
                  <a:tcPr marL="0" marR="0" marB="0" marT="5143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  <a:solidFill>
                      <a:srgbClr val="E4DFDB"/>
                    </a:solidFill>
                  </a:tcPr>
                </a:tc>
              </a:tr>
              <a:tr h="2944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05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Avoir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une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adresse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courriel</a:t>
                      </a:r>
                      <a:r>
                        <a:rPr dirty="0" sz="1050" spc="-2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valide</a:t>
                      </a:r>
                      <a:endParaRPr sz="1050">
                        <a:latin typeface="Source Sans Pro"/>
                        <a:cs typeface="Source Sans Pro"/>
                      </a:endParaRPr>
                    </a:p>
                  </a:txBody>
                  <a:tcPr marL="0" marR="0" marB="0" marT="603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456342">
                <a:tc>
                  <a:txBody>
                    <a:bodyPr/>
                    <a:lstStyle/>
                    <a:p>
                      <a:pPr marL="768985" marR="681355" indent="-80645">
                        <a:lnSpc>
                          <a:spcPct val="101200"/>
                        </a:lnSpc>
                        <a:spcBef>
                          <a:spcPts val="459"/>
                        </a:spcBef>
                      </a:pP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Accessible depuis n’importe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où et  </a:t>
                      </a:r>
                      <a:r>
                        <a:rPr dirty="0" sz="105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à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partir de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n’importe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quel</a:t>
                      </a:r>
                      <a:r>
                        <a:rPr dirty="0" sz="1050" spc="-4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outil</a:t>
                      </a:r>
                      <a:endParaRPr sz="1050">
                        <a:latin typeface="Source Sans Pro"/>
                        <a:cs typeface="Source Sans Pro"/>
                      </a:endParaRPr>
                    </a:p>
                  </a:txBody>
                  <a:tcPr marL="0" marR="0" marB="0" marT="58419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165" marR="770255" indent="-288290">
                        <a:lnSpc>
                          <a:spcPct val="101200"/>
                        </a:lnSpc>
                        <a:spcBef>
                          <a:spcPts val="459"/>
                        </a:spcBef>
                      </a:pPr>
                      <a:r>
                        <a:rPr dirty="0" sz="105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Avoir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un compte sur un espace 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de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stockage </a:t>
                      </a:r>
                      <a:r>
                        <a:rPr dirty="0" sz="1050" spc="1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en</a:t>
                      </a:r>
                      <a:r>
                        <a:rPr dirty="0" sz="1050" spc="-2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ligne</a:t>
                      </a:r>
                      <a:endParaRPr sz="1050">
                        <a:latin typeface="Source Sans Pro"/>
                        <a:cs typeface="Source Sans Pro"/>
                      </a:endParaRPr>
                    </a:p>
                  </a:txBody>
                  <a:tcPr marL="0" marR="0" marB="0" marT="58419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944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05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Avoir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une connexion Internet</a:t>
                      </a:r>
                      <a:r>
                        <a:rPr dirty="0" sz="1050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 </a:t>
                      </a:r>
                      <a:r>
                        <a:rPr dirty="0" sz="1050" spc="5">
                          <a:solidFill>
                            <a:srgbClr val="231F20"/>
                          </a:solidFill>
                          <a:latin typeface="Source Sans Pro"/>
                          <a:cs typeface="Source Sans Pro"/>
                        </a:rPr>
                        <a:t>fonctionnelle</a:t>
                      </a:r>
                      <a:endParaRPr sz="1050">
                        <a:latin typeface="Source Sans Pro"/>
                        <a:cs typeface="Source Sans Pro"/>
                      </a:endParaRPr>
                    </a:p>
                  </a:txBody>
                  <a:tcPr marL="0" marR="0" marB="0" marT="60325">
                    <a:lnL w="3175">
                      <a:solidFill>
                        <a:srgbClr val="231F20"/>
                      </a:solidFill>
                      <a:prstDash val="solid"/>
                    </a:lnL>
                    <a:lnR w="3175">
                      <a:solidFill>
                        <a:srgbClr val="231F20"/>
                      </a:solidFill>
                      <a:prstDash val="solid"/>
                    </a:lnR>
                    <a:lnT w="3175">
                      <a:solidFill>
                        <a:srgbClr val="231F20"/>
                      </a:solidFill>
                      <a:prstDash val="solid"/>
                    </a:lnT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1" y="685794"/>
            <a:ext cx="311816" cy="1828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036603" y="685801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768229" y="685463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8766" y="174739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0709" y="174739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84390" y="174739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362" y="2209044"/>
            <a:ext cx="222250" cy="1828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90716" y="2209039"/>
            <a:ext cx="182874" cy="182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25406" y="2208700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367" y="3402838"/>
            <a:ext cx="182874" cy="182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8766" y="4737480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00709" y="473748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184390" y="4737480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4370" y="4894326"/>
            <a:ext cx="130560" cy="1828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888739" y="4894327"/>
            <a:ext cx="182862" cy="182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20351" y="4893989"/>
            <a:ext cx="150190" cy="1832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8766" y="6641972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0709" y="664197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184390" y="6641972"/>
            <a:ext cx="0" cy="0"/>
          </a:xfrm>
          <a:custGeom>
            <a:avLst/>
            <a:gdLst/>
            <a:ahLst/>
            <a:cxnLst/>
            <a:rect l="l" t="t" r="r" b="b"/>
            <a:pathLst>
              <a:path w="0" h="0"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4370" y="7103618"/>
            <a:ext cx="130560" cy="1828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88739" y="7103619"/>
            <a:ext cx="182862" cy="182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22137" y="7103281"/>
            <a:ext cx="150190" cy="18322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81523" y="678180"/>
            <a:ext cx="6583045" cy="8599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7190">
              <a:lnSpc>
                <a:spcPct val="100000"/>
              </a:lnSpc>
              <a:spcBef>
                <a:spcPts val="100"/>
              </a:spcBef>
              <a:tabLst>
                <a:tab pos="1692910" algn="l"/>
                <a:tab pos="238442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collective	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10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59385">
              <a:lnSpc>
                <a:spcPct val="101200"/>
              </a:lnSpc>
              <a:spcBef>
                <a:spcPts val="92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l’image cliquable d’un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quoi </a:t>
            </a:r>
            <a:r>
              <a:rPr dirty="0" sz="1050" spc="20">
                <a:solidFill>
                  <a:srgbClr val="231F20"/>
                </a:solidFill>
                <a:latin typeface="Source Sans Pro"/>
                <a:cs typeface="Source Sans Pro"/>
              </a:rPr>
              <a:t>sert,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d’après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eux,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espace entouré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l’image.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dire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s’aider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observant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bien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écrit pour en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déduire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l’utilité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espace.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fois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groupe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peu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changé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confronté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ses points de vue,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cliquez 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bulle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découvrir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l’utilité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partie en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Quels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outils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choisir</a:t>
            </a:r>
            <a:r>
              <a:rPr dirty="0" sz="1400" spc="-19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50" b="1">
                <a:solidFill>
                  <a:srgbClr val="F15B4E"/>
                </a:solidFill>
                <a:latin typeface="Source Sans Pro"/>
                <a:cs typeface="Source Sans Pro"/>
              </a:rPr>
              <a:t>?</a:t>
            </a:r>
            <a:endParaRPr sz="1400">
              <a:latin typeface="Source Sans Pro"/>
              <a:cs typeface="Source Sans Pro"/>
            </a:endParaRPr>
          </a:p>
          <a:p>
            <a:pPr algn="r" marR="2902585">
              <a:lnSpc>
                <a:spcPct val="100000"/>
              </a:lnSpc>
              <a:spcBef>
                <a:spcPts val="945"/>
              </a:spcBef>
              <a:tabLst>
                <a:tab pos="1259205" algn="l"/>
                <a:tab pos="195326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15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 marR="12065">
              <a:lnSpc>
                <a:spcPct val="101200"/>
              </a:lnSpc>
              <a:spcBef>
                <a:spcPts val="92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Reprenez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comparaison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l’armoire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virtuelle.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Expliquez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armoire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capacité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 différente,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y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entreposé ne prend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même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place. Pour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apprenants  saisissent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notion d’octet liée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commencez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 leur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donner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taille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moyenne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fichier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musical,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photo, d’un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traitement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texte, 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film. La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taille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élément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expliquée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support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d’animation.</a:t>
            </a:r>
            <a:endParaRPr sz="1050">
              <a:latin typeface="Source Sans Pro"/>
              <a:cs typeface="Source Sans Pro"/>
            </a:endParaRPr>
          </a:p>
          <a:p>
            <a:pPr marL="277495" marR="35560" indent="-190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Avant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passer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la suite,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assurez-vous bien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apprenants ont bien acquis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notion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taille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fichier.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 besoin, vous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pouvez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renvoyez vos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partie 5 « Découvrir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taille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fichiers » 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1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formation</a:t>
            </a:r>
            <a:endParaRPr sz="1050">
              <a:latin typeface="Source Sans Pro"/>
              <a:cs typeface="Source Sans Pro"/>
            </a:endParaRPr>
          </a:p>
          <a:p>
            <a:pPr marL="277495">
              <a:lnSpc>
                <a:spcPct val="100000"/>
              </a:lnSpc>
              <a:spcBef>
                <a:spcPts val="1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Comment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recevoir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envoyer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fichiers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courriel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alphanumerique.ca.</a:t>
            </a:r>
            <a:endParaRPr sz="1050">
              <a:latin typeface="Source Sans Pro"/>
              <a:cs typeface="Source Sans Pro"/>
            </a:endParaRPr>
          </a:p>
          <a:p>
            <a:pPr marL="12700" marR="108585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Présentez ensuite les trois outils principaux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Dropbox, Google Drive 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PCloud.  Enfin,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passer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l’activité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suivante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permettra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aider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choisir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l’outil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 qui leur convient,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présentez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un 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l’aide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l’image cliquable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support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d’animation.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Source Sans Pro"/>
              <a:cs typeface="Source Sans Pro"/>
            </a:endParaRPr>
          </a:p>
          <a:p>
            <a:pPr algn="r" marR="2907665">
              <a:lnSpc>
                <a:spcPct val="100000"/>
              </a:lnSpc>
              <a:spcBef>
                <a:spcPts val="5"/>
              </a:spcBef>
              <a:tabLst>
                <a:tab pos="1348740" algn="l"/>
                <a:tab pos="2040255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10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QUEL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ESPACE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STOCKAGE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CHOISIR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0" b="1">
                <a:solidFill>
                  <a:srgbClr val="231F20"/>
                </a:solidFill>
                <a:latin typeface="Source Sans Pro"/>
                <a:cs typeface="Source Sans Pro"/>
              </a:rPr>
              <a:t>?</a:t>
            </a:r>
            <a:endParaRPr sz="1050">
              <a:latin typeface="Source Sans Pro"/>
              <a:cs typeface="Source Sans Pro"/>
            </a:endParaRPr>
          </a:p>
          <a:p>
            <a:pPr marL="12700" marR="519430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répondent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questions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autonomie.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L’objectif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leur faire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recommandations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personnalisées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d’outils.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470"/>
              </a:spcBef>
              <a:buChar char="•"/>
              <a:tabLst>
                <a:tab pos="299085" algn="l"/>
              </a:tabLst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En amont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l’atelier,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installez sur les ordinateurs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lien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vers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alphanumerique.ca.</a:t>
            </a:r>
            <a:endParaRPr sz="1050">
              <a:latin typeface="Source Sans Pro"/>
              <a:cs typeface="Source Sans Pro"/>
            </a:endParaRPr>
          </a:p>
          <a:p>
            <a:pPr marL="298450" indent="-137795">
              <a:lnSpc>
                <a:spcPct val="100000"/>
              </a:lnSpc>
              <a:spcBef>
                <a:spcPts val="229"/>
              </a:spcBef>
              <a:buChar char="•"/>
              <a:tabLst>
                <a:tab pos="299085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Proposez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réaliser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test en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autonomie.</a:t>
            </a:r>
            <a:endParaRPr sz="1050">
              <a:latin typeface="Source Sans Pro"/>
              <a:cs typeface="Source Sans Pro"/>
            </a:endParaRPr>
          </a:p>
          <a:p>
            <a:pPr marL="298450" marR="122555" indent="-137795">
              <a:lnSpc>
                <a:spcPct val="101200"/>
              </a:lnSpc>
              <a:spcBef>
                <a:spcPts val="215"/>
              </a:spcBef>
              <a:buChar char="•"/>
              <a:tabLst>
                <a:tab pos="299085" algn="l"/>
              </a:tabLst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fois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qu’un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terminé,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peut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inscription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conseillé.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Si vous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sentez que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l’apprenant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n’est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sûr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son choix,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n’hésitez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pas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lui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refaire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test, quitte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être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avec</a:t>
            </a:r>
            <a:r>
              <a:rPr dirty="0" sz="1050" spc="2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lui.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À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vous </a:t>
            </a:r>
            <a:r>
              <a:rPr dirty="0" sz="1400" spc="20" b="1">
                <a:solidFill>
                  <a:srgbClr val="F15B4E"/>
                </a:solidFill>
                <a:latin typeface="Source Sans Pro"/>
                <a:cs typeface="Source Sans Pro"/>
              </a:rPr>
              <a:t>de </a:t>
            </a:r>
            <a:r>
              <a:rPr dirty="0" sz="1400" spc="35" b="1">
                <a:solidFill>
                  <a:srgbClr val="F15B4E"/>
                </a:solidFill>
                <a:latin typeface="Source Sans Pro"/>
                <a:cs typeface="Source Sans Pro"/>
              </a:rPr>
              <a:t>jouer</a:t>
            </a:r>
            <a:r>
              <a:rPr dirty="0" sz="1400" spc="-21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70" b="1">
                <a:solidFill>
                  <a:srgbClr val="F15B4E"/>
                </a:solidFill>
                <a:latin typeface="Source Sans Pro"/>
                <a:cs typeface="Source Sans Pro"/>
              </a:rPr>
              <a:t>!</a:t>
            </a:r>
            <a:endParaRPr sz="1400">
              <a:latin typeface="Source Sans Pro"/>
              <a:cs typeface="Source Sans Pro"/>
            </a:endParaRPr>
          </a:p>
          <a:p>
            <a:pPr algn="r" marR="2906395">
              <a:lnSpc>
                <a:spcPct val="100000"/>
              </a:lnSpc>
              <a:spcBef>
                <a:spcPts val="945"/>
              </a:spcBef>
              <a:tabLst>
                <a:tab pos="1348740" algn="l"/>
                <a:tab pos="204216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Activité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45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activité, les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enregistrent, partagent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puis reçoivent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partagé.</a:t>
            </a:r>
            <a:endParaRPr sz="1050">
              <a:latin typeface="Source Sans Pro"/>
              <a:cs typeface="Source Sans Pro"/>
            </a:endParaRPr>
          </a:p>
          <a:p>
            <a:pPr marL="154940" indent="-142875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155575" algn="l"/>
              </a:tabLst>
            </a:pP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ENREGISTRER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4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DOCUMENT</a:t>
            </a:r>
            <a:endParaRPr sz="1050">
              <a:latin typeface="Source Sans Pro"/>
              <a:cs typeface="Source Sans Pro"/>
            </a:endParaRPr>
          </a:p>
          <a:p>
            <a:pPr marL="12700" marR="153670">
              <a:lnSpc>
                <a:spcPct val="101200"/>
              </a:lnSpc>
              <a:spcBef>
                <a:spcPts val="45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 télécharge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«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Alice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disponible sur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support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d’animation. Il l’ouvre,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y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ajoute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nom et son prénom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où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c’est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indiqué, puis l’enregistre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nouveau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indiquant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date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du</a:t>
            </a:r>
            <a:r>
              <a:rPr dirty="0" sz="1050" spc="-7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jour.</a:t>
            </a:r>
            <a:endParaRPr sz="1050">
              <a:latin typeface="Source Sans Pro"/>
              <a:cs typeface="Source Sans Pro"/>
            </a:endParaRPr>
          </a:p>
          <a:p>
            <a:pPr marL="155575" indent="-143510">
              <a:lnSpc>
                <a:spcPct val="100000"/>
              </a:lnSpc>
              <a:spcBef>
                <a:spcPts val="710"/>
              </a:spcBef>
              <a:buAutoNum type="arabicPeriod" startAt="2"/>
              <a:tabLst>
                <a:tab pos="156210" algn="l"/>
              </a:tabLst>
            </a:pP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METTRE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DOCUMENT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SUR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L’ESPACE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STOCKAGE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enregistre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sur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propre 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 spc="-6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ligne.</a:t>
            </a:r>
            <a:endParaRPr sz="1050">
              <a:latin typeface="Source Sans Pro"/>
              <a:cs typeface="Source Sans Pro"/>
            </a:endParaRPr>
          </a:p>
          <a:p>
            <a:pPr marL="153670" indent="-141605">
              <a:lnSpc>
                <a:spcPct val="100000"/>
              </a:lnSpc>
              <a:spcBef>
                <a:spcPts val="710"/>
              </a:spcBef>
              <a:buAutoNum type="arabicPeriod" startAt="3"/>
              <a:tabLst>
                <a:tab pos="154305" algn="l"/>
              </a:tabLst>
            </a:pP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PARTAGER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LE</a:t>
            </a:r>
            <a:r>
              <a:rPr dirty="0" sz="1050" spc="-3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DOCUMENT</a:t>
            </a:r>
            <a:endParaRPr sz="1050">
              <a:latin typeface="Source Sans Pro"/>
              <a:cs typeface="Source Sans Pro"/>
            </a:endParaRPr>
          </a:p>
          <a:p>
            <a:pPr marL="12700" marR="5080">
              <a:lnSpc>
                <a:spcPct val="101200"/>
              </a:lnSpc>
              <a:spcBef>
                <a:spcPts val="45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Chaque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partage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l’adresse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  <a:hlinkClick r:id="rId10"/>
              </a:rPr>
              <a:t>alice.alphanumerique@yahoo.com.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les minutes qui suivent,  chaque apprenant reçoit un courriel automatique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lui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indiquant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bien été</a:t>
            </a:r>
            <a:r>
              <a:rPr dirty="0" sz="1050" spc="-3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partagé.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66" y="1256188"/>
            <a:ext cx="182874" cy="18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8765" y="2047906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94370" y="2509550"/>
            <a:ext cx="130560" cy="182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40701" y="2509553"/>
            <a:ext cx="182874" cy="1828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73568" y="2509213"/>
            <a:ext cx="150190" cy="1832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4366" y="3055651"/>
            <a:ext cx="182874" cy="1828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38765" y="3523519"/>
            <a:ext cx="6527165" cy="0"/>
          </a:xfrm>
          <a:custGeom>
            <a:avLst/>
            <a:gdLst/>
            <a:ahLst/>
            <a:cxnLst/>
            <a:rect l="l" t="t" r="r" b="b"/>
            <a:pathLst>
              <a:path w="6527165" h="0">
                <a:moveTo>
                  <a:pt x="0" y="0"/>
                </a:moveTo>
                <a:lnTo>
                  <a:pt x="6526593" y="0"/>
                </a:lnTo>
              </a:path>
            </a:pathLst>
          </a:custGeom>
          <a:ln w="12700">
            <a:solidFill>
              <a:srgbClr val="231F20"/>
            </a:solidFill>
            <a:prstDash val="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4362" y="3997871"/>
            <a:ext cx="222250" cy="182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890715" y="3997866"/>
            <a:ext cx="182874" cy="182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94366" y="4543964"/>
            <a:ext cx="182876" cy="1828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94358" y="4837872"/>
            <a:ext cx="122808" cy="15504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81659" y="526526"/>
            <a:ext cx="6563359" cy="491617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1050" spc="50" b="1">
                <a:solidFill>
                  <a:srgbClr val="231F20"/>
                </a:solidFill>
                <a:latin typeface="Source Sans Pro"/>
                <a:cs typeface="Source Sans Pro"/>
              </a:rPr>
              <a:t>4.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ENREGISTRER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UN DOCUMENT</a:t>
            </a:r>
            <a:r>
              <a:rPr dirty="0" sz="1050" spc="-13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PARTAGÉ</a:t>
            </a:r>
            <a:endParaRPr sz="1050">
              <a:latin typeface="Source Sans Pro"/>
              <a:cs typeface="Source Sans Pro"/>
            </a:endParaRPr>
          </a:p>
          <a:p>
            <a:pPr marL="12700" marR="575945">
              <a:lnSpc>
                <a:spcPct val="101200"/>
              </a:lnSpc>
              <a:spcBef>
                <a:spcPts val="45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courriel,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second document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partagé. Chaque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 télécharge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second document, et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l’enregistre dans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stockage.</a:t>
            </a:r>
            <a:endParaRPr sz="1050">
              <a:latin typeface="Source Sans Pro"/>
              <a:cs typeface="Source Sans Pro"/>
            </a:endParaRPr>
          </a:p>
          <a:p>
            <a:pPr marL="277495" marR="5080" indent="-1905">
              <a:lnSpc>
                <a:spcPct val="101200"/>
              </a:lnSpc>
              <a:spcBef>
                <a:spcPts val="90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Montrez-vous disponible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vos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guidant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 leurs réflexions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en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laissant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tâtonner.  L’important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est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qu’ils comprennent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seuls comment partager 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stocker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document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!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fois terminé,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laissez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apprenants continuer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explorer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l’espace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stockage,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invitez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partager des documents entre eux, y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ajouter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1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photos...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Se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tester</a:t>
            </a:r>
            <a:endParaRPr sz="1400">
              <a:latin typeface="Source Sans Pro"/>
              <a:cs typeface="Source Sans Pro"/>
            </a:endParaRPr>
          </a:p>
          <a:p>
            <a:pPr marL="196215">
              <a:lnSpc>
                <a:spcPct val="100000"/>
              </a:lnSpc>
              <a:spcBef>
                <a:spcPts val="945"/>
              </a:spcBef>
              <a:tabLst>
                <a:tab pos="1597025" algn="l"/>
                <a:tab pos="228981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Pratique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autonome	</a:t>
            </a:r>
            <a:r>
              <a:rPr dirty="0" sz="9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20</a:t>
            </a:r>
            <a:r>
              <a:rPr dirty="0" sz="950" spc="-5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	alphanumerique.ca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projeté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Quiz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Dans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cette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activité, les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apprenants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répondent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à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en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autonomie.</a:t>
            </a:r>
            <a:endParaRPr sz="1050">
              <a:latin typeface="Source Sans Pro"/>
              <a:cs typeface="Source Sans Pro"/>
            </a:endParaRPr>
          </a:p>
          <a:p>
            <a:pPr marL="277495" marR="136525" indent="-1905">
              <a:lnSpc>
                <a:spcPct val="101200"/>
              </a:lnSpc>
              <a:spcBef>
                <a:spcPts val="900"/>
              </a:spcBef>
            </a:pP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Pour 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correction,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projetez les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 du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quiz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apprenant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se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déplacer,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choisir une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réponse et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d’expliquer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son choix.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Apportez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explications complémentaires si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besoin.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Synthèse</a:t>
            </a:r>
            <a:endParaRPr sz="1400">
              <a:latin typeface="Source Sans Pro"/>
              <a:cs typeface="Source Sans Pro"/>
            </a:endParaRPr>
          </a:p>
          <a:p>
            <a:pPr marL="287655">
              <a:lnSpc>
                <a:spcPct val="100000"/>
              </a:lnSpc>
              <a:spcBef>
                <a:spcPts val="944"/>
              </a:spcBef>
              <a:tabLst>
                <a:tab pos="1546860" algn="l"/>
              </a:tabLst>
            </a:pP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Avec</a:t>
            </a:r>
            <a:r>
              <a:rPr dirty="0" sz="95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35" b="1">
                <a:solidFill>
                  <a:srgbClr val="231F20"/>
                </a:solidFill>
                <a:latin typeface="Source Sans Pro Black"/>
                <a:cs typeface="Source Sans Pro Black"/>
              </a:rPr>
              <a:t>l’animateur	10</a:t>
            </a:r>
            <a:r>
              <a:rPr dirty="0" sz="950" spc="-10" b="1">
                <a:solidFill>
                  <a:srgbClr val="231F20"/>
                </a:solidFill>
                <a:latin typeface="Source Sans Pro Black"/>
                <a:cs typeface="Source Sans Pro Black"/>
              </a:rPr>
              <a:t> </a:t>
            </a:r>
            <a:r>
              <a:rPr dirty="0" sz="9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min</a:t>
            </a:r>
            <a:endParaRPr sz="950">
              <a:latin typeface="Source Sans Pro Black"/>
              <a:cs typeface="Source Sans Pro Black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Demandez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 apprenants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faire 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bref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oral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ce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qu’ils ont appris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répondez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questions.</a:t>
            </a:r>
            <a:endParaRPr sz="1050">
              <a:latin typeface="Source Sans Pro"/>
              <a:cs typeface="Source Sans Pro"/>
            </a:endParaRPr>
          </a:p>
          <a:p>
            <a:pPr marL="249554" marR="437515" indent="25400">
              <a:lnSpc>
                <a:spcPts val="2190"/>
              </a:lnSpc>
              <a:spcBef>
                <a:spcPts val="210"/>
              </a:spcBef>
            </a:pP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Composez des équipes, laissez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les échanger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demandez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à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l’un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membres du groupe de 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s’exprimer.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Distribuez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fiche résumé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aux</a:t>
            </a:r>
            <a:r>
              <a:rPr dirty="0" sz="1050" spc="-3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apprenants.</a:t>
            </a:r>
            <a:endParaRPr sz="1050">
              <a:latin typeface="Source Sans Pro"/>
              <a:cs typeface="Source Sans Pr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50" spc="20" b="1">
                <a:solidFill>
                  <a:srgbClr val="231F20"/>
                </a:solidFill>
                <a:latin typeface="Source Sans Pro"/>
                <a:cs typeface="Source Sans Pro"/>
              </a:rPr>
              <a:t>Toute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0" b="1">
                <a:solidFill>
                  <a:srgbClr val="231F20"/>
                </a:solidFill>
                <a:latin typeface="Source Sans Pro"/>
                <a:cs typeface="Source Sans Pro"/>
              </a:rPr>
              <a:t>l’équipe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d’AlphaNumérique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vous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souhaite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bonne</a:t>
            </a:r>
            <a:r>
              <a:rPr dirty="0" sz="105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formation</a:t>
            </a:r>
            <a:r>
              <a:rPr dirty="0" sz="1050" spc="-80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!</a:t>
            </a:r>
            <a:endParaRPr sz="1050">
              <a:latin typeface="Source Sans Pro"/>
              <a:cs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1659" y="495515"/>
            <a:ext cx="3843654" cy="86931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050" spc="45" b="1">
                <a:solidFill>
                  <a:srgbClr val="231F20"/>
                </a:solidFill>
                <a:latin typeface="Source Sans Pro"/>
                <a:cs typeface="Source Sans Pro"/>
              </a:rPr>
              <a:t>ANNEXE</a:t>
            </a:r>
            <a:r>
              <a:rPr dirty="0" sz="1050" spc="-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40" b="1">
                <a:solidFill>
                  <a:srgbClr val="231F20"/>
                </a:solidFill>
                <a:latin typeface="Source Sans Pro"/>
                <a:cs typeface="Source Sans Pro"/>
              </a:rPr>
              <a:t>1</a:t>
            </a:r>
            <a:endParaRPr sz="105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Stocker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des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0" b="1">
                <a:solidFill>
                  <a:srgbClr val="F15B4E"/>
                </a:solidFill>
                <a:latin typeface="Source Sans Pro"/>
                <a:cs typeface="Source Sans Pro"/>
              </a:rPr>
              <a:t>données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en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ligne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5" b="1">
                <a:solidFill>
                  <a:srgbClr val="F15B4E"/>
                </a:solidFill>
                <a:latin typeface="Source Sans Pro"/>
                <a:cs typeface="Source Sans Pro"/>
              </a:rPr>
              <a:t>et</a:t>
            </a:r>
            <a:r>
              <a:rPr dirty="0" sz="1400" spc="-1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les</a:t>
            </a:r>
            <a:r>
              <a:rPr dirty="0" sz="1400" spc="-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0" b="1">
                <a:solidFill>
                  <a:srgbClr val="F15B4E"/>
                </a:solidFill>
                <a:latin typeface="Source Sans Pro"/>
                <a:cs typeface="Source Sans Pro"/>
              </a:rPr>
              <a:t>partager</a:t>
            </a:r>
            <a:endParaRPr sz="1400">
              <a:latin typeface="Source Sans Pro"/>
              <a:cs typeface="Source Sans Pro"/>
            </a:endParaRPr>
          </a:p>
          <a:p>
            <a:pPr marL="12700">
              <a:lnSpc>
                <a:spcPct val="100000"/>
              </a:lnSpc>
              <a:spcBef>
                <a:spcPts val="84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Cartes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pour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l’activité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«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Ce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qui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va dans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l’armoire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ce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 qui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 n’y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va pas</a:t>
            </a:r>
            <a:r>
              <a:rPr dirty="0" sz="1050" spc="-8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»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54796" y="1966799"/>
            <a:ext cx="880110" cy="880110"/>
          </a:xfrm>
          <a:custGeom>
            <a:avLst/>
            <a:gdLst/>
            <a:ahLst/>
            <a:cxnLst/>
            <a:rect l="l" t="t" r="r" b="b"/>
            <a:pathLst>
              <a:path w="880110" h="880110">
                <a:moveTo>
                  <a:pt x="140931" y="798118"/>
                </a:moveTo>
                <a:lnTo>
                  <a:pt x="108800" y="798118"/>
                </a:lnTo>
                <a:lnTo>
                  <a:pt x="108800" y="872451"/>
                </a:lnTo>
                <a:lnTo>
                  <a:pt x="116001" y="879665"/>
                </a:lnTo>
                <a:lnTo>
                  <a:pt x="200202" y="879665"/>
                </a:lnTo>
                <a:lnTo>
                  <a:pt x="205943" y="875982"/>
                </a:lnTo>
                <a:lnTo>
                  <a:pt x="218986" y="847534"/>
                </a:lnTo>
                <a:lnTo>
                  <a:pt x="140931" y="847534"/>
                </a:lnTo>
                <a:lnTo>
                  <a:pt x="140931" y="798118"/>
                </a:lnTo>
                <a:close/>
              </a:path>
              <a:path w="880110" h="880110">
                <a:moveTo>
                  <a:pt x="673404" y="798118"/>
                </a:moveTo>
                <a:lnTo>
                  <a:pt x="638047" y="798118"/>
                </a:lnTo>
                <a:lnTo>
                  <a:pt x="673760" y="875982"/>
                </a:lnTo>
                <a:lnTo>
                  <a:pt x="679488" y="879665"/>
                </a:lnTo>
                <a:lnTo>
                  <a:pt x="763689" y="879665"/>
                </a:lnTo>
                <a:lnTo>
                  <a:pt x="770902" y="872451"/>
                </a:lnTo>
                <a:lnTo>
                  <a:pt x="770902" y="847534"/>
                </a:lnTo>
                <a:lnTo>
                  <a:pt x="696074" y="847534"/>
                </a:lnTo>
                <a:lnTo>
                  <a:pt x="673404" y="798118"/>
                </a:lnTo>
                <a:close/>
              </a:path>
              <a:path w="880110" h="880110">
                <a:moveTo>
                  <a:pt x="241642" y="798118"/>
                </a:moveTo>
                <a:lnTo>
                  <a:pt x="206286" y="798118"/>
                </a:lnTo>
                <a:lnTo>
                  <a:pt x="183629" y="847534"/>
                </a:lnTo>
                <a:lnTo>
                  <a:pt x="218986" y="847534"/>
                </a:lnTo>
                <a:lnTo>
                  <a:pt x="241642" y="798118"/>
                </a:lnTo>
                <a:close/>
              </a:path>
              <a:path w="880110" h="880110">
                <a:moveTo>
                  <a:pt x="770902" y="798118"/>
                </a:moveTo>
                <a:lnTo>
                  <a:pt x="738758" y="798118"/>
                </a:lnTo>
                <a:lnTo>
                  <a:pt x="738758" y="847534"/>
                </a:lnTo>
                <a:lnTo>
                  <a:pt x="770902" y="847534"/>
                </a:lnTo>
                <a:lnTo>
                  <a:pt x="770902" y="798118"/>
                </a:lnTo>
                <a:close/>
              </a:path>
              <a:path w="880110" h="880110">
                <a:moveTo>
                  <a:pt x="81991" y="131851"/>
                </a:moveTo>
                <a:lnTo>
                  <a:pt x="49860" y="131851"/>
                </a:lnTo>
                <a:lnTo>
                  <a:pt x="49860" y="769594"/>
                </a:lnTo>
                <a:lnTo>
                  <a:pt x="52104" y="780689"/>
                </a:lnTo>
                <a:lnTo>
                  <a:pt x="58221" y="789757"/>
                </a:lnTo>
                <a:lnTo>
                  <a:pt x="67289" y="795874"/>
                </a:lnTo>
                <a:lnTo>
                  <a:pt x="78384" y="798118"/>
                </a:lnTo>
                <a:lnTo>
                  <a:pt x="801306" y="798118"/>
                </a:lnTo>
                <a:lnTo>
                  <a:pt x="812403" y="795874"/>
                </a:lnTo>
                <a:lnTo>
                  <a:pt x="821475" y="789757"/>
                </a:lnTo>
                <a:lnTo>
                  <a:pt x="827597" y="780689"/>
                </a:lnTo>
                <a:lnTo>
                  <a:pt x="829843" y="769594"/>
                </a:lnTo>
                <a:lnTo>
                  <a:pt x="829843" y="765987"/>
                </a:lnTo>
                <a:lnTo>
                  <a:pt x="81991" y="765987"/>
                </a:lnTo>
                <a:lnTo>
                  <a:pt x="81991" y="131851"/>
                </a:lnTo>
                <a:close/>
              </a:path>
              <a:path w="880110" h="880110">
                <a:moveTo>
                  <a:pt x="829843" y="131851"/>
                </a:moveTo>
                <a:lnTo>
                  <a:pt x="797712" y="131851"/>
                </a:lnTo>
                <a:lnTo>
                  <a:pt x="797712" y="765987"/>
                </a:lnTo>
                <a:lnTo>
                  <a:pt x="829843" y="765987"/>
                </a:lnTo>
                <a:lnTo>
                  <a:pt x="829843" y="131851"/>
                </a:lnTo>
                <a:close/>
              </a:path>
              <a:path w="880110" h="880110">
                <a:moveTo>
                  <a:pt x="851166" y="0"/>
                </a:moveTo>
                <a:lnTo>
                  <a:pt x="28524" y="0"/>
                </a:lnTo>
                <a:lnTo>
                  <a:pt x="17434" y="2246"/>
                </a:lnTo>
                <a:lnTo>
                  <a:pt x="8366" y="8367"/>
                </a:lnTo>
                <a:lnTo>
                  <a:pt x="2245" y="17439"/>
                </a:lnTo>
                <a:lnTo>
                  <a:pt x="0" y="28536"/>
                </a:lnTo>
                <a:lnTo>
                  <a:pt x="0" y="103314"/>
                </a:lnTo>
                <a:lnTo>
                  <a:pt x="2245" y="114411"/>
                </a:lnTo>
                <a:lnTo>
                  <a:pt x="8366" y="123483"/>
                </a:lnTo>
                <a:lnTo>
                  <a:pt x="17434" y="129605"/>
                </a:lnTo>
                <a:lnTo>
                  <a:pt x="28524" y="131851"/>
                </a:lnTo>
                <a:lnTo>
                  <a:pt x="851166" y="131851"/>
                </a:lnTo>
                <a:lnTo>
                  <a:pt x="862263" y="129605"/>
                </a:lnTo>
                <a:lnTo>
                  <a:pt x="871335" y="123483"/>
                </a:lnTo>
                <a:lnTo>
                  <a:pt x="877457" y="114411"/>
                </a:lnTo>
                <a:lnTo>
                  <a:pt x="879703" y="103314"/>
                </a:lnTo>
                <a:lnTo>
                  <a:pt x="879703" y="99720"/>
                </a:lnTo>
                <a:lnTo>
                  <a:pt x="32130" y="99720"/>
                </a:lnTo>
                <a:lnTo>
                  <a:pt x="32130" y="32131"/>
                </a:lnTo>
                <a:lnTo>
                  <a:pt x="879703" y="32131"/>
                </a:lnTo>
                <a:lnTo>
                  <a:pt x="879703" y="28536"/>
                </a:lnTo>
                <a:lnTo>
                  <a:pt x="877457" y="17439"/>
                </a:lnTo>
                <a:lnTo>
                  <a:pt x="871335" y="8367"/>
                </a:lnTo>
                <a:lnTo>
                  <a:pt x="862263" y="2246"/>
                </a:lnTo>
                <a:lnTo>
                  <a:pt x="851166" y="0"/>
                </a:lnTo>
                <a:close/>
              </a:path>
              <a:path w="880110" h="880110">
                <a:moveTo>
                  <a:pt x="814044" y="99682"/>
                </a:moveTo>
                <a:lnTo>
                  <a:pt x="65430" y="99695"/>
                </a:lnTo>
                <a:lnTo>
                  <a:pt x="65062" y="99720"/>
                </a:lnTo>
                <a:lnTo>
                  <a:pt x="847559" y="99720"/>
                </a:lnTo>
                <a:lnTo>
                  <a:pt x="814044" y="99682"/>
                </a:lnTo>
                <a:close/>
              </a:path>
              <a:path w="880110" h="880110">
                <a:moveTo>
                  <a:pt x="879703" y="32131"/>
                </a:moveTo>
                <a:lnTo>
                  <a:pt x="847559" y="32131"/>
                </a:lnTo>
                <a:lnTo>
                  <a:pt x="847559" y="99720"/>
                </a:lnTo>
                <a:lnTo>
                  <a:pt x="879703" y="99720"/>
                </a:lnTo>
                <a:lnTo>
                  <a:pt x="879703" y="32131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85668" y="2160826"/>
            <a:ext cx="618490" cy="227965"/>
          </a:xfrm>
          <a:custGeom>
            <a:avLst/>
            <a:gdLst/>
            <a:ahLst/>
            <a:cxnLst/>
            <a:rect l="l" t="t" r="r" b="b"/>
            <a:pathLst>
              <a:path w="618489" h="227964">
                <a:moveTo>
                  <a:pt x="610742" y="0"/>
                </a:moveTo>
                <a:lnTo>
                  <a:pt x="7200" y="0"/>
                </a:lnTo>
                <a:lnTo>
                  <a:pt x="0" y="7213"/>
                </a:lnTo>
                <a:lnTo>
                  <a:pt x="0" y="220154"/>
                </a:lnTo>
                <a:lnTo>
                  <a:pt x="7200" y="227368"/>
                </a:lnTo>
                <a:lnTo>
                  <a:pt x="610742" y="227368"/>
                </a:lnTo>
                <a:lnTo>
                  <a:pt x="617956" y="220154"/>
                </a:lnTo>
                <a:lnTo>
                  <a:pt x="617956" y="195237"/>
                </a:lnTo>
                <a:lnTo>
                  <a:pt x="32130" y="195237"/>
                </a:lnTo>
                <a:lnTo>
                  <a:pt x="32130" y="32143"/>
                </a:lnTo>
                <a:lnTo>
                  <a:pt x="617956" y="32143"/>
                </a:lnTo>
                <a:lnTo>
                  <a:pt x="617956" y="7213"/>
                </a:lnTo>
                <a:lnTo>
                  <a:pt x="610742" y="0"/>
                </a:lnTo>
                <a:close/>
              </a:path>
              <a:path w="618489" h="227964">
                <a:moveTo>
                  <a:pt x="617956" y="32143"/>
                </a:moveTo>
                <a:lnTo>
                  <a:pt x="585812" y="32143"/>
                </a:lnTo>
                <a:lnTo>
                  <a:pt x="585812" y="195237"/>
                </a:lnTo>
                <a:lnTo>
                  <a:pt x="617956" y="195237"/>
                </a:lnTo>
                <a:lnTo>
                  <a:pt x="617956" y="32143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85668" y="2443299"/>
            <a:ext cx="618490" cy="227329"/>
          </a:xfrm>
          <a:custGeom>
            <a:avLst/>
            <a:gdLst/>
            <a:ahLst/>
            <a:cxnLst/>
            <a:rect l="l" t="t" r="r" b="b"/>
            <a:pathLst>
              <a:path w="618489" h="227330">
                <a:moveTo>
                  <a:pt x="610742" y="0"/>
                </a:moveTo>
                <a:lnTo>
                  <a:pt x="7200" y="0"/>
                </a:lnTo>
                <a:lnTo>
                  <a:pt x="0" y="7213"/>
                </a:lnTo>
                <a:lnTo>
                  <a:pt x="0" y="220052"/>
                </a:lnTo>
                <a:lnTo>
                  <a:pt x="7200" y="227266"/>
                </a:lnTo>
                <a:lnTo>
                  <a:pt x="610742" y="227266"/>
                </a:lnTo>
                <a:lnTo>
                  <a:pt x="617956" y="220052"/>
                </a:lnTo>
                <a:lnTo>
                  <a:pt x="617956" y="195135"/>
                </a:lnTo>
                <a:lnTo>
                  <a:pt x="32130" y="195135"/>
                </a:lnTo>
                <a:lnTo>
                  <a:pt x="32130" y="32143"/>
                </a:lnTo>
                <a:lnTo>
                  <a:pt x="617956" y="32143"/>
                </a:lnTo>
                <a:lnTo>
                  <a:pt x="617956" y="7213"/>
                </a:lnTo>
                <a:lnTo>
                  <a:pt x="610742" y="0"/>
                </a:lnTo>
                <a:close/>
              </a:path>
              <a:path w="618489" h="227330">
                <a:moveTo>
                  <a:pt x="617956" y="32143"/>
                </a:moveTo>
                <a:lnTo>
                  <a:pt x="585812" y="32143"/>
                </a:lnTo>
                <a:lnTo>
                  <a:pt x="585812" y="195135"/>
                </a:lnTo>
                <a:lnTo>
                  <a:pt x="617956" y="195135"/>
                </a:lnTo>
                <a:lnTo>
                  <a:pt x="617956" y="32143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03796" y="2512705"/>
            <a:ext cx="181698" cy="88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03796" y="2230276"/>
            <a:ext cx="181698" cy="88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56429" y="2977467"/>
            <a:ext cx="14763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15" b="1">
                <a:solidFill>
                  <a:srgbClr val="F15B4E"/>
                </a:solidFill>
                <a:latin typeface="Source Sans Pro"/>
                <a:cs typeface="Source Sans Pro"/>
              </a:rPr>
              <a:t>L’armoire</a:t>
            </a:r>
            <a:r>
              <a:rPr dirty="0" sz="1400" spc="-50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45" b="1">
                <a:solidFill>
                  <a:srgbClr val="F15B4E"/>
                </a:solidFill>
                <a:latin typeface="Source Sans Pro"/>
                <a:cs typeface="Source Sans Pro"/>
              </a:rPr>
              <a:t>virtuelle</a:t>
            </a:r>
            <a:endParaRPr sz="1400">
              <a:latin typeface="Source Sans Pro"/>
              <a:cs typeface="Source Sans Pr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40929" y="1642583"/>
            <a:ext cx="1907539" cy="1907539"/>
          </a:xfrm>
          <a:custGeom>
            <a:avLst/>
            <a:gdLst/>
            <a:ahLst/>
            <a:cxnLst/>
            <a:rect l="l" t="t" r="r" b="b"/>
            <a:pathLst>
              <a:path w="1907539" h="1907539">
                <a:moveTo>
                  <a:pt x="1796681" y="1907374"/>
                </a:moveTo>
                <a:lnTo>
                  <a:pt x="110705" y="1907374"/>
                </a:lnTo>
                <a:lnTo>
                  <a:pt x="67722" y="1898640"/>
                </a:lnTo>
                <a:lnTo>
                  <a:pt x="32521" y="1874859"/>
                </a:lnTo>
                <a:lnTo>
                  <a:pt x="8736" y="1839662"/>
                </a:lnTo>
                <a:lnTo>
                  <a:pt x="0" y="1796681"/>
                </a:lnTo>
                <a:lnTo>
                  <a:pt x="0" y="110693"/>
                </a:lnTo>
                <a:lnTo>
                  <a:pt x="8736" y="67717"/>
                </a:lnTo>
                <a:lnTo>
                  <a:pt x="32521" y="32519"/>
                </a:lnTo>
                <a:lnTo>
                  <a:pt x="67722" y="8735"/>
                </a:lnTo>
                <a:lnTo>
                  <a:pt x="110705" y="0"/>
                </a:lnTo>
                <a:lnTo>
                  <a:pt x="1796681" y="0"/>
                </a:lnTo>
                <a:lnTo>
                  <a:pt x="1839662" y="8735"/>
                </a:lnTo>
                <a:lnTo>
                  <a:pt x="1874859" y="32519"/>
                </a:lnTo>
                <a:lnTo>
                  <a:pt x="1898640" y="67717"/>
                </a:lnTo>
                <a:lnTo>
                  <a:pt x="1907374" y="110693"/>
                </a:lnTo>
                <a:lnTo>
                  <a:pt x="1907374" y="1796681"/>
                </a:lnTo>
                <a:lnTo>
                  <a:pt x="1898640" y="1839662"/>
                </a:lnTo>
                <a:lnTo>
                  <a:pt x="1874859" y="1874859"/>
                </a:lnTo>
                <a:lnTo>
                  <a:pt x="1839662" y="1898640"/>
                </a:lnTo>
                <a:lnTo>
                  <a:pt x="1796681" y="1907374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902427" y="2977467"/>
            <a:ext cx="7512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0" b="1">
                <a:solidFill>
                  <a:srgbClr val="F15B4E"/>
                </a:solidFill>
                <a:latin typeface="Source Sans Pro"/>
                <a:cs typeface="Source Sans Pro"/>
              </a:rPr>
              <a:t>Le</a:t>
            </a:r>
            <a:r>
              <a:rPr dirty="0" sz="1400" spc="-55" b="1">
                <a:solidFill>
                  <a:srgbClr val="F15B4E"/>
                </a:solidFill>
                <a:latin typeface="Source Sans Pro"/>
                <a:cs typeface="Source Sans Pro"/>
              </a:rPr>
              <a:t> </a:t>
            </a:r>
            <a:r>
              <a:rPr dirty="0" sz="1400" spc="25" b="1">
                <a:solidFill>
                  <a:srgbClr val="F15B4E"/>
                </a:solidFill>
                <a:latin typeface="Source Sans Pro"/>
                <a:cs typeface="Source Sans Pro"/>
              </a:rPr>
              <a:t>panier</a:t>
            </a:r>
            <a:endParaRPr sz="1400">
              <a:latin typeface="Source Sans Pro"/>
              <a:cs typeface="Source Sans Pr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75736" y="1966804"/>
            <a:ext cx="1004569" cy="880110"/>
          </a:xfrm>
          <a:custGeom>
            <a:avLst/>
            <a:gdLst/>
            <a:ahLst/>
            <a:cxnLst/>
            <a:rect l="l" t="t" r="r" b="b"/>
            <a:pathLst>
              <a:path w="1004570" h="880110">
                <a:moveTo>
                  <a:pt x="925537" y="361276"/>
                </a:moveTo>
                <a:lnTo>
                  <a:pt x="78549" y="361276"/>
                </a:lnTo>
                <a:lnTo>
                  <a:pt x="48000" y="367460"/>
                </a:lnTo>
                <a:lnTo>
                  <a:pt x="23029" y="384311"/>
                </a:lnTo>
                <a:lnTo>
                  <a:pt x="6181" y="409282"/>
                </a:lnTo>
                <a:lnTo>
                  <a:pt x="0" y="439826"/>
                </a:lnTo>
                <a:lnTo>
                  <a:pt x="4099" y="464645"/>
                </a:lnTo>
                <a:lnTo>
                  <a:pt x="15582" y="486549"/>
                </a:lnTo>
                <a:lnTo>
                  <a:pt x="33229" y="503891"/>
                </a:lnTo>
                <a:lnTo>
                  <a:pt x="55816" y="515023"/>
                </a:lnTo>
                <a:lnTo>
                  <a:pt x="62801" y="517131"/>
                </a:lnTo>
                <a:lnTo>
                  <a:pt x="112293" y="814019"/>
                </a:lnTo>
                <a:lnTo>
                  <a:pt x="121644" y="840315"/>
                </a:lnTo>
                <a:lnTo>
                  <a:pt x="138941" y="861094"/>
                </a:lnTo>
                <a:lnTo>
                  <a:pt x="162281" y="874744"/>
                </a:lnTo>
                <a:lnTo>
                  <a:pt x="189763" y="879652"/>
                </a:lnTo>
                <a:lnTo>
                  <a:pt x="814324" y="879652"/>
                </a:lnTo>
                <a:lnTo>
                  <a:pt x="841805" y="874744"/>
                </a:lnTo>
                <a:lnTo>
                  <a:pt x="865146" y="861094"/>
                </a:lnTo>
                <a:lnTo>
                  <a:pt x="880229" y="842975"/>
                </a:lnTo>
                <a:lnTo>
                  <a:pt x="189763" y="842975"/>
                </a:lnTo>
                <a:lnTo>
                  <a:pt x="175118" y="840358"/>
                </a:lnTo>
                <a:lnTo>
                  <a:pt x="162679" y="833080"/>
                </a:lnTo>
                <a:lnTo>
                  <a:pt x="153457" y="821999"/>
                </a:lnTo>
                <a:lnTo>
                  <a:pt x="148463" y="807974"/>
                </a:lnTo>
                <a:lnTo>
                  <a:pt x="140335" y="759231"/>
                </a:lnTo>
                <a:lnTo>
                  <a:pt x="381622" y="759231"/>
                </a:lnTo>
                <a:lnTo>
                  <a:pt x="388752" y="757787"/>
                </a:lnTo>
                <a:lnTo>
                  <a:pt x="394582" y="753852"/>
                </a:lnTo>
                <a:lnTo>
                  <a:pt x="398517" y="748022"/>
                </a:lnTo>
                <a:lnTo>
                  <a:pt x="399961" y="740892"/>
                </a:lnTo>
                <a:lnTo>
                  <a:pt x="398517" y="733762"/>
                </a:lnTo>
                <a:lnTo>
                  <a:pt x="394582" y="727932"/>
                </a:lnTo>
                <a:lnTo>
                  <a:pt x="388752" y="723997"/>
                </a:lnTo>
                <a:lnTo>
                  <a:pt x="381622" y="722553"/>
                </a:lnTo>
                <a:lnTo>
                  <a:pt x="134226" y="722553"/>
                </a:lnTo>
                <a:lnTo>
                  <a:pt x="120256" y="638797"/>
                </a:lnTo>
                <a:lnTo>
                  <a:pt x="261200" y="638797"/>
                </a:lnTo>
                <a:lnTo>
                  <a:pt x="268329" y="637355"/>
                </a:lnTo>
                <a:lnTo>
                  <a:pt x="274154" y="633425"/>
                </a:lnTo>
                <a:lnTo>
                  <a:pt x="278085" y="627599"/>
                </a:lnTo>
                <a:lnTo>
                  <a:pt x="279527" y="620471"/>
                </a:lnTo>
                <a:lnTo>
                  <a:pt x="278085" y="613338"/>
                </a:lnTo>
                <a:lnTo>
                  <a:pt x="274154" y="607504"/>
                </a:lnTo>
                <a:lnTo>
                  <a:pt x="268329" y="603565"/>
                </a:lnTo>
                <a:lnTo>
                  <a:pt x="261200" y="602119"/>
                </a:lnTo>
                <a:lnTo>
                  <a:pt x="114160" y="602119"/>
                </a:lnTo>
                <a:lnTo>
                  <a:pt x="100190" y="518375"/>
                </a:lnTo>
                <a:lnTo>
                  <a:pt x="395694" y="518375"/>
                </a:lnTo>
                <a:lnTo>
                  <a:pt x="366353" y="481698"/>
                </a:lnTo>
                <a:lnTo>
                  <a:pt x="78549" y="481698"/>
                </a:lnTo>
                <a:lnTo>
                  <a:pt x="62266" y="478402"/>
                </a:lnTo>
                <a:lnTo>
                  <a:pt x="48955" y="469420"/>
                </a:lnTo>
                <a:lnTo>
                  <a:pt x="39973" y="456109"/>
                </a:lnTo>
                <a:lnTo>
                  <a:pt x="36677" y="439826"/>
                </a:lnTo>
                <a:lnTo>
                  <a:pt x="39973" y="423541"/>
                </a:lnTo>
                <a:lnTo>
                  <a:pt x="48955" y="410225"/>
                </a:lnTo>
                <a:lnTo>
                  <a:pt x="62266" y="401239"/>
                </a:lnTo>
                <a:lnTo>
                  <a:pt x="78549" y="397941"/>
                </a:lnTo>
                <a:lnTo>
                  <a:pt x="990253" y="397941"/>
                </a:lnTo>
                <a:lnTo>
                  <a:pt x="981057" y="384311"/>
                </a:lnTo>
                <a:lnTo>
                  <a:pt x="956086" y="367460"/>
                </a:lnTo>
                <a:lnTo>
                  <a:pt x="925537" y="361276"/>
                </a:lnTo>
                <a:close/>
              </a:path>
              <a:path w="1004570" h="880110">
                <a:moveTo>
                  <a:pt x="941078" y="518375"/>
                </a:moveTo>
                <a:lnTo>
                  <a:pt x="903897" y="518375"/>
                </a:lnTo>
                <a:lnTo>
                  <a:pt x="889927" y="602119"/>
                </a:lnTo>
                <a:lnTo>
                  <a:pt x="742886" y="602119"/>
                </a:lnTo>
                <a:lnTo>
                  <a:pt x="735756" y="603565"/>
                </a:lnTo>
                <a:lnTo>
                  <a:pt x="729926" y="607504"/>
                </a:lnTo>
                <a:lnTo>
                  <a:pt x="725991" y="613338"/>
                </a:lnTo>
                <a:lnTo>
                  <a:pt x="724547" y="620471"/>
                </a:lnTo>
                <a:lnTo>
                  <a:pt x="725991" y="627599"/>
                </a:lnTo>
                <a:lnTo>
                  <a:pt x="729926" y="633425"/>
                </a:lnTo>
                <a:lnTo>
                  <a:pt x="735756" y="637355"/>
                </a:lnTo>
                <a:lnTo>
                  <a:pt x="742886" y="638797"/>
                </a:lnTo>
                <a:lnTo>
                  <a:pt x="883831" y="638797"/>
                </a:lnTo>
                <a:lnTo>
                  <a:pt x="869861" y="722553"/>
                </a:lnTo>
                <a:lnTo>
                  <a:pt x="622465" y="722553"/>
                </a:lnTo>
                <a:lnTo>
                  <a:pt x="615334" y="723997"/>
                </a:lnTo>
                <a:lnTo>
                  <a:pt x="609504" y="727932"/>
                </a:lnTo>
                <a:lnTo>
                  <a:pt x="605570" y="733762"/>
                </a:lnTo>
                <a:lnTo>
                  <a:pt x="604126" y="740892"/>
                </a:lnTo>
                <a:lnTo>
                  <a:pt x="605570" y="748022"/>
                </a:lnTo>
                <a:lnTo>
                  <a:pt x="609504" y="753852"/>
                </a:lnTo>
                <a:lnTo>
                  <a:pt x="615334" y="757787"/>
                </a:lnTo>
                <a:lnTo>
                  <a:pt x="622465" y="759231"/>
                </a:lnTo>
                <a:lnTo>
                  <a:pt x="863752" y="759231"/>
                </a:lnTo>
                <a:lnTo>
                  <a:pt x="855624" y="807974"/>
                </a:lnTo>
                <a:lnTo>
                  <a:pt x="850630" y="821999"/>
                </a:lnTo>
                <a:lnTo>
                  <a:pt x="841408" y="833080"/>
                </a:lnTo>
                <a:lnTo>
                  <a:pt x="828969" y="840358"/>
                </a:lnTo>
                <a:lnTo>
                  <a:pt x="814324" y="842975"/>
                </a:lnTo>
                <a:lnTo>
                  <a:pt x="880229" y="842975"/>
                </a:lnTo>
                <a:lnTo>
                  <a:pt x="882443" y="840315"/>
                </a:lnTo>
                <a:lnTo>
                  <a:pt x="891794" y="814019"/>
                </a:lnTo>
                <a:lnTo>
                  <a:pt x="941078" y="518375"/>
                </a:lnTo>
                <a:close/>
              </a:path>
              <a:path w="1004570" h="880110">
                <a:moveTo>
                  <a:pt x="395694" y="518375"/>
                </a:moveTo>
                <a:lnTo>
                  <a:pt x="348716" y="518375"/>
                </a:lnTo>
                <a:lnTo>
                  <a:pt x="487730" y="692124"/>
                </a:lnTo>
                <a:lnTo>
                  <a:pt x="494168" y="697060"/>
                </a:lnTo>
                <a:lnTo>
                  <a:pt x="502043" y="698706"/>
                </a:lnTo>
                <a:lnTo>
                  <a:pt x="509919" y="697060"/>
                </a:lnTo>
                <a:lnTo>
                  <a:pt x="516356" y="692124"/>
                </a:lnTo>
                <a:lnTo>
                  <a:pt x="549004" y="651319"/>
                </a:lnTo>
                <a:lnTo>
                  <a:pt x="502043" y="651319"/>
                </a:lnTo>
                <a:lnTo>
                  <a:pt x="395694" y="518375"/>
                </a:lnTo>
                <a:close/>
              </a:path>
              <a:path w="1004570" h="880110">
                <a:moveTo>
                  <a:pt x="751700" y="397941"/>
                </a:moveTo>
                <a:lnTo>
                  <a:pt x="704735" y="397941"/>
                </a:lnTo>
                <a:lnTo>
                  <a:pt x="502043" y="651319"/>
                </a:lnTo>
                <a:lnTo>
                  <a:pt x="549004" y="651319"/>
                </a:lnTo>
                <a:lnTo>
                  <a:pt x="655370" y="518375"/>
                </a:lnTo>
                <a:lnTo>
                  <a:pt x="941078" y="518375"/>
                </a:lnTo>
                <a:lnTo>
                  <a:pt x="941285" y="517131"/>
                </a:lnTo>
                <a:lnTo>
                  <a:pt x="948270" y="515023"/>
                </a:lnTo>
                <a:lnTo>
                  <a:pt x="970858" y="503891"/>
                </a:lnTo>
                <a:lnTo>
                  <a:pt x="988504" y="486549"/>
                </a:lnTo>
                <a:lnTo>
                  <a:pt x="991047" y="481698"/>
                </a:lnTo>
                <a:lnTo>
                  <a:pt x="684707" y="481698"/>
                </a:lnTo>
                <a:lnTo>
                  <a:pt x="751700" y="397941"/>
                </a:lnTo>
                <a:close/>
              </a:path>
              <a:path w="1004570" h="880110">
                <a:moveTo>
                  <a:pt x="299351" y="397941"/>
                </a:moveTo>
                <a:lnTo>
                  <a:pt x="252387" y="397941"/>
                </a:lnTo>
                <a:lnTo>
                  <a:pt x="319379" y="481698"/>
                </a:lnTo>
                <a:lnTo>
                  <a:pt x="366353" y="481698"/>
                </a:lnTo>
                <a:lnTo>
                  <a:pt x="299351" y="397941"/>
                </a:lnTo>
                <a:close/>
              </a:path>
              <a:path w="1004570" h="880110">
                <a:moveTo>
                  <a:pt x="990253" y="397941"/>
                </a:moveTo>
                <a:lnTo>
                  <a:pt x="925537" y="397941"/>
                </a:lnTo>
                <a:lnTo>
                  <a:pt x="941820" y="401239"/>
                </a:lnTo>
                <a:lnTo>
                  <a:pt x="955132" y="410225"/>
                </a:lnTo>
                <a:lnTo>
                  <a:pt x="964114" y="423541"/>
                </a:lnTo>
                <a:lnTo>
                  <a:pt x="967409" y="439826"/>
                </a:lnTo>
                <a:lnTo>
                  <a:pt x="964114" y="456109"/>
                </a:lnTo>
                <a:lnTo>
                  <a:pt x="955132" y="469420"/>
                </a:lnTo>
                <a:lnTo>
                  <a:pt x="941820" y="478402"/>
                </a:lnTo>
                <a:lnTo>
                  <a:pt x="925537" y="481698"/>
                </a:lnTo>
                <a:lnTo>
                  <a:pt x="991047" y="481698"/>
                </a:lnTo>
                <a:lnTo>
                  <a:pt x="999988" y="464645"/>
                </a:lnTo>
                <a:lnTo>
                  <a:pt x="1004087" y="439826"/>
                </a:lnTo>
                <a:lnTo>
                  <a:pt x="997905" y="409282"/>
                </a:lnTo>
                <a:lnTo>
                  <a:pt x="990253" y="397941"/>
                </a:lnTo>
                <a:close/>
              </a:path>
              <a:path w="1004570" h="880110">
                <a:moveTo>
                  <a:pt x="502043" y="0"/>
                </a:moveTo>
                <a:lnTo>
                  <a:pt x="471494" y="6181"/>
                </a:lnTo>
                <a:lnTo>
                  <a:pt x="446524" y="23029"/>
                </a:lnTo>
                <a:lnTo>
                  <a:pt x="429675" y="48000"/>
                </a:lnTo>
                <a:lnTo>
                  <a:pt x="423494" y="78549"/>
                </a:lnTo>
                <a:lnTo>
                  <a:pt x="423494" y="361276"/>
                </a:lnTo>
                <a:lnTo>
                  <a:pt x="460171" y="361276"/>
                </a:lnTo>
                <a:lnTo>
                  <a:pt x="460171" y="78549"/>
                </a:lnTo>
                <a:lnTo>
                  <a:pt x="463467" y="62266"/>
                </a:lnTo>
                <a:lnTo>
                  <a:pt x="472449" y="48955"/>
                </a:lnTo>
                <a:lnTo>
                  <a:pt x="485760" y="39973"/>
                </a:lnTo>
                <a:lnTo>
                  <a:pt x="502043" y="36677"/>
                </a:lnTo>
                <a:lnTo>
                  <a:pt x="566771" y="36677"/>
                </a:lnTo>
                <a:lnTo>
                  <a:pt x="557563" y="23029"/>
                </a:lnTo>
                <a:lnTo>
                  <a:pt x="532592" y="6181"/>
                </a:lnTo>
                <a:lnTo>
                  <a:pt x="502043" y="0"/>
                </a:lnTo>
                <a:close/>
              </a:path>
              <a:path w="1004570" h="880110">
                <a:moveTo>
                  <a:pt x="566771" y="36677"/>
                </a:moveTo>
                <a:lnTo>
                  <a:pt x="502043" y="36677"/>
                </a:lnTo>
                <a:lnTo>
                  <a:pt x="518326" y="39973"/>
                </a:lnTo>
                <a:lnTo>
                  <a:pt x="531637" y="48955"/>
                </a:lnTo>
                <a:lnTo>
                  <a:pt x="540619" y="62266"/>
                </a:lnTo>
                <a:lnTo>
                  <a:pt x="543915" y="78549"/>
                </a:lnTo>
                <a:lnTo>
                  <a:pt x="543915" y="361276"/>
                </a:lnTo>
                <a:lnTo>
                  <a:pt x="580593" y="361276"/>
                </a:lnTo>
                <a:lnTo>
                  <a:pt x="580593" y="78549"/>
                </a:lnTo>
                <a:lnTo>
                  <a:pt x="574411" y="48000"/>
                </a:lnTo>
                <a:lnTo>
                  <a:pt x="566771" y="36677"/>
                </a:lnTo>
                <a:close/>
              </a:path>
            </a:pathLst>
          </a:custGeom>
          <a:solidFill>
            <a:srgbClr val="F15B4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24088" y="1642583"/>
            <a:ext cx="1907539" cy="1907539"/>
          </a:xfrm>
          <a:custGeom>
            <a:avLst/>
            <a:gdLst/>
            <a:ahLst/>
            <a:cxnLst/>
            <a:rect l="l" t="t" r="r" b="b"/>
            <a:pathLst>
              <a:path w="1907539" h="1907539">
                <a:moveTo>
                  <a:pt x="1796681" y="1907374"/>
                </a:moveTo>
                <a:lnTo>
                  <a:pt x="110705" y="1907374"/>
                </a:lnTo>
                <a:lnTo>
                  <a:pt x="67722" y="1898640"/>
                </a:lnTo>
                <a:lnTo>
                  <a:pt x="32521" y="1874859"/>
                </a:lnTo>
                <a:lnTo>
                  <a:pt x="8736" y="1839662"/>
                </a:lnTo>
                <a:lnTo>
                  <a:pt x="0" y="1796681"/>
                </a:lnTo>
                <a:lnTo>
                  <a:pt x="0" y="110693"/>
                </a:lnTo>
                <a:lnTo>
                  <a:pt x="8736" y="67717"/>
                </a:lnTo>
                <a:lnTo>
                  <a:pt x="32521" y="32519"/>
                </a:lnTo>
                <a:lnTo>
                  <a:pt x="67722" y="8735"/>
                </a:lnTo>
                <a:lnTo>
                  <a:pt x="110705" y="0"/>
                </a:lnTo>
                <a:lnTo>
                  <a:pt x="1796681" y="0"/>
                </a:lnTo>
                <a:lnTo>
                  <a:pt x="1839662" y="8735"/>
                </a:lnTo>
                <a:lnTo>
                  <a:pt x="1874859" y="32519"/>
                </a:lnTo>
                <a:lnTo>
                  <a:pt x="1898640" y="67717"/>
                </a:lnTo>
                <a:lnTo>
                  <a:pt x="1907374" y="110693"/>
                </a:lnTo>
                <a:lnTo>
                  <a:pt x="1907374" y="1796681"/>
                </a:lnTo>
                <a:lnTo>
                  <a:pt x="1898640" y="1839662"/>
                </a:lnTo>
                <a:lnTo>
                  <a:pt x="1874859" y="1874859"/>
                </a:lnTo>
                <a:lnTo>
                  <a:pt x="1839662" y="1898640"/>
                </a:lnTo>
                <a:lnTo>
                  <a:pt x="1796681" y="1907374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6265" y="402144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2613" y="389000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96265" y="4875837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96265" y="3889999"/>
            <a:ext cx="59055" cy="66040"/>
          </a:xfrm>
          <a:custGeom>
            <a:avLst/>
            <a:gdLst/>
            <a:ahLst/>
            <a:cxnLst/>
            <a:rect l="l" t="t" r="r" b="b"/>
            <a:pathLst>
              <a:path w="59054" h="66039">
                <a:moveTo>
                  <a:pt x="0" y="65722"/>
                </a:moveTo>
                <a:lnTo>
                  <a:pt x="0" y="0"/>
                </a:ln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83396" y="3889999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18533" y="389000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42185" y="3890000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29316" y="389000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42185" y="402144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42185" y="4875837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42185" y="3889999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64453" y="389000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888104" y="389000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75236" y="389000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88104" y="402144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88104" y="4875837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88104" y="3889999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710373" y="389000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34025" y="389000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121156" y="3890000"/>
            <a:ext cx="59055" cy="1905"/>
          </a:xfrm>
          <a:custGeom>
            <a:avLst/>
            <a:gdLst/>
            <a:ahLst/>
            <a:cxnLst/>
            <a:rect l="l" t="t" r="r" b="b"/>
            <a:pathLst>
              <a:path w="59054" h="1904">
                <a:moveTo>
                  <a:pt x="0" y="0"/>
                </a:moveTo>
                <a:lnTo>
                  <a:pt x="58788" y="0"/>
                </a:lnTo>
                <a:lnTo>
                  <a:pt x="58788" y="1905"/>
                </a:lnTo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34025" y="402144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34025" y="4875837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34025" y="3889999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179944" y="402144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179944" y="4875837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179944" y="3889999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72613" y="494156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6265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83396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96265" y="507300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96265" y="592739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96265" y="49415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418533" y="494156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242185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29316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242185" y="507300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42185" y="592739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242185" y="49415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064453" y="494156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88104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475236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88104" y="507300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888104" y="592739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888104" y="49415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710373" y="494156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534025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121156" y="494156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534025" y="507300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534025" y="592739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34025" y="49415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179944" y="507300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4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179944" y="592739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179944" y="494156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72613" y="599312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96265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183396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96265" y="612456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96265" y="697895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96265" y="599312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418533" y="599312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242185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29316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242185" y="612456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242185" y="697895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242185" y="599312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064453" y="599312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888104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475236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888104" y="612456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888104" y="697895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888104" y="599312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710373" y="599312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34025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7121156" y="599312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534025" y="612456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534025" y="697895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534025" y="599312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7179944" y="612456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7179944" y="697895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7179944" y="5993121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39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96265" y="717612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96265" y="8030518"/>
            <a:ext cx="1905" cy="66040"/>
          </a:xfrm>
          <a:custGeom>
            <a:avLst/>
            <a:gdLst/>
            <a:ahLst/>
            <a:cxnLst/>
            <a:rect l="l" t="t" r="r" b="b"/>
            <a:pathLst>
              <a:path w="1904" h="66040">
                <a:moveTo>
                  <a:pt x="1904" y="65722"/>
                </a:moveTo>
                <a:lnTo>
                  <a:pt x="0" y="65722"/>
                </a:ln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96265" y="704468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772613" y="704468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96265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183396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418533" y="704468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242185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829316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242185" y="717612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242185" y="803051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242185" y="704468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064453" y="704468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888104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475236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888104" y="717612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88104" y="803051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888104" y="704468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710373" y="7044680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34025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7121156" y="7044680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534025" y="717612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534025" y="803051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534025" y="704468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7179944" y="7176126"/>
            <a:ext cx="0" cy="723265"/>
          </a:xfrm>
          <a:custGeom>
            <a:avLst/>
            <a:gdLst/>
            <a:ahLst/>
            <a:cxnLst/>
            <a:rect l="l" t="t" r="r" b="b"/>
            <a:pathLst>
              <a:path w="0" h="723265">
                <a:moveTo>
                  <a:pt x="0" y="722947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7179944" y="8030518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7179944" y="7044680"/>
            <a:ext cx="0" cy="66040"/>
          </a:xfrm>
          <a:custGeom>
            <a:avLst/>
            <a:gdLst/>
            <a:ahLst/>
            <a:cxnLst/>
            <a:rect l="l" t="t" r="r" b="b"/>
            <a:pathLst>
              <a:path w="0" h="66040">
                <a:moveTo>
                  <a:pt x="0" y="65722"/>
                </a:moveTo>
                <a:lnTo>
                  <a:pt x="0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772613" y="809624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96265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83396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418533" y="809624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242185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5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829316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064453" y="809624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888104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475236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5710373" y="8096241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003" y="0"/>
                </a:lnTo>
              </a:path>
            </a:pathLst>
          </a:custGeom>
          <a:ln w="3810">
            <a:solidFill>
              <a:srgbClr val="231F2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534025" y="8096241"/>
            <a:ext cx="59055" cy="0"/>
          </a:xfrm>
          <a:custGeom>
            <a:avLst/>
            <a:gdLst/>
            <a:ahLst/>
            <a:cxnLst/>
            <a:rect l="l" t="t" r="r" b="b"/>
            <a:pathLst>
              <a:path w="59054" h="0">
                <a:moveTo>
                  <a:pt x="0" y="0"/>
                </a:moveTo>
                <a:lnTo>
                  <a:pt x="58788" y="0"/>
                </a:lnTo>
              </a:path>
            </a:pathLst>
          </a:custGeom>
          <a:ln w="381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121156" y="8094336"/>
            <a:ext cx="59055" cy="1905"/>
          </a:xfrm>
          <a:custGeom>
            <a:avLst/>
            <a:gdLst/>
            <a:ahLst/>
            <a:cxnLst/>
            <a:rect l="l" t="t" r="r" b="b"/>
            <a:pathLst>
              <a:path w="59054" h="1904">
                <a:moveTo>
                  <a:pt x="0" y="1905"/>
                </a:moveTo>
                <a:lnTo>
                  <a:pt x="58788" y="1905"/>
                </a:lnTo>
                <a:lnTo>
                  <a:pt x="58788" y="0"/>
                </a:lnTo>
              </a:path>
            </a:pathLst>
          </a:custGeom>
          <a:ln w="3809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 txBox="1"/>
          <p:nvPr/>
        </p:nvSpPr>
        <p:spPr>
          <a:xfrm>
            <a:off x="1130264" y="4313180"/>
            <a:ext cx="57848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pâtes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733477" y="4313180"/>
            <a:ext cx="66357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photos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275937" y="4313180"/>
            <a:ext cx="87058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Des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vêtements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138274" y="4313180"/>
            <a:ext cx="43751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film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214636" y="5364695"/>
            <a:ext cx="40957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RIB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838192" y="5364695"/>
            <a:ext cx="45402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5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DVD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230201" y="5283736"/>
            <a:ext cx="962025" cy="351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165" marR="5080" indent="-38100">
              <a:lnSpc>
                <a:spcPct val="101200"/>
              </a:lnSpc>
              <a:spcBef>
                <a:spcPts val="110"/>
              </a:spcBef>
            </a:pP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L’image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scannée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</a:t>
            </a:r>
            <a:r>
              <a:rPr dirty="0" sz="1050" spc="-3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passeport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958744" y="5364695"/>
            <a:ext cx="79692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téléphone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62602" y="6416211"/>
            <a:ext cx="1313180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outils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</a:t>
            </a:r>
            <a:r>
              <a:rPr dirty="0" sz="1050" spc="-7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bricolage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817849" y="6416211"/>
            <a:ext cx="494030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5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balai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4164805" y="6335252"/>
            <a:ext cx="1092835" cy="351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46685" marR="5080" indent="-134620">
              <a:lnSpc>
                <a:spcPct val="101200"/>
              </a:lnSpc>
              <a:spcBef>
                <a:spcPts val="110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25">
                <a:solidFill>
                  <a:srgbClr val="231F20"/>
                </a:solidFill>
                <a:latin typeface="Source Sans Pro"/>
                <a:cs typeface="Source Sans Pro"/>
              </a:rPr>
              <a:t>CV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</a:t>
            </a:r>
            <a:r>
              <a:rPr dirty="0" sz="1050" spc="-9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lettre  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motivation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5942088" y="6416211"/>
            <a:ext cx="829944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</a:t>
            </a:r>
            <a:r>
              <a:rPr dirty="0" sz="1050" spc="-9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musique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938446" y="7386767"/>
            <a:ext cx="962025" cy="351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1290" marR="5080" indent="-149225">
              <a:lnSpc>
                <a:spcPct val="101200"/>
              </a:lnSpc>
              <a:spcBef>
                <a:spcPts val="110"/>
              </a:spcBef>
            </a:pP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L’image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scannée  de</a:t>
            </a: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factures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863039" y="7467727"/>
            <a:ext cx="404495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6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sac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4079614" y="7386767"/>
            <a:ext cx="1263015" cy="3511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150495">
              <a:lnSpc>
                <a:spcPct val="101200"/>
              </a:lnSpc>
              <a:spcBef>
                <a:spcPts val="110"/>
              </a:spcBef>
            </a:pPr>
            <a:r>
              <a:rPr dirty="0" sz="1050" spc="-15">
                <a:solidFill>
                  <a:srgbClr val="231F20"/>
                </a:solidFill>
                <a:latin typeface="Source Sans Pro"/>
                <a:cs typeface="Source Sans Pro"/>
              </a:rPr>
              <a:t>L’image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scannée 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d’une feuille</a:t>
            </a:r>
            <a:r>
              <a:rPr dirty="0" sz="1050" spc="-4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d’impôts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6030829" y="7467727"/>
            <a:ext cx="651510" cy="1892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fauteuil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81706" y="8456850"/>
            <a:ext cx="6280150" cy="106553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50" spc="35" b="1">
                <a:solidFill>
                  <a:srgbClr val="231F20"/>
                </a:solidFill>
                <a:latin typeface="Source Sans Pro"/>
                <a:cs typeface="Source Sans Pro"/>
              </a:rPr>
              <a:t>RÉPONSES</a:t>
            </a:r>
            <a:r>
              <a:rPr dirty="0" sz="1050" spc="-85" b="1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60" b="1">
                <a:solidFill>
                  <a:srgbClr val="231F20"/>
                </a:solidFill>
                <a:latin typeface="Source Sans Pro"/>
                <a:cs typeface="Source Sans Pro"/>
              </a:rPr>
              <a:t>:</a:t>
            </a:r>
            <a:endParaRPr sz="1050">
              <a:latin typeface="Source Sans Pro"/>
              <a:cs typeface="Source Sans Pro"/>
            </a:endParaRPr>
          </a:p>
          <a:p>
            <a:pPr marL="12700" marR="194945">
              <a:lnSpc>
                <a:spcPct val="101200"/>
              </a:lnSpc>
              <a:spcBef>
                <a:spcPts val="900"/>
              </a:spcBef>
            </a:pP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Vont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dans </a:t>
            </a:r>
            <a:r>
              <a:rPr dirty="0" sz="1050" spc="-30" b="1">
                <a:solidFill>
                  <a:srgbClr val="231F20"/>
                </a:solidFill>
                <a:latin typeface="Source Sans Pro Black"/>
                <a:cs typeface="Source Sans Pro Black"/>
              </a:rPr>
              <a:t>l’armoire </a:t>
            </a: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virtuelle 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photos, un film, un RIB, un </a:t>
            </a:r>
            <a:r>
              <a:rPr dirty="0" sz="1050" spc="15">
                <a:solidFill>
                  <a:srgbClr val="231F20"/>
                </a:solidFill>
                <a:latin typeface="Source Sans Pro"/>
                <a:cs typeface="Source Sans Pro"/>
              </a:rPr>
              <a:t>passeport,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25">
                <a:solidFill>
                  <a:srgbClr val="231F20"/>
                </a:solidFill>
                <a:latin typeface="Source Sans Pro"/>
                <a:cs typeface="Source Sans Pro"/>
              </a:rPr>
              <a:t>CV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et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lettre 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motivation, 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la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musique,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factures,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une déclaration</a:t>
            </a:r>
            <a:r>
              <a:rPr dirty="0" sz="1050" spc="-4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d’impôts.</a:t>
            </a:r>
            <a:endParaRPr sz="1050">
              <a:latin typeface="Source Sans Pro"/>
              <a:cs typeface="Source Sans Pro"/>
            </a:endParaRPr>
          </a:p>
          <a:p>
            <a:pPr marL="12700" marR="5080">
              <a:lnSpc>
                <a:spcPct val="101200"/>
              </a:lnSpc>
              <a:spcBef>
                <a:spcPts val="900"/>
              </a:spcBef>
            </a:pPr>
            <a:r>
              <a:rPr dirty="0" sz="1050" spc="-25" b="1">
                <a:solidFill>
                  <a:srgbClr val="231F20"/>
                </a:solidFill>
                <a:latin typeface="Source Sans Pro Black"/>
                <a:cs typeface="Source Sans Pro Black"/>
              </a:rPr>
              <a:t>Vont </a:t>
            </a:r>
            <a:r>
              <a:rPr dirty="0" sz="1050" spc="-15" b="1">
                <a:solidFill>
                  <a:srgbClr val="231F20"/>
                </a:solidFill>
                <a:latin typeface="Source Sans Pro Black"/>
                <a:cs typeface="Source Sans Pro Black"/>
              </a:rPr>
              <a:t>dans </a:t>
            </a:r>
            <a:r>
              <a:rPr dirty="0" sz="1050" spc="-20" b="1">
                <a:solidFill>
                  <a:srgbClr val="231F20"/>
                </a:solidFill>
                <a:latin typeface="Source Sans Pro Black"/>
                <a:cs typeface="Source Sans Pro Black"/>
              </a:rPr>
              <a:t>le panier </a:t>
            </a:r>
            <a:r>
              <a:rPr dirty="0" sz="1050" spc="-45" b="1">
                <a:solidFill>
                  <a:srgbClr val="231F20"/>
                </a:solidFill>
                <a:latin typeface="Source Sans Pro Black"/>
                <a:cs typeface="Source Sans Pro Black"/>
              </a:rPr>
              <a:t>: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pâtes,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vêtements,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DVD, un téléphone,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des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outils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de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bricolage, un </a:t>
            </a:r>
            <a:r>
              <a:rPr dirty="0" sz="1050">
                <a:solidFill>
                  <a:srgbClr val="231F20"/>
                </a:solidFill>
                <a:latin typeface="Source Sans Pro"/>
                <a:cs typeface="Source Sans Pro"/>
              </a:rPr>
              <a:t>balai,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 </a:t>
            </a:r>
            <a:r>
              <a:rPr dirty="0" sz="1050" spc="10">
                <a:solidFill>
                  <a:srgbClr val="231F20"/>
                </a:solidFill>
                <a:latin typeface="Source Sans Pro"/>
                <a:cs typeface="Source Sans Pro"/>
              </a:rPr>
              <a:t>sac, 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un</a:t>
            </a:r>
            <a:r>
              <a:rPr dirty="0" sz="1050" spc="-5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dirty="0" sz="1050" spc="5">
                <a:solidFill>
                  <a:srgbClr val="231F20"/>
                </a:solidFill>
                <a:latin typeface="Source Sans Pro"/>
                <a:cs typeface="Source Sans Pro"/>
              </a:rPr>
              <a:t>fauteuil.</a:t>
            </a:r>
            <a:endParaRPr sz="1050">
              <a:latin typeface="Source Sans Pro"/>
              <a:cs typeface="Source Sans Pro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321058" y="6933124"/>
            <a:ext cx="212280" cy="2118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52EDEE0ED184F8436F95201FED710" ma:contentTypeVersion="13" ma:contentTypeDescription="Crée un document." ma:contentTypeScope="" ma:versionID="f785dca387f58dc9bdf4d1929e23a4b9">
  <xsd:schema xmlns:xsd="http://www.w3.org/2001/XMLSchema" xmlns:xs="http://www.w3.org/2001/XMLSchema" xmlns:p="http://schemas.microsoft.com/office/2006/metadata/properties" xmlns:ns2="85e1e3ed-d200-4a09-bc4b-ae2eac87e06a" xmlns:ns3="43c84c27-5f86-4081-aff9-b27a6863c48b" targetNamespace="http://schemas.microsoft.com/office/2006/metadata/properties" ma:root="true" ma:fieldsID="e98ce2eee941e286b12583f1b53e4f25" ns2:_="" ns3:_="">
    <xsd:import namespace="85e1e3ed-d200-4a09-bc4b-ae2eac87e06a"/>
    <xsd:import namespace="43c84c27-5f86-4081-aff9-b27a6863c4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1e3ed-d200-4a09-bc4b-ae2eac87e0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84c27-5f86-4081-aff9-b27a6863c4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813B10-7B21-4B8C-A7C7-9E70366FA2B9}"/>
</file>

<file path=customXml/itemProps2.xml><?xml version="1.0" encoding="utf-8"?>
<ds:datastoreItem xmlns:ds="http://schemas.openxmlformats.org/officeDocument/2006/customXml" ds:itemID="{6A428F60-9556-4B1D-BD00-27D70DF3B1A5}"/>
</file>

<file path=customXml/itemProps3.xml><?xml version="1.0" encoding="utf-8"?>
<ds:datastoreItem xmlns:ds="http://schemas.openxmlformats.org/officeDocument/2006/customXml" ds:itemID="{F711E668-558E-4E86-9E93-A7714AC9663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2021-06-30T15:28:13Z</dcterms:created>
  <dcterms:modified xsi:type="dcterms:W3CDTF">2021-06-30T15:28:13Z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2021-06-30T00:00:00Z</vt:filetime>
  </property>
  <property fmtid="{D5CDD505-2E9C-101B-9397-08002B2CF9AE}" pid="5" name="ContentTypeId">
    <vt:lpwstr>0x010100ED552EDEE0ED184F8436F95201FED710</vt:lpwstr>
  </property>
</Properties>
</file>