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Space Mono"/>
      <p:regular r:id="rId32"/>
      <p:bold r:id="rId33"/>
      <p:italic r:id="rId34"/>
      <p:boldItalic r:id="rId35"/>
    </p:embeddedFont>
    <p:embeddedFont>
      <p:font typeface="Source Sans Pro Light"/>
      <p:regular r:id="rId36"/>
      <p:bold r:id="rId37"/>
      <p:italic r:id="rId38"/>
      <p:boldItalic r:id="rId39"/>
    </p:embeddedFont>
    <p:embeddedFont>
      <p:font typeface="Source Sans Pro SemiBold"/>
      <p:regular r:id="rId40"/>
      <p:bold r:id="rId41"/>
      <p:italic r:id="rId42"/>
      <p:boldItalic r:id="rId43"/>
    </p:embeddedFont>
    <p:embeddedFont>
      <p:font typeface="Helvetica Neue"/>
      <p:regular r:id="rId44"/>
      <p:bold r:id="rId45"/>
      <p:italic r:id="rId46"/>
      <p:boldItalic r:id="rId47"/>
    </p:embeddedFont>
    <p:embeddedFont>
      <p:font typeface="Source Sans Pr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A4A3A4"/>
          </p15:clr>
        </p15:guide>
        <p15:guide id="2" pos="2880">
          <p15:clr>
            <a:srgbClr val="A4A3A4"/>
          </p15:clr>
        </p15:guide>
        <p15:guide id="3" orient="horz" pos="1728">
          <p15:clr>
            <a:srgbClr val="9AA0A6"/>
          </p15:clr>
        </p15:guide>
        <p15:guide id="4" orient="horz" pos="302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938966-36D7-459B-887B-A4F90E59A1A2}">
  <a:tblStyle styleId="{C5938966-36D7-459B-887B-A4F90E59A1A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2880"/>
        <p:guide pos="1728" orient="horz"/>
        <p:guide pos="3024" orient="horz"/>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SourceSansProLight-boldItalic.fntdata"/><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font" Target="fonts/SourceSansProSemiBold-italic.fntdata"/><Relationship Id="rId47" Type="http://schemas.openxmlformats.org/officeDocument/2006/relationships/font" Target="fonts/HelveticaNeue-boldItalic.fntdata"/><Relationship Id="rId34" Type="http://schemas.openxmlformats.org/officeDocument/2006/relationships/font" Target="fonts/SpaceMono-italic.fntdata"/><Relationship Id="rId21" Type="http://schemas.openxmlformats.org/officeDocument/2006/relationships/slide" Target="slides/slide15.xml"/><Relationship Id="rId50" Type="http://schemas.openxmlformats.org/officeDocument/2006/relationships/font" Target="fonts/SourceSansPro-italic.fntdata"/><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SourceSansProSemiBold-regular.fntdata"/><Relationship Id="rId45" Type="http://schemas.openxmlformats.org/officeDocument/2006/relationships/font" Target="fonts/HelveticaNeue-bold.fntdata"/><Relationship Id="rId32" Type="http://schemas.openxmlformats.org/officeDocument/2006/relationships/font" Target="fonts/SpaceMono-regular.fntdata"/><Relationship Id="rId37" Type="http://schemas.openxmlformats.org/officeDocument/2006/relationships/font" Target="fonts/SourceSansProLight-bold.fntdata"/><Relationship Id="rId24" Type="http://schemas.openxmlformats.org/officeDocument/2006/relationships/slide" Target="slides/slide18.xml"/><Relationship Id="rId11" Type="http://schemas.openxmlformats.org/officeDocument/2006/relationships/slide" Target="slides/slide5.xml"/><Relationship Id="rId53" Type="http://schemas.openxmlformats.org/officeDocument/2006/relationships/customXml" Target="../customXml/item2.xml"/><Relationship Id="rId5" Type="http://schemas.openxmlformats.org/officeDocument/2006/relationships/slideMaster" Target="slideMasters/slideMaster1.xml"/><Relationship Id="rId44" Type="http://schemas.openxmlformats.org/officeDocument/2006/relationships/font" Target="fonts/HelveticaNeue-regular.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1.xml"/><Relationship Id="rId43" Type="http://schemas.openxmlformats.org/officeDocument/2006/relationships/font" Target="fonts/SourceSansProSemiBold-boldItalic.fntdata"/><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ourceSansPro-regular.fntdata"/><Relationship Id="rId30" Type="http://schemas.openxmlformats.org/officeDocument/2006/relationships/slide" Target="slides/slide24.xml"/><Relationship Id="rId35" Type="http://schemas.openxmlformats.org/officeDocument/2006/relationships/font" Target="fonts/SpaceMono-boldItalic.fntdata"/><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font" Target="fonts/SourceSansPro-boldItalic.fntdata"/><Relationship Id="rId3" Type="http://schemas.openxmlformats.org/officeDocument/2006/relationships/presProps" Target="presProps.xml"/><Relationship Id="rId46" Type="http://schemas.openxmlformats.org/officeDocument/2006/relationships/font" Target="fonts/HelveticaNeue-italic.fntdata"/><Relationship Id="rId33" Type="http://schemas.openxmlformats.org/officeDocument/2006/relationships/font" Target="fonts/SpaceMono-bold.fntdata"/><Relationship Id="rId38" Type="http://schemas.openxmlformats.org/officeDocument/2006/relationships/font" Target="fonts/SourceSansProLight-italic.fntdata"/><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font" Target="fonts/SourceSansProSemiBold-bold.fntdata"/><Relationship Id="rId20" Type="http://schemas.openxmlformats.org/officeDocument/2006/relationships/slide" Target="slides/slide14.xml"/><Relationship Id="rId54" Type="http://schemas.openxmlformats.org/officeDocument/2006/relationships/customXml" Target="../customXml/item3.xml"/><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font" Target="fonts/SourceSansPro-bold.fntdata"/><Relationship Id="rId36" Type="http://schemas.openxmlformats.org/officeDocument/2006/relationships/font" Target="fonts/SourceSansProLight-regular.fntdata"/><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0jrRjqef1M_02fIb6Vr0H7-Nl2ZB5yHI/view?usp=sharing" TargetMode="External"/><Relationship Id="rId3" Type="http://schemas.openxmlformats.org/officeDocument/2006/relationships/hyperlink" Target="https://drive.google.com/file/d/1yVSj7KW2L4NmN-G0nA9oT7ypy_YYFeSO/view?usp=sharing" TargetMode="External"/><Relationship Id="rId4" Type="http://schemas.openxmlformats.org/officeDocument/2006/relationships/hyperlink" Target="https://docs.google.com/document/d/1bG-Rw5bgymcudiN--oJ-V3uni9bUn46_/edit" TargetMode="External"/><Relationship Id="rId9" Type="http://schemas.openxmlformats.org/officeDocument/2006/relationships/hyperlink" Target="https://docs.google.com/presentation/d/1RGUSnQIQWNeTF4U5g75yd2iaVi6XG8EYgMNjscvJsiY/edit#slide=id.gca900aae6b_0_0" TargetMode="External"/><Relationship Id="rId5" Type="http://schemas.openxmlformats.org/officeDocument/2006/relationships/hyperlink" Target="https://alphanumerique.ca" TargetMode="External"/><Relationship Id="rId6" Type="http://schemas.openxmlformats.org/officeDocument/2006/relationships/hyperlink" Target="https://drive.google.com/file/d/12YVJdsC3Mrxdj4Jv32i1JDU9M9F-TYzu/view?usp=sharing" TargetMode="External"/><Relationship Id="rId7" Type="http://schemas.openxmlformats.org/officeDocument/2006/relationships/hyperlink" Target="https://docs.google.com/document/d/1ilxJ7I6VUnqH0hbBnUHjOVzNmuOjsblw4HIOdXPgZsE/edit" TargetMode="External"/><Relationship Id="rId8" Type="http://schemas.openxmlformats.org/officeDocument/2006/relationships/hyperlink" Target="https://docs.google.com/presentation/d/16zw8BcNmEltSLzBHw_eLrYFdP47ZyzCp3BptbyyHAMY/edit#slide=id.g1a69419a36841d52_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82qwBo2-RSVakr4yIrOJBySsTVAZFIRkScpCOxHhco/edit?usp=sha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i.radio-canada.ca/nouvelle/1078343/info-nuage-cloud-centre-donnees-serveur-quebec-electricite-energie-hydro-internet-leader" TargetMode="External"/><Relationship Id="rId3" Type="http://schemas.openxmlformats.org/officeDocument/2006/relationships/hyperlink" Target="https://www.google.com/about/datacenters/locations/" TargetMode="External"/><Relationship Id="rId4" Type="http://schemas.openxmlformats.org/officeDocument/2006/relationships/hyperlink" Target="https://help.dropbox.com/fr-fr/accounts-billing/security/physical-location-data-storage#:~:text=Ces%20serveurs%20de%20stockage%20sont,le%20fonctionnement%20du%20service%20Dropbox" TargetMode="External"/><Relationship Id="rId5" Type="http://schemas.openxmlformats.org/officeDocument/2006/relationships/hyperlink" Target="https://sonicacts.com/portal/pre-order-the-noise-of-being-publication" TargetMode="External"/><Relationship Id="rId6" Type="http://schemas.openxmlformats.org/officeDocument/2006/relationships/hyperlink" Target="https://www.geekwire.com/2018/crystal-city-just-latest-addition-amazons-sprawling-northern-virginia-cloud-operatio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i.radio-canada.ca/nouvelle/1267691/infonuagique-commerce-securite-donnees-quebec-analyse-experts" TargetMode="External"/><Relationship Id="rId3" Type="http://schemas.openxmlformats.org/officeDocument/2006/relationships/hyperlink" Target="https://ici.radio-canada.ca/nouvelle/1267691/infonuagique-commerce-securite-donnees-quebec-analyse-expert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quezjustice.ca/vos-droits/le-nuage-informatique-4-choses-a-savoi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osdr.or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i.radio-canada.ca/nouvelle/1078343/info-nuage-cloud-centre-donnees-serveur-quebec-electricite-energie-hydro-internet-leader" TargetMode="External"/><Relationship Id="rId3" Type="http://schemas.openxmlformats.org/officeDocument/2006/relationships/hyperlink" Target="https://www.ledevoir.com/societe/science/347712/le-nuage-informatique-sous-la-loupe-des-ecolos" TargetMode="External"/><Relationship Id="rId4" Type="http://schemas.openxmlformats.org/officeDocument/2006/relationships/hyperlink" Target="https://www.bayjournal.com/news/growth_conservation/virginia-s-data-centers-computing-the-costs/article_aea2f2be-41e3-11ea-9442-2b6622149089.html" TargetMode="External"/><Relationship Id="rId5" Type="http://schemas.openxmlformats.org/officeDocument/2006/relationships/hyperlink" Target="https://www.sciencesetavenir.fr/high-tech/informatique/numerique-et-ecologie-les-data-centers-des-gouffres-energetiques_121838" TargetMode="External"/><Relationship Id="rId6" Type="http://schemas.openxmlformats.org/officeDocument/2006/relationships/hyperlink" Target="https://www.theispot.com/artist/mrot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esse-citron.net/stockage-en-ligne/cloud-gratuit/" TargetMode="External"/><Relationship Id="rId3" Type="http://schemas.openxmlformats.org/officeDocument/2006/relationships/hyperlink" Target="https://www.presse-citron.net/stockage-en-ligne/" TargetMode="External"/><Relationship Id="rId4" Type="http://schemas.openxmlformats.org/officeDocument/2006/relationships/hyperlink" Target="https://www.clubic.com/telecharger/actus-logiciels/article-846612-1-comparatif-meilleur-service-stockage-ligne.html" TargetMode="External"/><Relationship Id="rId5" Type="http://schemas.openxmlformats.org/officeDocument/2006/relationships/hyperlink" Target="https://www.ionos.fr/digitalguide/serveur/outils/comparaison-cloud/" TargetMode="External"/><Relationship Id="rId6" Type="http://schemas.openxmlformats.org/officeDocument/2006/relationships/hyperlink" Target="https://www.google.com/about/datacenters/location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i.radio-canada.ca/nouvelle/1267691/infonuagique-commerce-securite-donnees-quebec-analyse-expert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rs-informatique-gratuit.fr/cours/octets-et-grandeurs-informatique/" TargetMode="External"/><Relationship Id="rId3" Type="http://schemas.openxmlformats.org/officeDocument/2006/relationships/hyperlink" Target="https://cyberlabe.tumblr.com/image/36133177019"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37201617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a37201617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Règles d’éthique et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Procédure - Litige ou non-respect du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Déroulé technique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PRÉSENTEZ-VOUS</a:t>
            </a:r>
            <a:endParaRPr>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Bonjour je m’appelle (...) , et je suis (...) pour l’organisme </a:t>
            </a:r>
            <a:r>
              <a:rPr i="1" lang="en" sz="1200">
                <a:solidFill>
                  <a:srgbClr val="073763"/>
                </a:solidFill>
                <a:latin typeface="Source Sans Pro"/>
                <a:ea typeface="Source Sans Pro"/>
                <a:cs typeface="Source Sans Pro"/>
                <a:sym typeface="Source Sans Pro"/>
              </a:rPr>
              <a:t>Techno Culture Club</a:t>
            </a:r>
            <a:r>
              <a:rPr lang="en" sz="1200">
                <a:solidFill>
                  <a:srgbClr val="073763"/>
                </a:solidFill>
                <a:latin typeface="Source Sans Pro"/>
                <a:ea typeface="Source Sans Pro"/>
                <a:cs typeface="Source Sans Pro"/>
                <a:sym typeface="Source Sans Pro"/>
              </a:rPr>
              <a:t>. Nous sommes un organisme situé à Montréal et nous sommes spécialisé·e·s dans la création et la diffusion de contenu sur la littératie numérique.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Cet atelier est donné dans le cadre du projet </a:t>
            </a: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 est un projet d’envergure nationale qui a pour vocation de contribuer à réduire les fossés numériques au sein de la population. Pour plus d'informations rendez-vous sur </a:t>
            </a:r>
            <a:r>
              <a:rPr lang="en" sz="1200" u="sng">
                <a:solidFill>
                  <a:srgbClr val="1155CC"/>
                </a:solidFill>
                <a:latin typeface="Source Sans Pro"/>
                <a:ea typeface="Source Sans Pro"/>
                <a:cs typeface="Source Sans Pro"/>
                <a:sym typeface="Source Sans Pro"/>
                <a:hlinkClick r:id="rId5">
                  <a:extLst>
                    <a:ext uri="{A12FA001-AC4F-418D-AE19-62706E023703}">
                      <ahyp:hlinkClr val="tx"/>
                    </a:ext>
                  </a:extLst>
                </a:hlinkClick>
              </a:rPr>
              <a:t>https://alphanumerique.ca</a:t>
            </a:r>
            <a:r>
              <a:rPr lang="en" sz="1200">
                <a:solidFill>
                  <a:srgbClr val="073763"/>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PARTAGER CE </a:t>
            </a:r>
            <a:r>
              <a:rPr b="1" lang="en" sz="1200" u="sng">
                <a:solidFill>
                  <a:schemeClr val="hlink"/>
                </a:solidFill>
                <a:latin typeface="Source Sans Pro"/>
                <a:ea typeface="Source Sans Pro"/>
                <a:cs typeface="Source Sans Pro"/>
                <a:sym typeface="Source Sans Pro"/>
                <a:hlinkClick r:id="rId6"/>
              </a:rPr>
              <a:t>TEXTE</a:t>
            </a:r>
            <a:r>
              <a:rPr b="1" lang="en" sz="1200">
                <a:solidFill>
                  <a:srgbClr val="008BCB"/>
                </a:solidFill>
                <a:latin typeface="Source Sans Pro"/>
                <a:ea typeface="Source Sans Pro"/>
                <a:cs typeface="Source Sans Pro"/>
                <a:sym typeface="Source Sans Pro"/>
              </a:rPr>
              <a:t> DANS LE CLAVARDAGE</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Notez que cet atelier est enregistré, il sera utilisé à l’interne à des fins de formations et de contrôle de la qualité et ne sera en aucun cas partagé sur internet ou à des tierces. </a:t>
            </a:r>
            <a:endParaRPr i="1" sz="1300">
              <a:solidFill>
                <a:srgbClr val="073763"/>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AVANT DE COMMENCER L’ATELIER : S’ASSURER QUE TOUT LE MONDE EST CONNECTÉ À L’AUDIO ET QUE TOUT LE MONDE EST À L’AISE AVEC ZOOM À l’AIDE D’UN</a:t>
            </a:r>
            <a:r>
              <a:rPr b="1" lang="en" sz="1200" u="sng">
                <a:solidFill>
                  <a:srgbClr val="1155CC"/>
                </a:solidFill>
                <a:latin typeface="Source Sans Pro"/>
                <a:ea typeface="Source Sans Pro"/>
                <a:cs typeface="Source Sans Pro"/>
                <a:sym typeface="Source Sans Pro"/>
                <a:hlinkClick r:id="rId7">
                  <a:extLst>
                    <a:ext uri="{A12FA001-AC4F-418D-AE19-62706E023703}">
                      <ahyp:hlinkClr val="tx"/>
                    </a:ext>
                  </a:extLst>
                </a:hlinkClick>
              </a:rPr>
              <a:t> SONDAGE </a:t>
            </a:r>
            <a:r>
              <a:rPr b="1" lang="en" sz="1200">
                <a:solidFill>
                  <a:srgbClr val="008BCB"/>
                </a:solidFill>
                <a:latin typeface="Source Sans Pro"/>
                <a:ea typeface="Source Sans Pro"/>
                <a:cs typeface="Source Sans Pro"/>
                <a:sym typeface="Source Sans Pro"/>
              </a:rPr>
              <a:t>ZOOM.</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AUDIO </a:t>
            </a:r>
            <a:r>
              <a:rPr b="1" lang="en" sz="1300" u="sng">
                <a:solidFill>
                  <a:srgbClr val="1155CC"/>
                </a:solidFill>
                <a:latin typeface="Source Sans Pro"/>
                <a:ea typeface="Source Sans Pro"/>
                <a:cs typeface="Source Sans Pro"/>
                <a:sym typeface="Source Sans Pro"/>
                <a:hlinkClick r:id="rId8">
                  <a:extLst>
                    <a:ext uri="{A12FA001-AC4F-418D-AE19-62706E023703}">
                      <ahyp:hlinkClr val="tx"/>
                    </a:ext>
                  </a:extLst>
                </a:hlinkClick>
              </a:rPr>
              <a:t>ICI</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ZOOM </a:t>
            </a:r>
            <a:r>
              <a:rPr b="1" lang="en" sz="1300" u="sng">
                <a:solidFill>
                  <a:srgbClr val="1155CC"/>
                </a:solidFill>
                <a:latin typeface="Source Sans Pro"/>
                <a:ea typeface="Source Sans Pro"/>
                <a:cs typeface="Source Sans Pro"/>
                <a:sym typeface="Source Sans Pro"/>
                <a:hlinkClick r:id="rId9">
                  <a:extLst>
                    <a:ext uri="{A12FA001-AC4F-418D-AE19-62706E023703}">
                      <ahyp:hlinkClr val="tx"/>
                    </a:ext>
                  </a:extLst>
                </a:hlinkClick>
              </a:rPr>
              <a:t>ICI</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0" name="Google Shape;90;ga372016179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779670ed6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d779670ed6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10</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Une autre fonction de l’infonuagique est de synchroniser vos données sur plusieurs appareils.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La synchronisation des données permet de faire correspondre les informations stockées dans plusieurs emplacements différents. Vous pouvez automatiquement sauvegarder sur plusieurs appareils à la fois des copies de vos données que vous archivez ou que vous modifiez sur le nuage.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Nous utilisons souvent la synchronisation pour nos contacts, nos courriels et nos agendas. Par exemple, si nous activons la synchronisation de notre agenda sur deux appareils ou plus et que nous ajoutons un événement à notre agenda, cet événement sera également ajouté sur l’agenda de nos autres appareils sans que nous ayons besoin de faire une action. Les modifications se font en direct, lorsque nous sommes connecté·e·s à internet.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Vous pouvez décider d’utiliser le nuage seulement depuis le site internet du fournisseur ou en installant un dossier sur votre ordinateur. Tous documents ajoutés ou modifiés dans ce dossier le seront également dans le nuage et sur vos autres appareils où vous aurez installé le même dossier. Ainsi, le document sur lequel vous travaillez depuis la maison, sera également modifié sur l’ordinateur de votre travail. Vous n’aurez pas à vous l’envoyer par courriel ou le mettre sur une clé USB et vous demander si vous avez la bonne version ou non.</a:t>
            </a:r>
            <a:endParaRPr sz="120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779670ed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d779670ed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11</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L’infonuagique est aussi pratique pour envoyer des fichiers volumineux facilement.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Par exemple, si vous souhaitez partager vos photos de voyage à vos proches, il peut être long et voire impossible d’envoyer tout par courriel. Vous pouvez alors créer un dossier sur votre nuage et donner l’accès aux personnes à qui vous voulez montrer vos photos.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Cette option peut être proposée automatiquement par votre fournisseur de courriel, si celui-ci offre un service infonuagique (ex. Gmail).</a:t>
            </a:r>
            <a:endParaRPr sz="1150">
              <a:solidFill>
                <a:srgbClr val="363759"/>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779670ed6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d779670ed6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12</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Plusieurs fournisseurs de services infonuagiques offrent également des outils de bureautique sans logiciel.</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Cette option vous permet d’écrire un texte, de travailler dans un tableur ou dans une présentation directement depuis votre navigateur. Vous n’avez pas besoin d’un logiciel. Les documents sont enregistrés </a:t>
            </a:r>
            <a:r>
              <a:rPr lang="en" sz="1200">
                <a:solidFill>
                  <a:srgbClr val="363759"/>
                </a:solidFill>
                <a:latin typeface="Source Sans Pro"/>
                <a:ea typeface="Source Sans Pro"/>
                <a:cs typeface="Source Sans Pro"/>
                <a:sym typeface="Source Sans Pro"/>
              </a:rPr>
              <a:t>dans le nuage </a:t>
            </a:r>
            <a:r>
              <a:rPr lang="en" sz="1200">
                <a:solidFill>
                  <a:srgbClr val="363759"/>
                </a:solidFill>
                <a:latin typeface="Source Sans Pro"/>
                <a:ea typeface="Source Sans Pro"/>
                <a:cs typeface="Source Sans Pro"/>
                <a:sym typeface="Source Sans Pro"/>
              </a:rPr>
              <a:t>au fur et à mesure que vous les modifiez</a:t>
            </a:r>
            <a:r>
              <a:rPr lang="en" sz="1200">
                <a:solidFill>
                  <a:srgbClr val="363759"/>
                </a:solidFill>
                <a:highlight>
                  <a:schemeClr val="lt1"/>
                </a:highlight>
                <a:latin typeface="Source Sans Pro"/>
                <a:ea typeface="Source Sans Pro"/>
                <a:cs typeface="Source Sans Pro"/>
                <a:sym typeface="Source Sans Pro"/>
              </a:rPr>
              <a:t> et vous pouvez avoir accès aux anciennes versions de vos documents.</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Ces services v</a:t>
            </a:r>
            <a:r>
              <a:rPr lang="en" sz="1200">
                <a:solidFill>
                  <a:srgbClr val="363759"/>
                </a:solidFill>
                <a:latin typeface="Source Sans Pro"/>
                <a:ea typeface="Source Sans Pro"/>
                <a:cs typeface="Source Sans Pro"/>
                <a:sym typeface="Source Sans Pro"/>
              </a:rPr>
              <a:t>ous permettent en plus de travailler à plusieurs en même temps dans le même document, ce qui peut faciliter la collaboration ou le travail d’équipe. Cette option peut être très utile, par exemple, dans le cadre du travail où plusieurs personnes doivent travailler sur un même rapport ou, à plus petite échelle, pour organiser avec plusieurs personnes une fin de semaine au chalet.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Tentons l’expérience. Je vais mettre dans le clavardage un lien qui va vous diriger vers un document Google Doc. Nous allons prétendre que nous irons dans un chalet pour une fin de semaine et que nous devons nous répartir la préparation des repas. Je vous invite à écrire votre nom et le plat que vous apporterez.</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D85C6"/>
                </a:solidFill>
                <a:latin typeface="Source Sans Pro"/>
                <a:ea typeface="Source Sans Pro"/>
                <a:cs typeface="Source Sans Pro"/>
                <a:sym typeface="Source Sans Pro"/>
              </a:rPr>
              <a:t>Voici le lien pour le document: </a:t>
            </a:r>
            <a:r>
              <a:rPr lang="en" sz="1200" u="sng">
                <a:solidFill>
                  <a:schemeClr val="hlink"/>
                </a:solidFill>
                <a:latin typeface="Source Sans Pro"/>
                <a:ea typeface="Source Sans Pro"/>
                <a:cs typeface="Source Sans Pro"/>
                <a:sym typeface="Source Sans Pro"/>
                <a:hlinkClick r:id="rId2"/>
              </a:rPr>
              <a:t>https://docs.google.com/document/d/1u82qwBo2-RSVakr4yIrOJBySsTVAZFIRkScpCOxHhco/edit?usp=sharing</a:t>
            </a:r>
            <a:endParaRPr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D85C6"/>
                </a:solidFill>
                <a:latin typeface="Source Sans Pro"/>
                <a:ea typeface="Source Sans Pro"/>
                <a:cs typeface="Source Sans Pro"/>
                <a:sym typeface="Source Sans Pro"/>
              </a:rPr>
              <a:t>Il est important de s’assurer dès le début que les personnes sont à l’aise avec le clavardage. </a:t>
            </a:r>
            <a:endParaRPr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Pour faire cela, nous avons été sur une page internet. Nous n’avons pas utilisé un logiciel comme Word ou Pages ou OpenOffice. Cette possibilité de collaborer à plusieurs sur le même document vous évite d’envoyer un document en pièce jointe, ce qui peut être fastidieux si vous voulez collaborer avec un grand nombre de personnes. Vous choisissez toujours à qui vous donnez l’accès à vos documents. Un·e inconnu·e ne pourrait pas y accéder.</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Un autre exemple: La présentation actuelle que vous voyez se trouve sur le nuage de Techno Culture Club et non pas sur mon ordinateur. Nous pouvons être plusieurs personnes de l’équipe à donner le même atelier en même temps! Nous sommes ainsi assuré·e·s de toujours avoir la dernière version.</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accent4"/>
              </a:highlight>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fefdd5423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dfefdd5423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13</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La question qu’on se pose maintenant : où est ce nuage?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 nuage, tout comme tout ce qui circule sur internet, se trouve dans des serveurs qui eux se trouvent par milliers dans des centres de données.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Voici une rare image satellite d’un centre de donnée qui appartient à Amazon dans le nord de la Virginie, à Crystal City.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L’image est une capture d’écran du site internet GeekWire. Nous ne savons pas combien mesure celui-là, mais un futur centre de données de la compagnie Qscale va bientôt s’installer à Lévis et devrait mesurer plus de 900 000 pieds carrés. Donc un centre de données, ça prend énormément d’espace.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 fonctionnement même de l’infonuagique rend difficile de retracer où sont exactement vos </a:t>
            </a:r>
            <a:r>
              <a:rPr lang="en" sz="1200">
                <a:solidFill>
                  <a:srgbClr val="363759"/>
                </a:solidFill>
                <a:latin typeface="Source Sans Pro"/>
                <a:ea typeface="Source Sans Pro"/>
                <a:cs typeface="Source Sans Pro"/>
                <a:sym typeface="Source Sans Pro"/>
              </a:rPr>
              <a:t>données</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Pour éviter de perdre ou de se faire voler des données personnelles, les données sont fractionnées et réparties. C’est pourquoi le nuage se compose de plusieurs sites, souvent disposés aux quatre coins du monde. Les données sont stockées à un certain endroit et sauvegardées à un autre endroit. Elles peuvent aussi se promener d'un endroit à un autre. </a:t>
            </a:r>
            <a:r>
              <a:rPr lang="en" sz="1200">
                <a:solidFill>
                  <a:srgbClr val="363759"/>
                </a:solidFill>
                <a:latin typeface="Source Sans Pro"/>
                <a:ea typeface="Source Sans Pro"/>
                <a:cs typeface="Source Sans Pro"/>
                <a:sym typeface="Source Sans Pro"/>
              </a:rPr>
              <a:t>En cas de panne [ou de catastrophe naturelle], on a instantanément accès à la copie des données.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compagnies sont plus ou moins transparentes quant à la localisation précise de leurs centres de données et de vos données.</a:t>
            </a:r>
            <a:r>
              <a:rPr lang="en" sz="1200">
                <a:solidFill>
                  <a:srgbClr val="363759"/>
                </a:solidFill>
                <a:latin typeface="Source Sans Pro"/>
                <a:ea typeface="Source Sans Pro"/>
                <a:cs typeface="Source Sans Pro"/>
                <a:sym typeface="Source Sans Pro"/>
              </a:rPr>
              <a:t> Certains sont très précises à ce sujet et d’autres sont très floues.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Source: </a:t>
            </a:r>
            <a:r>
              <a:rPr lang="en"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Radio-Canada</a:t>
            </a:r>
            <a:r>
              <a:rPr i="1" lang="en" sz="1200">
                <a:solidFill>
                  <a:srgbClr val="222222"/>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Google</a:t>
            </a:r>
            <a:r>
              <a:rPr lang="en" sz="1200">
                <a:solidFill>
                  <a:srgbClr val="222222"/>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DropBox</a:t>
            </a:r>
            <a:r>
              <a:rPr lang="en" sz="1200">
                <a:solidFill>
                  <a:srgbClr val="222222"/>
                </a:solidFill>
                <a:latin typeface="Source Sans Pro"/>
                <a:ea typeface="Source Sans Pro"/>
                <a:cs typeface="Source Sans Pro"/>
                <a:sym typeface="Source Sans Pro"/>
              </a:rPr>
              <a:t> et </a:t>
            </a:r>
            <a:r>
              <a:rPr lang="en" sz="1200" u="sng">
                <a:solidFill>
                  <a:schemeClr val="hlink"/>
                </a:solidFill>
                <a:latin typeface="Source Sans Pro"/>
                <a:ea typeface="Source Sans Pro"/>
                <a:cs typeface="Source Sans Pro"/>
                <a:sym typeface="Source Sans Pro"/>
                <a:hlinkClick r:id="rId5"/>
              </a:rPr>
              <a:t>Ingrid Burrington - The Noise of Being, Sonic Acts</a:t>
            </a:r>
            <a:r>
              <a:rPr i="1"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6"/>
              </a:rPr>
              <a:t>GeekWire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518d953e8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e518d953e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14</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une image de l’intérieur d’un centre de données qui nous vient du site Facebook Engineering.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données archivées dans l’infonuagique sont gardées sous haute-surveillance virtuelle et physique.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Au niveau physique, des mesures de sécurité très élevées sont mises en place pour protéger les centres, 24 heures sur 24: clôtures, barrières de sécurité, systèmes de lecteurs de cartes, systèmes biométriques avec empreintes digitales et lecture de la rétine.</a:t>
            </a:r>
            <a:endParaRPr sz="1200">
              <a:solidFill>
                <a:srgbClr val="22222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Au niveau virtuel, les fournisseurs offrent différents niveaux de sécurité avec des options de cryptage très poussées. Une donnée cryptée est beaucoup plus difficile à pirater, car le temps pour trouver la clé qui l’ouvre est très long.</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données sont souvent en lieu plus sûr que sur votre ordinateur, vu le haut niveau de sécurité. D’ailleurs, de nombreuses compagnies et gouvernements utilisent maintenant les services infonuagiques pour stocker leurs données, car le service est plus sécuritaire que s’ils entreposaient eux-mêmes leurs données. L’infonuagique leur permet d’éviter qu’un incident, un incendie ou un dégât d’eau ne ruine leurs serveurs, d’avoir accès à de l’équipement de qualité et de s’assurer que cet équipement est bien entretenu.</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Par contre, il faut garder en tête que rien n’est infaillible, le risque de piratage existe toujours, que ce soit à de l’externe ou à l’interne. Rappelons-nous de la fuite de données récentes chez Desjardins, provoquée par un individu à l’intérieur de l’entreprise.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a:t>
            </a:r>
            <a:r>
              <a:rPr lang="en" sz="1200">
                <a:solidFill>
                  <a:srgbClr val="363759"/>
                </a:solidFill>
                <a:highlight>
                  <a:schemeClr val="lt1"/>
                </a:highlight>
                <a:latin typeface="Source Sans Pro"/>
                <a:ea typeface="Source Sans Pro"/>
                <a:cs typeface="Source Sans Pro"/>
                <a:sym typeface="Source Sans Pro"/>
              </a:rPr>
              <a:t>achez que les fournisseurs ne se portent souvent pas responsable de la perte de vos données. Bien que cette situation soit rare, il vaut mieux agir avec prudence et garder des copies des données les plus importantes sur un disque dur externe ou sur un autre appareil.</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uFill>
                  <a:noFill/>
                </a:uFill>
                <a:latin typeface="Source Sans Pro"/>
                <a:ea typeface="Source Sans Pro"/>
                <a:cs typeface="Source Sans Pro"/>
                <a:sym typeface="Source Sans Pro"/>
                <a:hlinkClick r:id="rId2">
                  <a:extLst>
                    <a:ext uri="{A12FA001-AC4F-418D-AE19-62706E023703}">
                      <ahyp:hlinkClr val="tx"/>
                    </a:ext>
                  </a:extLst>
                </a:hlinkClick>
              </a:rPr>
              <a:t>Source: </a:t>
            </a:r>
            <a:r>
              <a:rPr lang="en" sz="1200" u="sng">
                <a:solidFill>
                  <a:srgbClr val="0097A7"/>
                </a:solidFill>
                <a:latin typeface="Source Sans Pro"/>
                <a:ea typeface="Source Sans Pro"/>
                <a:cs typeface="Source Sans Pro"/>
                <a:sym typeface="Source Sans Pro"/>
                <a:hlinkClick r:id="rId3">
                  <a:extLst>
                    <a:ext uri="{A12FA001-AC4F-418D-AE19-62706E023703}">
                      <ahyp:hlinkClr val="tx"/>
                    </a:ext>
                  </a:extLst>
                </a:hlinkClick>
              </a:rPr>
              <a:t>Radio-Canada</a:t>
            </a:r>
            <a:endParaRPr sz="1200">
              <a:solidFill>
                <a:srgbClr val="363759"/>
              </a:solidFill>
              <a:highlight>
                <a:schemeClr val="lt1"/>
              </a:highlight>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SzPts val="1100"/>
              <a:buFont typeface="Arial"/>
              <a:buNone/>
            </a:pPr>
            <a:r>
              <a:t/>
            </a:r>
            <a:endParaRPr i="1"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2636744d9_0_3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b2636744d9_0_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15</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Comme avec tout service, il existe des enjeux éthiques en lien avec l’infonuagique.</a:t>
            </a:r>
            <a:r>
              <a:rPr lang="en" sz="1200">
                <a:solidFill>
                  <a:srgbClr val="363759"/>
                </a:solidFill>
                <a:latin typeface="Source Sans Pro"/>
                <a:ea typeface="Source Sans Pro"/>
                <a:cs typeface="Source Sans Pro"/>
                <a:sym typeface="Source Sans Pro"/>
              </a:rPr>
              <a:t> Les centres de données appartiennent à de tierces parties le plus souvent étant des compagnies privées, est-ce que cela peut représenter un enjeu éthique? La protection de la vie privée est-elle garantie? </a:t>
            </a:r>
            <a:r>
              <a:rPr lang="en" sz="1200">
                <a:solidFill>
                  <a:srgbClr val="363759"/>
                </a:solidFill>
                <a:latin typeface="Source Sans Pro"/>
                <a:ea typeface="Source Sans Pro"/>
                <a:cs typeface="Source Sans Pro"/>
                <a:sym typeface="Source Sans Pro"/>
              </a:rPr>
              <a:t>Ces mêmes centres de données sont immenses et consomment une quantité impressionnante d’électricité, y a-t-il des enjeux environnementaux? La réponse est oui à toutes ces questions.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2636744d9_0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b2636744d9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16</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Commençons avec la question de la protection de la vie privée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 Ce que vous sauvegardez dans le nuage informatique vous appartient. Par contre, les compagnies qui gèrent les nuages informatiques peuvent avoir des droits par rapport à vos fichiers et vos renseignements personnels. Ces compagnies ont le droit d’établir leurs propres conditions d’utilisation («</a:t>
            </a:r>
            <a:r>
              <a:rPr lang="en" sz="1200">
                <a:solidFill>
                  <a:srgbClr val="363759"/>
                </a:solidFill>
                <a:latin typeface="Source Sans Pro"/>
                <a:ea typeface="Source Sans Pro"/>
                <a:cs typeface="Source Sans Pro"/>
                <a:sym typeface="Source Sans Pro"/>
              </a:rPr>
              <a:t> </a:t>
            </a:r>
            <a:r>
              <a:rPr lang="en" sz="1200">
                <a:solidFill>
                  <a:srgbClr val="363759"/>
                </a:solidFill>
                <a:latin typeface="Source Sans Pro"/>
                <a:ea typeface="Source Sans Pro"/>
                <a:cs typeface="Source Sans Pro"/>
                <a:sym typeface="Source Sans Pro"/>
              </a:rPr>
              <a:t>terms of use » en anglais) et politiques de confidentialité (« privacy policy » en anglais).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compagnies qui gèrent les nuages informatiques peuvent aussi se donner le droit d’utiliser vos renseignements personnels ou fichiers de différentes façons. Par exemple, elles peuvent accéder à vos renseignements dans les situations suivantes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120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Cybercriminalité</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Pornographie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Fraude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Enquête policière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200">
                <a:solidFill>
                  <a:srgbClr val="363759"/>
                </a:solidFill>
                <a:latin typeface="Source Sans Pro"/>
                <a:ea typeface="Source Sans Pro"/>
                <a:cs typeface="Source Sans Pro"/>
                <a:sym typeface="Source Sans Pro"/>
              </a:rPr>
              <a:t>I</a:t>
            </a:r>
            <a:r>
              <a:rPr lang="en" sz="1200">
                <a:solidFill>
                  <a:srgbClr val="363759"/>
                </a:solidFill>
                <a:latin typeface="Source Sans Pro"/>
                <a:ea typeface="Source Sans Pro"/>
                <a:cs typeface="Source Sans Pro"/>
                <a:sym typeface="Source Sans Pro"/>
              </a:rPr>
              <a:t>l faut savoir que les compagnies peuvent aussi accéder à vos renseignements personnels et vos fichiers dans le cours de leurs opérations quotidiennes.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200">
                <a:solidFill>
                  <a:srgbClr val="363759"/>
                </a:solidFill>
                <a:latin typeface="Source Sans Pro"/>
                <a:ea typeface="Source Sans Pro"/>
                <a:cs typeface="Source Sans Pro"/>
                <a:sym typeface="Source Sans Pro"/>
              </a:rPr>
              <a:t>Par exemple: Certaines compagnies permettent à l’utilisateur ou l’utilisatrice de rester propriétaire de ses fichiers (ex. : leurs photos), mais se donnent le droit d’y accéder. Par exemple, Facebook peut accéder à vos photos pour les publier sur les fils d’actualité (« newsfeeds » en anglais) de vos ami·e·s.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200">
                <a:solidFill>
                  <a:srgbClr val="363759"/>
                </a:solidFill>
                <a:latin typeface="Source Sans Pro"/>
                <a:ea typeface="Source Sans Pro"/>
                <a:cs typeface="Source Sans Pro"/>
                <a:sym typeface="Source Sans Pro"/>
              </a:rPr>
              <a:t>Source (du texte en-haut) : </a:t>
            </a:r>
            <a:r>
              <a:rPr lang="en" sz="1200" u="sng">
                <a:solidFill>
                  <a:schemeClr val="hlink"/>
                </a:solidFill>
                <a:latin typeface="Source Sans Pro"/>
                <a:ea typeface="Source Sans Pro"/>
                <a:cs typeface="Source Sans Pro"/>
                <a:sym typeface="Source Sans Pro"/>
                <a:hlinkClick r:id="rId2"/>
              </a:rPr>
              <a:t>Cliquez Justice</a:t>
            </a:r>
            <a:r>
              <a:rPr lang="en" sz="1200">
                <a:solidFill>
                  <a:srgbClr val="363759"/>
                </a:solidFill>
                <a:latin typeface="Source Sans Pro"/>
                <a:ea typeface="Source Sans Pro"/>
                <a:cs typeface="Source Sans Pro"/>
                <a:sym typeface="Source Sans Pro"/>
              </a:rPr>
              <a:t> </a:t>
            </a:r>
            <a:r>
              <a:rPr i="1" lang="en" sz="1200">
                <a:solidFill>
                  <a:srgbClr val="363759"/>
                </a:solidFill>
                <a:latin typeface="Source Sans Pro"/>
                <a:ea typeface="Source Sans Pro"/>
                <a:cs typeface="Source Sans Pro"/>
                <a:sym typeface="Source Sans Pro"/>
              </a:rPr>
              <a:t> </a:t>
            </a:r>
            <a:endParaRPr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Si vous ne faites rien d’illégal avec votre nuage ou n’en êtes pas soupçonné·e, les fournisseurs ne devraient pas s’intéresser à votre contenu.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De plus, les fournisseurs ne partagent pas vos fichiers et ils ne les utilisent pas. Vous ne retrouverez jamais, par exemple, une de vos photos sur un panneau publicitaire. Les fournisseurs vous proposent d’héberger votre contenu, mais ils n’ont pas le droit de l’utiliser. En résumé, ils ont un droit de regard sur votre contenu, mais pas un droit d’utilisation.</a:t>
            </a:r>
            <a:endParaRPr i="1" sz="1200" strike="sngStrike">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Par contre</a:t>
            </a:r>
            <a:r>
              <a:rPr lang="en" sz="1200">
                <a:solidFill>
                  <a:srgbClr val="363759"/>
                </a:solidFill>
                <a:latin typeface="Source Sans Pro"/>
                <a:ea typeface="Source Sans Pro"/>
                <a:cs typeface="Source Sans Pro"/>
                <a:sym typeface="Source Sans Pro"/>
              </a:rPr>
              <a:t>, souvent les lois qui vous protègent dans votre pays ne vous protègent pas toujours dans le cadre de l’infonuagique, car les mégacentres de données se trouvent aux quatre coins de la planète et vos données peuvent être soumises à des lois étrangères par le fait même.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Par exemple, aux États-unis, le </a:t>
            </a:r>
            <a:r>
              <a:rPr lang="en" sz="1200">
                <a:solidFill>
                  <a:srgbClr val="363759"/>
                </a:solidFill>
                <a:highlight>
                  <a:schemeClr val="lt1"/>
                </a:highlight>
                <a:latin typeface="Source Sans Pro"/>
                <a:ea typeface="Source Sans Pro"/>
                <a:cs typeface="Source Sans Pro"/>
                <a:sym typeface="Source Sans Pro"/>
              </a:rPr>
              <a:t>“Patriot Act”</a:t>
            </a:r>
            <a:r>
              <a:rPr lang="en" sz="1200">
                <a:solidFill>
                  <a:srgbClr val="363759"/>
                </a:solidFill>
                <a:latin typeface="Source Sans Pro"/>
                <a:ea typeface="Source Sans Pro"/>
                <a:cs typeface="Source Sans Pro"/>
                <a:sym typeface="Source Sans Pro"/>
              </a:rPr>
              <a:t> </a:t>
            </a:r>
            <a:r>
              <a:rPr lang="en" sz="1200">
                <a:solidFill>
                  <a:srgbClr val="363759"/>
                </a:solidFill>
                <a:latin typeface="Source Sans Pro"/>
                <a:ea typeface="Source Sans Pro"/>
                <a:cs typeface="Source Sans Pro"/>
                <a:sym typeface="Source Sans Pro"/>
              </a:rPr>
              <a:t>donne le droit au gouvernement et à ses </a:t>
            </a:r>
            <a:r>
              <a:rPr lang="en" sz="1200">
                <a:solidFill>
                  <a:srgbClr val="363759"/>
                </a:solidFill>
                <a:latin typeface="Source Sans Pro"/>
                <a:ea typeface="Source Sans Pro"/>
                <a:cs typeface="Source Sans Pro"/>
                <a:sym typeface="Source Sans Pro"/>
              </a:rPr>
              <a:t>services de sécurité d’accéder sans autorisation et sans avis aux données informatiques des particuliers et d’entreprises qui se trouvent </a:t>
            </a:r>
            <a:r>
              <a:rPr lang="en" sz="1200">
                <a:solidFill>
                  <a:srgbClr val="363759"/>
                </a:solidFill>
                <a:latin typeface="Source Sans Pro"/>
                <a:ea typeface="Source Sans Pro"/>
                <a:cs typeface="Source Sans Pro"/>
                <a:sym typeface="Source Sans Pro"/>
              </a:rPr>
              <a:t>sur leur territoire.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Il est donc fortement recommandé de prendre le temps de lire les conditions d’utilisation lorsque l’on choisit un fournisseur.</a:t>
            </a:r>
            <a:endParaRPr sz="120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2636744d9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b2636744d9_0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17</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Chaque compagnie offrant des services infonuagiques possède une politique propre à elle.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Lorsqu’on crée un compte en ligne, on accepte des conditions générales d’utilisation.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Il s’agit en fait d’un contrat.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Ces conditions générales d'utilisation, aussi appelées CGU, définissent la politique de l’entreprise quant à la gestion de vos données.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Par exemple, tel que mentionné plus tôt Facebook s’autorise à utiliser vos données personnelles selon ses CGU.</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C’est un aspect important à prendre en compte si pour vous la vie privée est une valeur importante. Nous recommandons de les lire, mais nous savons aussi qu’elles sont le plus souvent écrites pour être complexes, longues et dans un langage peu accessible. Il existe (seulement en anglais) un site nommé</a:t>
            </a:r>
            <a:r>
              <a:rPr lang="en" sz="1200">
                <a:solidFill>
                  <a:schemeClr val="dk1"/>
                </a:solidFill>
                <a:latin typeface="Source Sans Pro"/>
                <a:ea typeface="Source Sans Pro"/>
                <a:cs typeface="Source Sans Pro"/>
                <a:sym typeface="Source Sans Pro"/>
              </a:rPr>
              <a:t> </a:t>
            </a:r>
            <a:r>
              <a:rPr lang="en"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www.tosdr.org</a:t>
            </a:r>
            <a:r>
              <a:rPr lang="en" sz="1200">
                <a:solidFill>
                  <a:srgbClr val="363759"/>
                </a:solidFill>
                <a:latin typeface="Source Sans Pro"/>
                <a:ea typeface="Source Sans Pro"/>
                <a:cs typeface="Source Sans Pro"/>
                <a:sym typeface="Source Sans Pro"/>
              </a:rPr>
              <a:t> </a:t>
            </a:r>
            <a:r>
              <a:rPr lang="en" sz="1200">
                <a:solidFill>
                  <a:srgbClr val="363759"/>
                </a:solidFill>
                <a:latin typeface="Source Sans Pro"/>
                <a:ea typeface="Source Sans Pro"/>
                <a:cs typeface="Source Sans Pro"/>
                <a:sym typeface="Source Sans Pro"/>
              </a:rPr>
              <a:t>qui vous offre des résumés de ces fameuses CGU, afin de vous permettre de mieux comprendre les contrats auxquels vous souscrivez. Concernant l’infonuagique, seulement Dropbox et iCloud y sont </a:t>
            </a:r>
            <a:r>
              <a:rPr lang="en" sz="1200">
                <a:solidFill>
                  <a:srgbClr val="363759"/>
                </a:solidFill>
                <a:latin typeface="Source Sans Pro"/>
                <a:ea typeface="Source Sans Pro"/>
                <a:cs typeface="Source Sans Pro"/>
                <a:sym typeface="Source Sans Pro"/>
              </a:rPr>
              <a:t>répertoriés</a:t>
            </a:r>
            <a:r>
              <a:rPr lang="en" sz="1200">
                <a:solidFill>
                  <a:srgbClr val="363759"/>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D85C6"/>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b2636744d9_0_4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b2636744d9_0_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18</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Pour ce qui est de la variable écologique, les centres de données utilisent énormément d'électricité.</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Les nuages sont des centres de données qui hébergent des dizaines de milliers de serveurs. Les fournisseurs doivent également avoir de gigantesques génératrices pour pallier aux pannes d’électricité. Environ 75 % de l’électricité consommée par un nuage est convertie en chaleur. Pour préserver les serveurs, il faut climatiser le nuage et maintenir sa température à 21 degrés Celsius. Les centres sont donc très énergivores.</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Greenpeace, estime que si ce nuage informatique était un pays, il se placerait au 5e rang des plus gros consommateurs d’électricité au monde, derrière les États-Unis, la Chine, la Russie et le Japon. Évaluée à 623 milliards de kWh, cette consommation électrique du nuage informatique est 15 % plus élevée que celle du Canada dans son ensemble.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Encore selon un rapport de GreenPeace de 2019, l’organisme estimait qu’en moyenne un centre de données utilisait autant d’électricité que 7, 500 ménages.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Dans tous les cas, lorsqu’on décide d’utiliser l’infonuagique, il faut se demander si ces données peuvent être sur un ordinateur ou un disque dur externe, ou si elles doivent nécessairement être sur un nuage. Et s’assurer de faire régulièrement le ménage pour que nuage ne deviennent une salle d’archive qu’on n’ouvrira jamais! Parce que quand on stocke des données sur le nuage ou des messages sur notre </a:t>
            </a:r>
            <a:r>
              <a:rPr lang="en" sz="1200">
                <a:solidFill>
                  <a:srgbClr val="363759"/>
                </a:solidFill>
                <a:highlight>
                  <a:schemeClr val="lt1"/>
                </a:highlight>
                <a:latin typeface="Source Sans Pro"/>
                <a:ea typeface="Source Sans Pro"/>
                <a:cs typeface="Source Sans Pro"/>
                <a:sym typeface="Source Sans Pro"/>
              </a:rPr>
              <a:t>boîte</a:t>
            </a:r>
            <a:r>
              <a:rPr lang="en" sz="1200">
                <a:solidFill>
                  <a:srgbClr val="363759"/>
                </a:solidFill>
                <a:highlight>
                  <a:schemeClr val="lt1"/>
                </a:highlight>
                <a:latin typeface="Source Sans Pro"/>
                <a:ea typeface="Source Sans Pro"/>
                <a:cs typeface="Source Sans Pro"/>
                <a:sym typeface="Source Sans Pro"/>
              </a:rPr>
              <a:t> courriel, on génère du CO2.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Ça donne le goût d’aller faire un petit ménage ou d’y penser deux fois avant d’utiliser l’infonuagique.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Pour les personnes intéressées par le sujet, nous offrons un atelier </a:t>
            </a:r>
            <a:r>
              <a:rPr i="1" lang="en" sz="1200">
                <a:solidFill>
                  <a:srgbClr val="363759"/>
                </a:solidFill>
                <a:highlight>
                  <a:schemeClr val="lt1"/>
                </a:highlight>
                <a:latin typeface="Source Sans Pro"/>
                <a:ea typeface="Source Sans Pro"/>
                <a:cs typeface="Source Sans Pro"/>
                <a:sym typeface="Source Sans Pro"/>
              </a:rPr>
              <a:t>Vers une utilisation écoresponsable du numérique. </a:t>
            </a:r>
            <a:r>
              <a:rPr lang="en" sz="1200">
                <a:solidFill>
                  <a:srgbClr val="363759"/>
                </a:solidFill>
                <a:highlight>
                  <a:schemeClr val="lt1"/>
                </a:highlight>
                <a:latin typeface="Source Sans Pro"/>
                <a:ea typeface="Source Sans Pro"/>
                <a:cs typeface="Source Sans Pro"/>
                <a:sym typeface="Source Sans Pro"/>
              </a:rPr>
              <a:t>On vous invite donc à suggérer l’atelier à votre responsable de bibliothèque!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Sources : </a:t>
            </a:r>
            <a:r>
              <a:rPr lang="en" sz="1200" u="sng">
                <a:solidFill>
                  <a:srgbClr val="0097A7"/>
                </a:solidFill>
                <a:highlight>
                  <a:schemeClr val="lt1"/>
                </a:highlight>
                <a:latin typeface="Source Sans Pro"/>
                <a:ea typeface="Source Sans Pro"/>
                <a:cs typeface="Source Sans Pro"/>
                <a:sym typeface="Source Sans Pro"/>
                <a:hlinkClick r:id="rId2">
                  <a:extLst>
                    <a:ext uri="{A12FA001-AC4F-418D-AE19-62706E023703}">
                      <ahyp:hlinkClr val="tx"/>
                    </a:ext>
                  </a:extLst>
                </a:hlinkClick>
              </a:rPr>
              <a:t>Radio-Canada</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3"/>
              </a:rPr>
              <a:t>Le Devoir</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4"/>
              </a:rPr>
              <a:t>The Bay Journal</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5"/>
              </a:rPr>
              <a:t>Sciences et avenir</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Source image:</a:t>
            </a:r>
            <a:r>
              <a:rPr i="1" lang="en" sz="1200">
                <a:solidFill>
                  <a:srgbClr val="363759"/>
                </a:solidFill>
                <a:highlight>
                  <a:schemeClr val="lt1"/>
                </a:highlight>
                <a:latin typeface="Source Sans Pro"/>
                <a:ea typeface="Source Sans Pro"/>
                <a:cs typeface="Source Sans Pro"/>
                <a:sym typeface="Source Sans Pro"/>
              </a:rPr>
              <a:t> </a:t>
            </a:r>
            <a:r>
              <a:rPr i="1" lang="en" sz="1200" u="sng">
                <a:solidFill>
                  <a:schemeClr val="hlink"/>
                </a:solidFill>
                <a:highlight>
                  <a:schemeClr val="lt1"/>
                </a:highlight>
                <a:latin typeface="Source Sans Pro"/>
                <a:ea typeface="Source Sans Pro"/>
                <a:cs typeface="Source Sans Pro"/>
                <a:sym typeface="Source Sans Pro"/>
                <a:hlinkClick r:id="rId6"/>
              </a:rPr>
              <a:t>https://www.theispot.com/artist/mrota</a:t>
            </a:r>
            <a:endParaRPr i="1"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63759"/>
              </a:solidFill>
              <a:highlight>
                <a:schemeClr val="lt1"/>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strike="sngStrike">
              <a:solidFill>
                <a:srgbClr val="363759"/>
              </a:solidFill>
              <a:highlight>
                <a:schemeClr val="lt1"/>
              </a:highlight>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779670ed6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d779670ed6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19</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Comme vous l’avez peut-être déjà constaté, l'infonuagique est un service offrant des avantages et des inconvénients.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avantages sont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L’accès partout et en tout temps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Sauver de l’espace sur ses appareils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Éviter les pertes en cas de bris ou de vol</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Partager simplement des documents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L’accès à des outils de bureautique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La sécurité: la capacité informatique des fournisseurs est souvent plus grande que la nôtre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Faciliter le travail d’équipe, la collaboration et le télétravail</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inconvénients sont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La dépendance à internet</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 droit de regard sur votre contenu</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 peu de législation entourant l’infonuagique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Les impacts environnementaux</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Les frais reliés à l’utilisation d’internet ou de certains services</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372016179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a372016179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L’infonuagique sert  à archiver, consulter et partager de nombreux fichiers sur le réseau internet. Sans que vous en ayez conscience, vous avez probablement déjà utilisé ces services. L’infonuagique est omniprésent. Concept mystérieux au premier abord, il est pourtant beaucoup plus simple à comprendre qu’il n’en paraît. À travers cet atelier nous tenterons de démystifier l’infonuagique.</a:t>
            </a:r>
            <a:endParaRPr sz="1200">
              <a:solidFill>
                <a:schemeClr val="dk1"/>
              </a:solidFill>
              <a:highlight>
                <a:srgbClr val="FF9900"/>
              </a:highlight>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Alors voici notre plan.</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Tout d’abord, nous verrons qu’est-ce que l’infonuagique, à quoi ça sert et comment ça fonctionne.</a:t>
            </a:r>
            <a:endParaRPr b="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Ensuite, nous verrons les enjeux éthiques liés à l’infonuagique. </a:t>
            </a:r>
            <a:endParaRPr b="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 troisième partie, nous présenterons les principaux fournisseurs et des critères sur lesquels se baser pour faire un choix.</a:t>
            </a:r>
            <a:endParaRPr b="1" sz="1200">
              <a:solidFill>
                <a:schemeClr val="dk1"/>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b2636744d9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b2636744d9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20</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3. Comment choisir un fournisseur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Sachez que vos données ont une grande valeur et que le choix d’un fournisseur infonuagique devrait être aussi important que le choix d’une banque. Vous pouvez transposer les priorités et valeurs qui vous importent au quotidien dans les services que vous consommez en ligne aussi.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Nous vous présentons certains critères pour vous aider à évaluer quel fournisseur vous conviendrait le mieux. Prenez note que l’ordre est aléatoire et que l’importance de chaque critère varie selon les besoins de la personne qui désire utiliser ces services.</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1200">
              <a:solidFill>
                <a:schemeClr val="dk1"/>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2636744d9_0_4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b2636744d9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21</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Voici les principaux critères à évaluer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latin typeface="Source Sans Pro"/>
                <a:ea typeface="Source Sans Pro"/>
                <a:cs typeface="Source Sans Pro"/>
                <a:sym typeface="Source Sans Pro"/>
              </a:rPr>
              <a:t>Combien d’espace d’archivage le fournisseur offre gratuitement ou à quel prix?</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latin typeface="Source Sans Pro"/>
                <a:ea typeface="Source Sans Pro"/>
                <a:cs typeface="Source Sans Pro"/>
                <a:sym typeface="Source Sans Pro"/>
              </a:rPr>
              <a:t>La synchronisation entre les appareils, c’est-à-dire faire correspondre les informations stockées sur plusieurs appareils, est-elle offerte et simple à utiliser?</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latin typeface="Source Sans Pro"/>
                <a:ea typeface="Source Sans Pro"/>
                <a:cs typeface="Source Sans Pro"/>
                <a:sym typeface="Source Sans Pro"/>
              </a:rPr>
              <a:t>Le partage de fichiers est-il possible et si oui, est-il simple à utiliser?</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latin typeface="Source Sans Pro"/>
                <a:ea typeface="Source Sans Pro"/>
                <a:cs typeface="Source Sans Pro"/>
                <a:sym typeface="Source Sans Pro"/>
              </a:rPr>
              <a:t>Des outils de bureautique sont-ils offerts? En ai-je besoin?</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latin typeface="Source Sans Pro"/>
                <a:ea typeface="Source Sans Pro"/>
                <a:cs typeface="Source Sans Pro"/>
                <a:sym typeface="Source Sans Pro"/>
              </a:rPr>
              <a:t>Est-ce que les conditions générales d’utilisation du fournisseur correspondent à mes valeurs?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highlight>
                  <a:schemeClr val="lt1"/>
                </a:highlight>
                <a:latin typeface="Source Sans Pro"/>
                <a:ea typeface="Source Sans Pro"/>
                <a:cs typeface="Source Sans Pro"/>
                <a:sym typeface="Source Sans Pro"/>
              </a:rPr>
              <a:t>À quel point les données sont-elles sécurisées?</a:t>
            </a:r>
            <a:endParaRPr sz="1200">
              <a:solidFill>
                <a:srgbClr val="363759"/>
              </a:solidFill>
              <a:highlight>
                <a:schemeClr val="lt1"/>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AutoNum type="arabicPeriod"/>
            </a:pPr>
            <a:r>
              <a:rPr lang="en" sz="1200">
                <a:solidFill>
                  <a:srgbClr val="363759"/>
                </a:solidFill>
                <a:latin typeface="Source Sans Pro"/>
                <a:ea typeface="Source Sans Pro"/>
                <a:cs typeface="Source Sans Pro"/>
                <a:sym typeface="Source Sans Pro"/>
              </a:rPr>
              <a:t>Est-ce que le fournisseur met en place des mesures pour diminuer son impact environnemental?</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db525814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db525814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22</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Qui sont les principaux fournisseurs?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highlight>
                  <a:schemeClr val="lt1"/>
                </a:highlight>
                <a:latin typeface="Source Sans Pro"/>
                <a:ea typeface="Source Sans Pro"/>
                <a:cs typeface="Source Sans Pro"/>
                <a:sym typeface="Source Sans Pro"/>
              </a:rPr>
              <a:t>Nous allons regarder plus en détail les offres des principaux fournisseurs et comparer certains des critères que nous avons relevés. Nous ne souhaitons pas influencer votre choix en aucune façon, mais plus tôt amener une meilleure compréhension des différents critères et une capacité à choisir par vous-mêmes selon vos propres besoins et valeurs.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Tous ces fournisseurs offrent un espace de base gratuit et un espace supplémentaire payable au mois. Nous vous invitons à consulter leur site internet pour connaître leurs tarifs.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Tous ces fournisseurs permettent le partage de fichiers avec d’autres personnes.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Nous nous concentrons ici sur quatre des critères: l’espace gratuit disponible, les outils de bureautique disponibles, la collaboration à plusieurs sur un même document, l’emplacement des centres de données et nous mentionnons des spécificités propres à chaque fournisseur.</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On compte parmi les fournisseurs les plus connus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b="1" lang="en" sz="1200">
                <a:solidFill>
                  <a:srgbClr val="363759"/>
                </a:solidFill>
                <a:latin typeface="Source Sans Pro"/>
                <a:ea typeface="Source Sans Pro"/>
                <a:cs typeface="Source Sans Pro"/>
                <a:sym typeface="Source Sans Pro"/>
              </a:rPr>
              <a:t>Dropbox</a:t>
            </a:r>
            <a:r>
              <a:rPr lang="en" sz="1200">
                <a:solidFill>
                  <a:srgbClr val="363759"/>
                </a:solidFill>
                <a:latin typeface="Source Sans Pro"/>
                <a:ea typeface="Source Sans Pro"/>
                <a:cs typeface="Source Sans Pro"/>
                <a:sym typeface="Source Sans Pro"/>
              </a:rPr>
              <a:t> est parmi les premiers fournisseurs à avoir offert des services infonuagiques. Il offre 2 Go d’espace gratuit qui peut être augmenté si vous invitez vos contacts à l’utiliser. Des outils de bureautique et de collaboration sont offerts. Les centres de données de Dropbox sont situés aux États-Unis.</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b="1" lang="en" sz="1200">
                <a:solidFill>
                  <a:srgbClr val="363759"/>
                </a:solidFill>
                <a:latin typeface="Source Sans Pro"/>
                <a:ea typeface="Source Sans Pro"/>
                <a:cs typeface="Source Sans Pro"/>
                <a:sym typeface="Source Sans Pro"/>
              </a:rPr>
              <a:t>Google Drive </a:t>
            </a:r>
            <a:r>
              <a:rPr lang="en" sz="1200">
                <a:solidFill>
                  <a:srgbClr val="363759"/>
                </a:solidFill>
                <a:latin typeface="Source Sans Pro"/>
                <a:ea typeface="Source Sans Pro"/>
                <a:cs typeface="Source Sans Pro"/>
                <a:sym typeface="Source Sans Pro"/>
              </a:rPr>
              <a:t>est la propriété de Google et offre 15 Go d’espace gratuit. Il est disponible par défaut sur tous les appareils de Google (téléphones et tablettes Android), ce qui ne veut pas dire que vous êtes obligé·e·s de l’utiliser. Dès la création d’un compte courriel Gmail, vous accédez à un espace d’archivage gratuit de 15 Go, qui comprend l’espace utilisé par vos courriels. Les outils de bureautique et de collaboration sont très avancés et simples à utiliser. La localisation de leurs centres de données est aux États-Unis, en Europe, au Chili, à Singapour et à Taiwan.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b="1" lang="en" sz="1200">
                <a:solidFill>
                  <a:srgbClr val="363759"/>
                </a:solidFill>
                <a:latin typeface="Source Sans Pro"/>
                <a:ea typeface="Source Sans Pro"/>
                <a:cs typeface="Source Sans Pro"/>
                <a:sym typeface="Source Sans Pro"/>
              </a:rPr>
              <a:t>iCloud</a:t>
            </a:r>
            <a:r>
              <a:rPr lang="en" sz="1200">
                <a:solidFill>
                  <a:srgbClr val="363759"/>
                </a:solidFill>
                <a:latin typeface="Source Sans Pro"/>
                <a:ea typeface="Source Sans Pro"/>
                <a:cs typeface="Source Sans Pro"/>
                <a:sym typeface="Source Sans Pro"/>
              </a:rPr>
              <a:t> est la propriété de la compagnie Apple et offre 5 Go d’espace gratuit. Il est disponible par défaut sur tous les appareils Apple (Mac, iPhone, iPad). </a:t>
            </a:r>
            <a:r>
              <a:rPr lang="en" sz="1200">
                <a:solidFill>
                  <a:srgbClr val="363759"/>
                </a:solidFill>
                <a:latin typeface="Source Sans Pro"/>
                <a:ea typeface="Source Sans Pro"/>
                <a:cs typeface="Source Sans Pro"/>
                <a:sym typeface="Source Sans Pro"/>
              </a:rPr>
              <a:t>Attention, iCloud est activé automatiquement sur les appareils d’Apple</a:t>
            </a:r>
            <a:r>
              <a:rPr lang="en" sz="1200">
                <a:solidFill>
                  <a:srgbClr val="363759"/>
                </a:solidFill>
                <a:latin typeface="Source Sans Pro"/>
                <a:ea typeface="Source Sans Pro"/>
                <a:cs typeface="Source Sans Pro"/>
                <a:sym typeface="Source Sans Pro"/>
              </a:rPr>
              <a:t>, ce qui ne veut pas dire que vous êtes obligé·e·s de l’utiliser</a:t>
            </a:r>
            <a:r>
              <a:rPr lang="en" sz="1200">
                <a:solidFill>
                  <a:srgbClr val="363759"/>
                </a:solidFill>
                <a:latin typeface="Source Sans Pro"/>
                <a:ea typeface="Source Sans Pro"/>
                <a:cs typeface="Source Sans Pro"/>
                <a:sym typeface="Source Sans Pro"/>
              </a:rPr>
              <a:t>. Il est important d’aller dans vos réglages pour choisir ce que vous voulez synchroniser ou non, pour ne pas dépasser l’espace gratuit.</a:t>
            </a:r>
            <a:r>
              <a:rPr lang="en" sz="1200">
                <a:solidFill>
                  <a:srgbClr val="363759"/>
                </a:solidFill>
                <a:latin typeface="Source Sans Pro"/>
                <a:ea typeface="Source Sans Pro"/>
                <a:cs typeface="Source Sans Pro"/>
                <a:sym typeface="Source Sans Pro"/>
              </a:rPr>
              <a:t> Ce nuage est pratique pour les personnes qui utilisent plusieurs appareils Apple, car elles peuvent facilement transférer des données d’un appareil à l’autre. On peut aussi se connecter aux services depuis des appareils d'autres marques qu'Apple et ce, que ce soit un ordinateur, une tablette ou un téléphone. iCloud n’offre pas d’outils de bureautique et de collaboration. Point intéressant : iCloud stocke ses données via les services Google et Amazon Web Services (AWS).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b="1" lang="en" sz="1200">
                <a:solidFill>
                  <a:srgbClr val="363759"/>
                </a:solidFill>
                <a:latin typeface="Source Sans Pro"/>
                <a:ea typeface="Source Sans Pro"/>
                <a:cs typeface="Source Sans Pro"/>
                <a:sym typeface="Source Sans Pro"/>
              </a:rPr>
              <a:t>OneDrive</a:t>
            </a:r>
            <a:r>
              <a:rPr lang="en" sz="1200">
                <a:solidFill>
                  <a:srgbClr val="363759"/>
                </a:solidFill>
                <a:latin typeface="Source Sans Pro"/>
                <a:ea typeface="Source Sans Pro"/>
                <a:cs typeface="Source Sans Pro"/>
                <a:sym typeface="Source Sans Pro"/>
              </a:rPr>
              <a:t> est la propriété de Microsoft et offre 5 Go d’espace gratuit. Il n’offre pas d’outils de bureautique et de collaboration gratuits, vous devez acheter Microsoft 365 pour avoir accès à la Suite Office en ligne. Leurs centres de données sont situés aux États-Unis.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b="1" lang="en" sz="1200">
                <a:solidFill>
                  <a:srgbClr val="363759"/>
                </a:solidFill>
                <a:latin typeface="Source Sans Pro"/>
                <a:ea typeface="Source Sans Pro"/>
                <a:cs typeface="Source Sans Pro"/>
                <a:sym typeface="Source Sans Pro"/>
              </a:rPr>
              <a:t>pCloud</a:t>
            </a:r>
            <a:r>
              <a:rPr lang="en" sz="1200">
                <a:solidFill>
                  <a:srgbClr val="363759"/>
                </a:solidFill>
                <a:latin typeface="Source Sans Pro"/>
                <a:ea typeface="Source Sans Pro"/>
                <a:cs typeface="Source Sans Pro"/>
                <a:sym typeface="Source Sans Pro"/>
              </a:rPr>
              <a:t> offre 4 Go d’espace gratuit qui peut être augmenté jusqu’à 10 Go si vous invitez vos contacts à l’utiliser. pCloud n’offre pas d’outils de bureautique et de collaboration, à moins d’avoir un compte </a:t>
            </a:r>
            <a:r>
              <a:rPr i="1" lang="en" sz="1200">
                <a:solidFill>
                  <a:srgbClr val="363759"/>
                </a:solidFill>
                <a:latin typeface="Source Sans Pro"/>
                <a:ea typeface="Source Sans Pro"/>
                <a:cs typeface="Source Sans Pro"/>
                <a:sym typeface="Source Sans Pro"/>
              </a:rPr>
              <a:t>business</a:t>
            </a:r>
            <a:r>
              <a:rPr lang="en" sz="1200">
                <a:solidFill>
                  <a:srgbClr val="363759"/>
                </a:solidFill>
                <a:latin typeface="Source Sans Pro"/>
                <a:ea typeface="Source Sans Pro"/>
                <a:cs typeface="Source Sans Pro"/>
                <a:sym typeface="Source Sans Pro"/>
              </a:rPr>
              <a:t>. Leurs centres de données sont basés à Dallas aux États-Unis et au Luxembourg. Il est possible de choisir où on veut localiser nos données lorsque nous ouvrons un compte. pCloud offre également un service de stockage à vie (un seul paiement à vie).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u="sng">
              <a:solidFill>
                <a:srgbClr val="363759"/>
              </a:solidFill>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 niveau de sécurité offert est très similaire entre Dropbox, Google Drive, iCloud et Onedrive. pCloud se démarque par son niveau supérieur.</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u="sng">
              <a:solidFill>
                <a:srgbClr val="363759"/>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Nous n’avons pas indiqué le critère de la facilité d’utilisation car elle est assez subjective, nous vous invitons à tester les services infonuagiques qui vous intéressent.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Et nous vous invitons à aller voir sur les sites de ces fournisseurs pour lire leurs conditions générales d’utilisation et connaître leurs mesures prises pour diminuer les impacts environnementaux de l’infonuagique.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Il existe beaucoup d’autres fournisseurs, certains offrant un espace gratuit et d’autres non, certains ayant des très haut niveaux de sécurité, etc. Il s’agit ici des plus connus.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a:solidFill>
                <a:srgbClr val="363759"/>
              </a:solidFill>
            </a:endParaRPr>
          </a:p>
          <a:p>
            <a:pPr indent="0" lvl="0" marL="0" rtl="0" algn="l">
              <a:lnSpc>
                <a:spcPct val="115000"/>
              </a:lnSpc>
              <a:spcBef>
                <a:spcPts val="0"/>
              </a:spcBef>
              <a:spcAft>
                <a:spcPts val="0"/>
              </a:spcAft>
              <a:buNone/>
            </a:pPr>
            <a:r>
              <a:rPr lang="en" sz="1200">
                <a:solidFill>
                  <a:srgbClr val="363759"/>
                </a:solidFill>
                <a:highlight>
                  <a:schemeClr val="lt1"/>
                </a:highlight>
                <a:latin typeface="Source Sans Pro"/>
                <a:ea typeface="Source Sans Pro"/>
                <a:cs typeface="Source Sans Pro"/>
                <a:sym typeface="Source Sans Pro"/>
              </a:rPr>
              <a:t>Sources: </a:t>
            </a:r>
            <a:r>
              <a:rPr lang="en" sz="1200" u="sng">
                <a:solidFill>
                  <a:schemeClr val="hlink"/>
                </a:solidFill>
                <a:highlight>
                  <a:schemeClr val="lt1"/>
                </a:highlight>
                <a:latin typeface="Source Sans Pro"/>
                <a:ea typeface="Source Sans Pro"/>
                <a:cs typeface="Source Sans Pro"/>
                <a:sym typeface="Source Sans Pro"/>
                <a:hlinkClick r:id="rId2"/>
              </a:rPr>
              <a:t>Presse Citron</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3"/>
              </a:rPr>
              <a:t>Presse Citron</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4"/>
              </a:rPr>
              <a:t>Clubic</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5"/>
              </a:rPr>
              <a:t>Ionos</a:t>
            </a:r>
            <a:r>
              <a:rPr lang="en" sz="1200">
                <a:solidFill>
                  <a:srgbClr val="363759"/>
                </a:solidFill>
                <a:highlight>
                  <a:schemeClr val="lt1"/>
                </a:highlight>
                <a:latin typeface="Source Sans Pro"/>
                <a:ea typeface="Source Sans Pro"/>
                <a:cs typeface="Source Sans Pro"/>
                <a:sym typeface="Source Sans Pro"/>
              </a:rPr>
              <a:t>, </a:t>
            </a:r>
            <a:r>
              <a:rPr lang="en" sz="1200" u="sng">
                <a:solidFill>
                  <a:schemeClr val="hlink"/>
                </a:solidFill>
                <a:highlight>
                  <a:schemeClr val="lt1"/>
                </a:highlight>
                <a:latin typeface="Source Sans Pro"/>
                <a:ea typeface="Source Sans Pro"/>
                <a:cs typeface="Source Sans Pro"/>
                <a:sym typeface="Source Sans Pro"/>
                <a:hlinkClick r:id="rId6"/>
              </a:rPr>
              <a:t>Google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dcb2c0fb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dcb2c0fbc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23</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Voici les ressources dont nous avons discuté aujourd’hui. Elles seront disponibles dans la fiche résumé qui vous sera envoyée.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518d953e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e518d953e8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24</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Voici les ressources dont nous avons discuté aujourd’hui. Elles seront disponibles dans la fiche résumé qui vous sera envoyée.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2f922d19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e2f922d19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25</a:t>
            </a:r>
            <a:endParaRPr>
              <a:solidFill>
                <a:srgbClr val="363759"/>
              </a:solidFill>
            </a:endParaRPr>
          </a:p>
          <a:p>
            <a:pPr indent="0" lvl="0" marL="0" rtl="0" algn="l">
              <a:lnSpc>
                <a:spcPct val="115000"/>
              </a:lnSpc>
              <a:spcBef>
                <a:spcPts val="1200"/>
              </a:spcBef>
              <a:spcAft>
                <a:spcPts val="0"/>
              </a:spcAft>
              <a:buClr>
                <a:srgbClr val="363759"/>
              </a:buClr>
              <a:buSzPts val="1100"/>
              <a:buFont typeface="Arial"/>
              <a:buNone/>
            </a:pPr>
            <a:r>
              <a:rPr lang="en">
                <a:solidFill>
                  <a:srgbClr val="363759"/>
                </a:solidFill>
              </a:rPr>
              <a:t>Et voici les autrices et auteurs des images que nous avons utilisées! </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rPr lang="en">
                <a:solidFill>
                  <a:srgbClr val="363759"/>
                </a:solidFill>
              </a:rPr>
              <a:t>Merci beaucoup pour votre participation!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2636744d9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b2636744d9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Slide 3</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200">
                <a:solidFill>
                  <a:schemeClr val="dk1"/>
                </a:solidFill>
                <a:latin typeface="Source Sans Pro"/>
                <a:ea typeface="Source Sans Pro"/>
                <a:cs typeface="Source Sans Pro"/>
                <a:sym typeface="Source Sans Pro"/>
              </a:rPr>
              <a:t>Définissons d’abord ce qu’est</a:t>
            </a:r>
            <a:r>
              <a:rPr lang="en" sz="1200">
                <a:solidFill>
                  <a:schemeClr val="dk1"/>
                </a:solidFill>
                <a:latin typeface="Source Sans Pro"/>
                <a:ea typeface="Source Sans Pro"/>
                <a:cs typeface="Source Sans Pro"/>
                <a:sym typeface="Source Sans Pro"/>
              </a:rPr>
              <a:t> l’infonuagique. </a:t>
            </a: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2636744d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b2636744d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4</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 site Cliquez Justice définit le concept comme suit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highlight>
                  <a:srgbClr val="FFFFFF"/>
                </a:highlight>
                <a:latin typeface="Source Sans Pro"/>
                <a:ea typeface="Source Sans Pro"/>
                <a:cs typeface="Source Sans Pro"/>
                <a:sym typeface="Source Sans Pro"/>
              </a:rPr>
              <a:t>Le nuage informatique (« infonuagique » ou « cloud » en anglais) est un système d’archivage des fichiers qui se fait entièrement en ligne. Au lieu d’être sauvegardés sur votre ordinateur, [votre tablette] ou téléphone cellulaire, vos fichiers sont sauvegardés sur les serveurs de la compagnie qui administre le nuage.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 nuage informatique vous permet d’avoir accès à vos fichiers en vous rendant sur un site Web et en vous connectant à votre compte. Ceci vous permet d’accéder à vos fichiers depuis n’importe quel ordinateur, tablette ou téléphone intelligent. De plus, les fichiers n’occupent pas d’espace sur votre ordinateur ou téléphone intelligent.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Il faut être nécessairement connecté à l’internet pour pouvoir utiliser l’infonuagique, puisque le nuage est sur internet.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Vous avez peut-être déjà entendu parler de iCloud, pCloud, OneDrive, Google Drive ou Dropbox, pour ne nommer que ceux-ci. Ce sont tous des fournisseurs d’infonuagique et il en existe plusieurs autres. À la fin de l’atelier, nous allons comparer ces principales compagnies.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highlight>
                  <a:schemeClr val="lt1"/>
                </a:highlight>
                <a:latin typeface="Source Sans Pro"/>
                <a:ea typeface="Source Sans Pro"/>
                <a:cs typeface="Source Sans Pro"/>
                <a:sym typeface="Source Sans Pro"/>
              </a:rPr>
              <a:t>La</a:t>
            </a:r>
            <a:r>
              <a:rPr lang="en" sz="1200">
                <a:solidFill>
                  <a:srgbClr val="363759"/>
                </a:solidFill>
                <a:highlight>
                  <a:schemeClr val="lt1"/>
                </a:highlight>
                <a:latin typeface="Source Sans Pro"/>
                <a:ea typeface="Source Sans Pro"/>
                <a:cs typeface="Source Sans Pro"/>
                <a:sym typeface="Source Sans Pro"/>
              </a:rPr>
              <a:t> définition présentée concerne ici les services d'archives infonuagiques privés, mais de nombreux sites Web offrent des services qui utilisent aussi un nuage pour, par exemple, regarder des vidéos ou écouter de la musique</a:t>
            </a:r>
            <a:r>
              <a:rPr lang="en" sz="1200">
                <a:solidFill>
                  <a:srgbClr val="363759"/>
                </a:solidFill>
                <a:highlight>
                  <a:schemeClr val="lt1"/>
                </a:highlight>
                <a:latin typeface="Source Sans Pro"/>
                <a:ea typeface="Source Sans Pro"/>
                <a:cs typeface="Source Sans Pro"/>
                <a:sym typeface="Source Sans Pro"/>
              </a:rPr>
              <a:t> en ligne</a:t>
            </a:r>
            <a:r>
              <a:rPr lang="en" sz="1200">
                <a:solidFill>
                  <a:srgbClr val="363759"/>
                </a:solidFill>
                <a:highlight>
                  <a:schemeClr val="lt1"/>
                </a:highlight>
                <a:latin typeface="Source Sans Pro"/>
                <a:ea typeface="Source Sans Pro"/>
                <a:cs typeface="Source Sans Pro"/>
                <a:sym typeface="Source Sans Pro"/>
              </a:rPr>
              <a:t>. </a:t>
            </a:r>
            <a:r>
              <a:rPr lang="en" sz="1200">
                <a:solidFill>
                  <a:srgbClr val="363759"/>
                </a:solidFill>
                <a:highlight>
                  <a:schemeClr val="lt1"/>
                </a:highlight>
                <a:latin typeface="Source Sans Pro"/>
                <a:ea typeface="Source Sans Pro"/>
                <a:cs typeface="Source Sans Pro"/>
                <a:sym typeface="Source Sans Pro"/>
              </a:rPr>
              <a:t>Quand vous accédez au contenu de sites tels Youtube, Netflix, Spotify ou TOU.TV, vous accédez à leur nuage sans vous en rendre compte. Cependant, dans l’atelier d’aujourd’hui, nous allons uniquement aborder l’infonuagique privé et de comment l’utiliser.</a:t>
            </a:r>
            <a:endParaRPr sz="1200">
              <a:solidFill>
                <a:srgbClr val="363759"/>
              </a:solidFill>
              <a:highlight>
                <a:schemeClr val="lt1"/>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highlight>
                  <a:schemeClr val="lt1"/>
                </a:highlight>
                <a:latin typeface="Source Sans Pro"/>
                <a:ea typeface="Source Sans Pro"/>
                <a:cs typeface="Source Sans Pro"/>
                <a:sym typeface="Source Sans Pro"/>
              </a:rPr>
              <a:t>Source : Cliquez Justice </a:t>
            </a:r>
            <a:endParaRPr sz="1200">
              <a:solidFill>
                <a:srgbClr val="363759"/>
              </a:solidFill>
              <a:highlight>
                <a:schemeClr val="lt1"/>
              </a:highlight>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779670ed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d779670ed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5</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À quoi sert l’infonuagique?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Nous vous présentons ici les principales opérations que vous pouvez effectuer dans l’infonuagique. À noter que tous les fournisseurs n’offrent pas tous ces services. Nous vous présenterons à la fin de l’atelier un tableau comparatif vous indiquant quels fournisseurs offrent quels services.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Selon le fournisseur choisi, l’infonuagique peut, entre autres, vous permettre de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Stocker vos données et y avoir accès depuis n’importe quel appareil</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Synchroniser vos données sur plusieurs appareils</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Partager des fichiers</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Avoir accès à des outils de bureautique sans logiciel</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Et plus encore!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6c7567f25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b6c7567f2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6</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a:t>
            </a:r>
            <a:r>
              <a:rPr lang="en" sz="1200">
                <a:solidFill>
                  <a:srgbClr val="363759"/>
                </a:solidFill>
                <a:latin typeface="Source Sans Pro"/>
                <a:ea typeface="Source Sans Pro"/>
                <a:cs typeface="Source Sans Pro"/>
                <a:sym typeface="Source Sans Pro"/>
              </a:rPr>
              <a:t>a principale fonction de l’infonuagique est de stocker vos données.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Un nuage est un réseau d’ordinateurs très puissants qui appartiennent à la compagnie fournisseur et qui sont basés dans leurs centres de données. On accède à ce réseau de super-ordis à travers l’internet.</a:t>
            </a:r>
            <a:r>
              <a:rPr lang="en" sz="1200">
                <a:solidFill>
                  <a:srgbClr val="363759"/>
                </a:solidFill>
                <a:latin typeface="Source Sans Pro"/>
                <a:ea typeface="Source Sans Pro"/>
                <a:cs typeface="Source Sans Pro"/>
                <a:sym typeface="Source Sans Pro"/>
              </a:rPr>
              <a:t> Vous pouvez vous connecter depuis n’importe quel appareil (tablette, ordinateur et même téléphone) et depuis n’importe où sur la planète aux services d’infonuagique, grâce à votre identifiant et votre mot de passe.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 principe au cœur de l’infonuagique est de sous-traiter l’hébergement de ses données dans d’immenses centres répartis un peu partout dans le monde.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Source: </a:t>
            </a:r>
            <a:r>
              <a:rPr lang="en" sz="1200" u="sng">
                <a:solidFill>
                  <a:schemeClr val="hlink"/>
                </a:solidFill>
                <a:latin typeface="Source Sans Pro"/>
                <a:ea typeface="Source Sans Pro"/>
                <a:cs typeface="Source Sans Pro"/>
                <a:sym typeface="Source Sans Pro"/>
                <a:hlinkClick r:id="rId2"/>
              </a:rPr>
              <a:t>Radio-Canada</a:t>
            </a:r>
            <a:r>
              <a:rPr i="1" lang="en" sz="1200">
                <a:solidFill>
                  <a:srgbClr val="363759"/>
                </a:solidFill>
                <a:latin typeface="Source Sans Pro"/>
                <a:ea typeface="Source Sans Pro"/>
                <a:cs typeface="Source Sans Pro"/>
                <a:sym typeface="Source Sans Pro"/>
              </a:rPr>
              <a:t> </a:t>
            </a:r>
            <a:endParaRPr i="1"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50000"/>
              </a:lnSpc>
              <a:spcBef>
                <a:spcPts val="0"/>
              </a:spcBef>
              <a:spcAft>
                <a:spcPts val="1000"/>
              </a:spcAft>
              <a:buClr>
                <a:schemeClr val="dk1"/>
              </a:buClr>
              <a:buSzPts val="1100"/>
              <a:buFont typeface="Arial"/>
              <a:buNone/>
            </a:pPr>
            <a:r>
              <a:t/>
            </a:r>
            <a:endParaRPr sz="1150">
              <a:solidFill>
                <a:srgbClr val="333333"/>
              </a:solidFill>
              <a:highlight>
                <a:schemeClr val="accent4"/>
              </a:highlight>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2636744d9_0_3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b2636744d9_0_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7</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Qu’est-ce qu’on veut dire par donnée?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Une donnée est une information. Ce peut être autant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un texte, </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une photo,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 </a:t>
            </a:r>
            <a:r>
              <a:rPr b="1" lang="en"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De la musique,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 </a:t>
            </a:r>
            <a:r>
              <a:rPr b="1" lang="en"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ou un film.</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2e1ba121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2e1ba121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8</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L’octet est l'unité de mesure du monde numérique. Il indique l’espace occupé virtuellement par une donnée.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En ordre croissant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1 octet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rgbClr val="FFFFFF"/>
                </a:highlight>
                <a:latin typeface="Source Sans Pro"/>
                <a:ea typeface="Source Sans Pro"/>
                <a:cs typeface="Source Sans Pro"/>
                <a:sym typeface="Source Sans Pro"/>
              </a:rPr>
              <a:t>1 Ko (</a:t>
            </a:r>
            <a:r>
              <a:rPr lang="en" sz="1200">
                <a:solidFill>
                  <a:srgbClr val="363759"/>
                </a:solidFill>
                <a:latin typeface="Source Sans Pro"/>
                <a:ea typeface="Source Sans Pro"/>
                <a:cs typeface="Source Sans Pro"/>
                <a:sym typeface="Source Sans Pro"/>
              </a:rPr>
              <a:t>Kilo octets)</a:t>
            </a:r>
            <a:r>
              <a:rPr lang="en" sz="1200">
                <a:solidFill>
                  <a:srgbClr val="363759"/>
                </a:solidFill>
                <a:highlight>
                  <a:srgbClr val="FFFFFF"/>
                </a:highlight>
                <a:latin typeface="Source Sans Pro"/>
                <a:ea typeface="Source Sans Pro"/>
                <a:cs typeface="Source Sans Pro"/>
                <a:sym typeface="Source Sans Pro"/>
              </a:rPr>
              <a:t> = 1000 octets</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rgbClr val="FFFFFF"/>
                </a:highlight>
                <a:latin typeface="Source Sans Pro"/>
                <a:ea typeface="Source Sans Pro"/>
                <a:cs typeface="Source Sans Pro"/>
                <a:sym typeface="Source Sans Pro"/>
              </a:rPr>
              <a:t>1 Mo (</a:t>
            </a:r>
            <a:r>
              <a:rPr lang="en" sz="1200">
                <a:solidFill>
                  <a:srgbClr val="363759"/>
                </a:solidFill>
                <a:latin typeface="Source Sans Pro"/>
                <a:ea typeface="Source Sans Pro"/>
                <a:cs typeface="Source Sans Pro"/>
                <a:sym typeface="Source Sans Pro"/>
              </a:rPr>
              <a:t>Méga octets</a:t>
            </a:r>
            <a:r>
              <a:rPr lang="en" sz="1200">
                <a:solidFill>
                  <a:srgbClr val="363759"/>
                </a:solidFill>
                <a:highlight>
                  <a:schemeClr val="lt1"/>
                </a:highlight>
                <a:latin typeface="Source Sans Pro"/>
                <a:ea typeface="Source Sans Pro"/>
                <a:cs typeface="Source Sans Pro"/>
                <a:sym typeface="Source Sans Pro"/>
              </a:rPr>
              <a:t> ou Meg)</a:t>
            </a:r>
            <a:r>
              <a:rPr lang="en" sz="1200">
                <a:solidFill>
                  <a:srgbClr val="363759"/>
                </a:solidFill>
                <a:highlight>
                  <a:srgbClr val="FFFFFF"/>
                </a:highlight>
                <a:latin typeface="Source Sans Pro"/>
                <a:ea typeface="Source Sans Pro"/>
                <a:cs typeface="Source Sans Pro"/>
                <a:sym typeface="Source Sans Pro"/>
              </a:rPr>
              <a:t> = 1000 Ko</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rgbClr val="FFFFFF"/>
                </a:highlight>
                <a:latin typeface="Source Sans Pro"/>
                <a:ea typeface="Source Sans Pro"/>
                <a:cs typeface="Source Sans Pro"/>
                <a:sym typeface="Source Sans Pro"/>
              </a:rPr>
              <a:t>1 Go (</a:t>
            </a:r>
            <a:r>
              <a:rPr lang="en" sz="1200">
                <a:solidFill>
                  <a:srgbClr val="363759"/>
                </a:solidFill>
                <a:latin typeface="Source Sans Pro"/>
                <a:ea typeface="Source Sans Pro"/>
                <a:cs typeface="Source Sans Pro"/>
                <a:sym typeface="Source Sans Pro"/>
              </a:rPr>
              <a:t>Giga octets ou Gig)</a:t>
            </a:r>
            <a:r>
              <a:rPr lang="en" sz="1200">
                <a:solidFill>
                  <a:srgbClr val="363759"/>
                </a:solidFill>
                <a:highlight>
                  <a:srgbClr val="FFFFFF"/>
                </a:highlight>
                <a:latin typeface="Source Sans Pro"/>
                <a:ea typeface="Source Sans Pro"/>
                <a:cs typeface="Source Sans Pro"/>
                <a:sym typeface="Source Sans Pro"/>
              </a:rPr>
              <a:t> = 1000 Mo</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rgbClr val="FFFFFF"/>
                </a:highlight>
                <a:latin typeface="Source Sans Pro"/>
                <a:ea typeface="Source Sans Pro"/>
                <a:cs typeface="Source Sans Pro"/>
                <a:sym typeface="Source Sans Pro"/>
              </a:rPr>
              <a:t>1 To (</a:t>
            </a:r>
            <a:r>
              <a:rPr lang="en" sz="1200">
                <a:solidFill>
                  <a:srgbClr val="363759"/>
                </a:solidFill>
                <a:latin typeface="Source Sans Pro"/>
                <a:ea typeface="Source Sans Pro"/>
                <a:cs typeface="Source Sans Pro"/>
                <a:sym typeface="Source Sans Pro"/>
              </a:rPr>
              <a:t>Tera octets) </a:t>
            </a:r>
            <a:r>
              <a:rPr lang="en" sz="1200">
                <a:solidFill>
                  <a:srgbClr val="363759"/>
                </a:solidFill>
                <a:highlight>
                  <a:srgbClr val="FFFFFF"/>
                </a:highlight>
                <a:latin typeface="Source Sans Pro"/>
                <a:ea typeface="Source Sans Pro"/>
                <a:cs typeface="Source Sans Pro"/>
                <a:sym typeface="Source Sans Pro"/>
              </a:rPr>
              <a:t>= 1000 Go</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Voici quelques exemples pour mieux visualiser cette unité de mesure: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Un document texte (une lettre, un CV) prend environ 50 Ko. Avec 1 Go, vous pouvez archiver environ 20 000 documents textes.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Une photo prend environ 3 Mo. Avec 1 Go, vous pouvez archiver environ 333 photos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Une chanson prend environ 4 Mo. Avec 1 Go, vous pouvez archiver environ 250 chansons.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Un film de 2h en format mp4 prend environ 700 Mo. Avec 1 Go, vous pouvez archiver 1 film.</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Ce sont des bonds de 1000 entre les différentes unité de mesure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 gigaoctet est l’unité de mesure que vous devriez cotoyer le plus souvent.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“La taille d’un fichier dépend de la complexité de son contenu et de sa qualité. Une vidéo de très bonne qualité sera beaucoup plus lourde qu’une vidéo de faible qualité. Idem pour les images et les musiques.”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Si vous voulez stocker seulement des textes, vous n’aurez pas besoin d’un grand espace de stockage. Mais si vous voulez stocker des photos ou des films, vous aurez besoin de plus d’espace!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Sources: </a:t>
            </a:r>
            <a:r>
              <a:rPr lang="en"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Xyoos</a:t>
            </a:r>
            <a:r>
              <a:rPr lang="en"/>
              <a:t> et </a:t>
            </a:r>
            <a:r>
              <a:rPr lang="en" u="sng">
                <a:solidFill>
                  <a:schemeClr val="hlink"/>
                </a:solidFill>
                <a:hlinkClick r:id="rId3"/>
              </a:rPr>
              <a:t>Cyberlabe</a:t>
            </a:r>
            <a:endParaRPr/>
          </a:p>
          <a:p>
            <a:pPr indent="0" lvl="0" marL="0" rtl="0" algn="l">
              <a:lnSpc>
                <a:spcPct val="115000"/>
              </a:lnSpc>
              <a:spcBef>
                <a:spcPts val="0"/>
              </a:spcBef>
              <a:spcAft>
                <a:spcPts val="0"/>
              </a:spcAft>
              <a:buClr>
                <a:schemeClr val="dk1"/>
              </a:buClr>
              <a:buSzPts val="1100"/>
              <a:buFont typeface="Arial"/>
              <a:buNone/>
            </a:pPr>
            <a:r>
              <a:t/>
            </a:r>
            <a:endParaRPr sz="1200">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2636744d9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2636744d9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9</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En résumé, utiliser l’infonuagique, </a:t>
            </a:r>
            <a:r>
              <a:rPr lang="en" sz="1200">
                <a:solidFill>
                  <a:srgbClr val="363759"/>
                </a:solidFill>
                <a:latin typeface="Source Sans Pro"/>
                <a:ea typeface="Source Sans Pro"/>
                <a:cs typeface="Source Sans Pro"/>
                <a:sym typeface="Source Sans Pro"/>
              </a:rPr>
              <a:t>c’est un peu comme si on louait un espace d’entreposage privé dans un grand entrepôt</a:t>
            </a:r>
            <a:r>
              <a:rPr lang="en" sz="1200">
                <a:solidFill>
                  <a:srgbClr val="363759"/>
                </a:solidFill>
                <a:latin typeface="Source Sans Pro"/>
                <a:ea typeface="Source Sans Pro"/>
                <a:cs typeface="Source Sans Pro"/>
                <a:sym typeface="Source Sans Pro"/>
              </a:rPr>
              <a:t>.</a:t>
            </a:r>
            <a:r>
              <a:rPr lang="en" sz="1200">
                <a:solidFill>
                  <a:srgbClr val="363759"/>
                </a:solidFill>
                <a:highlight>
                  <a:schemeClr val="lt1"/>
                </a:highlight>
                <a:latin typeface="Source Sans Pro"/>
                <a:ea typeface="Source Sans Pro"/>
                <a:cs typeface="Source Sans Pro"/>
                <a:sym typeface="Source Sans Pro"/>
              </a:rPr>
              <a:t> </a:t>
            </a:r>
            <a:r>
              <a:rPr lang="en" sz="1200">
                <a:solidFill>
                  <a:srgbClr val="363759"/>
                </a:solidFill>
                <a:highlight>
                  <a:schemeClr val="lt1"/>
                </a:highlight>
                <a:latin typeface="Source Sans Pro"/>
                <a:ea typeface="Source Sans Pro"/>
                <a:cs typeface="Source Sans Pro"/>
                <a:sym typeface="Source Sans Pro"/>
              </a:rPr>
              <a:t>Les fameux </a:t>
            </a:r>
            <a:r>
              <a:rPr lang="en" sz="1200">
                <a:solidFill>
                  <a:srgbClr val="363759"/>
                </a:solidFill>
                <a:highlight>
                  <a:schemeClr val="lt1"/>
                </a:highlight>
                <a:latin typeface="Source Sans Pro"/>
                <a:ea typeface="Source Sans Pro"/>
                <a:cs typeface="Source Sans Pro"/>
                <a:sym typeface="Source Sans Pro"/>
              </a:rPr>
              <a:t>centres de données</a:t>
            </a:r>
            <a:r>
              <a:rPr lang="en" sz="1200">
                <a:solidFill>
                  <a:srgbClr val="363759"/>
                </a:solidFill>
                <a:highlight>
                  <a:schemeClr val="lt1"/>
                </a:highlight>
                <a:latin typeface="Source Sans Pro"/>
                <a:ea typeface="Source Sans Pro"/>
                <a:cs typeface="Source Sans Pro"/>
                <a:sym typeface="Source Sans Pro"/>
              </a:rPr>
              <a:t> sont en quelque sorte d’immenses entrepôts.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chemeClr val="lt1"/>
                </a:highlight>
                <a:latin typeface="Source Sans Pro"/>
                <a:ea typeface="Source Sans Pro"/>
                <a:cs typeface="Source Sans Pro"/>
                <a:sym typeface="Source Sans Pro"/>
              </a:rPr>
              <a:t>Les fournisseurs de service infonuagique vous permettent de stocker une quantité x de données gratuitement, l’espace offert dépend de chaque fournisseur. Vous devez payer pour avoir de l’espace supplémentaire, tout comme vous devrez payer pour avoir de l’espace supplémentaire dans un entrepôt pour votre matériel physique. Tout dépend de la quantité de données que vous voulez entreposer!</a:t>
            </a:r>
            <a:endParaRPr sz="1200">
              <a:solidFill>
                <a:srgbClr val="363759"/>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05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2" name="Google Shape;52;p13"/>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1600"/>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BLANK_1">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55" name="Google Shape;55;p14"/>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ndage, Donnée chifféres etc">
  <p:cSld name="BLANK_1_1">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59" name="Google Shape;59;p15"/>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1" name="Google Shape;61;p15"/>
          <p:cNvSpPr txBox="1"/>
          <p:nvPr>
            <p:ph idx="2" type="title"/>
          </p:nvPr>
        </p:nvSpPr>
        <p:spPr>
          <a:xfrm>
            <a:off x="783900" y="1322775"/>
            <a:ext cx="7576200" cy="96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200"/>
              <a:buFont typeface="Source Sans Pro"/>
              <a:buNone/>
              <a:defRPr b="1" sz="18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 name="Google Shape;62;p15"/>
          <p:cNvSpPr txBox="1"/>
          <p:nvPr>
            <p:ph idx="3" type="title"/>
          </p:nvPr>
        </p:nvSpPr>
        <p:spPr>
          <a:xfrm>
            <a:off x="783900" y="2288175"/>
            <a:ext cx="7576200" cy="2036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63"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65" name="Google Shape;65;p16"/>
          <p:cNvSpPr txBox="1"/>
          <p:nvPr/>
        </p:nvSpPr>
        <p:spPr>
          <a:xfrm>
            <a:off x="602275"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txBox="1"/>
          <p:nvPr/>
        </p:nvSpPr>
        <p:spPr>
          <a:xfrm>
            <a:off x="3501538"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nvSpPr>
        <p:spPr>
          <a:xfrm>
            <a:off x="6400800"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3">
    <p:spTree>
      <p:nvGrpSpPr>
        <p:cNvPr id="68"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70" name="Google Shape;70;p17"/>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txBox="1"/>
          <p:nvPr>
            <p:ph type="title"/>
          </p:nvPr>
        </p:nvSpPr>
        <p:spPr>
          <a:xfrm>
            <a:off x="502926"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sz="2400">
                <a:solidFill>
                  <a:srgbClr val="F05A4E"/>
                </a:solidFill>
                <a:latin typeface="Space Mono"/>
                <a:ea typeface="Space Mono"/>
                <a:cs typeface="Space Mono"/>
                <a:sym typeface="Space Mon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4">
    <p:spTree>
      <p:nvGrpSpPr>
        <p:cNvPr id="72" name="Shape 72"/>
        <p:cNvGrpSpPr/>
        <p:nvPr/>
      </p:nvGrpSpPr>
      <p:grpSpPr>
        <a:xfrm>
          <a:off x="0" y="0"/>
          <a:ext cx="0" cy="0"/>
          <a:chOff x="0" y="0"/>
          <a:chExt cx="0" cy="0"/>
        </a:xfrm>
      </p:grpSpPr>
      <p:sp>
        <p:nvSpPr>
          <p:cNvPr id="73" name="Google Shape;73;p18"/>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txBox="1"/>
          <p:nvPr>
            <p:ph type="title"/>
          </p:nvPr>
        </p:nvSpPr>
        <p:spPr>
          <a:xfrm>
            <a:off x="502926"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sz="32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5">
    <p:spTree>
      <p:nvGrpSpPr>
        <p:cNvPr id="75"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b="0" l="0" r="52194" t="0"/>
          <a:stretch/>
        </p:blipFill>
        <p:spPr>
          <a:xfrm>
            <a:off x="8229600" y="4573275"/>
            <a:ext cx="685800" cy="329183"/>
          </a:xfrm>
          <a:prstGeom prst="rect">
            <a:avLst/>
          </a:prstGeom>
          <a:noFill/>
          <a:ln>
            <a:noFill/>
          </a:ln>
        </p:spPr>
      </p:pic>
      <p:sp>
        <p:nvSpPr>
          <p:cNvPr id="77" name="Google Shape;77;p19"/>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9"/>
          <p:cNvSpPr txBox="1"/>
          <p:nvPr>
            <p:ph type="title"/>
          </p:nvPr>
        </p:nvSpPr>
        <p:spPr>
          <a:xfrm>
            <a:off x="502926" y="411475"/>
            <a:ext cx="8189400" cy="567000"/>
          </a:xfrm>
          <a:prstGeom prst="rect">
            <a:avLst/>
          </a:prstGeom>
        </p:spPr>
        <p:txBody>
          <a:bodyPr anchorCtr="0" anchor="ctr" bIns="0" lIns="0" spcFirstLastPara="1" rIns="0" wrap="square" tIns="0">
            <a:noAutofit/>
          </a:bodyPr>
          <a:lstStyle>
            <a:lvl1pPr lvl="0" rtl="0">
              <a:spcBef>
                <a:spcPts val="0"/>
              </a:spcBef>
              <a:spcAft>
                <a:spcPts val="0"/>
              </a:spcAft>
              <a:buNone/>
              <a:defRPr sz="2400">
                <a:solidFill>
                  <a:srgbClr val="F05A4E"/>
                </a:solidFill>
                <a:latin typeface="Space Mono"/>
                <a:ea typeface="Space Mono"/>
                <a:cs typeface="Space Mono"/>
                <a:sym typeface="Space Mon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6">
    <p:spTree>
      <p:nvGrpSpPr>
        <p:cNvPr id="79" name="Shape 79"/>
        <p:cNvGrpSpPr/>
        <p:nvPr/>
      </p:nvGrpSpPr>
      <p:grpSpPr>
        <a:xfrm>
          <a:off x="0" y="0"/>
          <a:ext cx="0" cy="0"/>
          <a:chOff x="0" y="0"/>
          <a:chExt cx="0" cy="0"/>
        </a:xfrm>
      </p:grpSpPr>
      <p:pic>
        <p:nvPicPr>
          <p:cNvPr id="80" name="Google Shape;80;p20"/>
          <p:cNvPicPr preferRelativeResize="0"/>
          <p:nvPr/>
        </p:nvPicPr>
        <p:blipFill rotWithShape="1">
          <a:blip r:embed="rId2">
            <a:alphaModFix/>
          </a:blip>
          <a:srcRect b="0" l="0" r="52194" t="0"/>
          <a:stretch/>
        </p:blipFill>
        <p:spPr>
          <a:xfrm>
            <a:off x="8229600" y="4573275"/>
            <a:ext cx="685800" cy="329183"/>
          </a:xfrm>
          <a:prstGeom prst="rect">
            <a:avLst/>
          </a:prstGeom>
          <a:noFill/>
          <a:ln>
            <a:noFill/>
          </a:ln>
        </p:spPr>
      </p:pic>
      <p:sp>
        <p:nvSpPr>
          <p:cNvPr id="81" name="Google Shape;81;p20"/>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0"/>
          <p:cNvSpPr txBox="1"/>
          <p:nvPr>
            <p:ph type="title"/>
          </p:nvPr>
        </p:nvSpPr>
        <p:spPr>
          <a:xfrm>
            <a:off x="502926" y="411475"/>
            <a:ext cx="8189400" cy="567000"/>
          </a:xfrm>
          <a:prstGeom prst="rect">
            <a:avLst/>
          </a:prstGeom>
        </p:spPr>
        <p:txBody>
          <a:bodyPr anchorCtr="0" anchor="ctr" bIns="0" lIns="0" spcFirstLastPara="1" rIns="0" wrap="square" tIns="0">
            <a:noAutofit/>
          </a:bodyPr>
          <a:lstStyle>
            <a:lvl1pPr lvl="0" rtl="0">
              <a:spcBef>
                <a:spcPts val="0"/>
              </a:spcBef>
              <a:spcAft>
                <a:spcPts val="0"/>
              </a:spcAft>
              <a:buNone/>
              <a:defRPr sz="2400">
                <a:solidFill>
                  <a:srgbClr val="F05A4E"/>
                </a:solidFill>
                <a:latin typeface="Space Mono"/>
                <a:ea typeface="Space Mono"/>
                <a:cs typeface="Space Mono"/>
                <a:sym typeface="Space Mon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BLANK_7">
    <p:spTree>
      <p:nvGrpSpPr>
        <p:cNvPr id="83" name="Shape 83"/>
        <p:cNvGrpSpPr/>
        <p:nvPr/>
      </p:nvGrpSpPr>
      <p:grpSpPr>
        <a:xfrm>
          <a:off x="0" y="0"/>
          <a:ext cx="0" cy="0"/>
          <a:chOff x="0" y="0"/>
          <a:chExt cx="0" cy="0"/>
        </a:xfrm>
      </p:grpSpPr>
      <p:pic>
        <p:nvPicPr>
          <p:cNvPr id="84" name="Google Shape;84;p21"/>
          <p:cNvPicPr preferRelativeResize="0"/>
          <p:nvPr/>
        </p:nvPicPr>
        <p:blipFill rotWithShape="1">
          <a:blip r:embed="rId2">
            <a:alphaModFix/>
          </a:blip>
          <a:srcRect b="0" l="0" r="52194" t="0"/>
          <a:stretch/>
        </p:blipFill>
        <p:spPr>
          <a:xfrm>
            <a:off x="8229600" y="4573275"/>
            <a:ext cx="685800" cy="329183"/>
          </a:xfrm>
          <a:prstGeom prst="rect">
            <a:avLst/>
          </a:prstGeom>
          <a:noFill/>
          <a:ln>
            <a:noFill/>
          </a:ln>
        </p:spPr>
      </p:pic>
      <p:sp>
        <p:nvSpPr>
          <p:cNvPr id="85" name="Google Shape;85;p21"/>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txBox="1"/>
          <p:nvPr>
            <p:ph type="title"/>
          </p:nvPr>
        </p:nvSpPr>
        <p:spPr>
          <a:xfrm>
            <a:off x="502926" y="411475"/>
            <a:ext cx="8189400" cy="567000"/>
          </a:xfrm>
          <a:prstGeom prst="rect">
            <a:avLst/>
          </a:prstGeom>
        </p:spPr>
        <p:txBody>
          <a:bodyPr anchorCtr="0" anchor="ctr" bIns="0" lIns="0" spcFirstLastPara="1" rIns="0" wrap="square" tIns="0">
            <a:noAutofit/>
          </a:bodyPr>
          <a:lstStyle>
            <a:lvl1pPr lvl="0" rtl="0">
              <a:spcBef>
                <a:spcPts val="0"/>
              </a:spcBef>
              <a:spcAft>
                <a:spcPts val="0"/>
              </a:spcAft>
              <a:buNone/>
              <a:defRPr sz="2400">
                <a:solidFill>
                  <a:srgbClr val="F05A4E"/>
                </a:solidFill>
                <a:latin typeface="Space Mono"/>
                <a:ea typeface="Space Mono"/>
                <a:cs typeface="Space Mono"/>
                <a:sym typeface="Space Mon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hyperlink" Target="https://www.cliquezjustice.ca/vos-droits/le-nuage-informatique-4-choses-a-savoi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22"/>
          <p:cNvSpPr txBox="1"/>
          <p:nvPr>
            <p:ph type="title"/>
          </p:nvPr>
        </p:nvSpPr>
        <p:spPr>
          <a:xfrm>
            <a:off x="948875" y="2334607"/>
            <a:ext cx="7294200" cy="227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05B4E"/>
              </a:buClr>
              <a:buSzPts val="3000"/>
              <a:buFont typeface="Source Sans Pro SemiBold"/>
              <a:buNone/>
            </a:pPr>
            <a:r>
              <a:t/>
            </a:r>
            <a:endParaRPr sz="30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r>
              <a:rPr lang="en" sz="2800">
                <a:solidFill>
                  <a:srgbClr val="F05B4E"/>
                </a:solidFill>
                <a:latin typeface="Source Sans Pro SemiBold"/>
                <a:ea typeface="Source Sans Pro SemiBold"/>
                <a:cs typeface="Source Sans Pro SemiBold"/>
                <a:sym typeface="Source Sans Pro SemiBold"/>
              </a:rPr>
              <a:t>Introduction aux données infonuagiques</a:t>
            </a:r>
            <a:endParaRPr sz="28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br>
              <a:rPr lang="en" sz="2200">
                <a:solidFill>
                  <a:schemeClr val="lt1"/>
                </a:solidFill>
                <a:latin typeface="Source Sans Pro"/>
                <a:ea typeface="Source Sans Pro"/>
                <a:cs typeface="Source Sans Pro"/>
                <a:sym typeface="Source Sans Pro"/>
              </a:rPr>
            </a:br>
            <a:r>
              <a:rPr lang="en" sz="2000">
                <a:solidFill>
                  <a:schemeClr val="lt1"/>
                </a:solidFill>
                <a:latin typeface="Source Sans Pro"/>
                <a:ea typeface="Source Sans Pro"/>
                <a:cs typeface="Source Sans Pro"/>
                <a:sym typeface="Source Sans Pro"/>
              </a:rPr>
              <a:t>Atelier public</a:t>
            </a:r>
            <a:r>
              <a:rPr lang="en" sz="2000">
                <a:solidFill>
                  <a:schemeClr val="lt1"/>
                </a:solidFill>
                <a:latin typeface="Source Sans Pro"/>
                <a:ea typeface="Source Sans Pro"/>
                <a:cs typeface="Source Sans Pro"/>
                <a:sym typeface="Source Sans Pro"/>
              </a:rPr>
              <a:t> </a:t>
            </a:r>
            <a:endParaRPr sz="2100">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SzPts val="2800"/>
              <a:buNone/>
            </a:pPr>
            <a:r>
              <a:rPr lang="en" sz="2700"/>
              <a:t>À quoi sert l’infonuagique?</a:t>
            </a:r>
            <a:endParaRPr sz="2700"/>
          </a:p>
        </p:txBody>
      </p:sp>
      <p:sp>
        <p:nvSpPr>
          <p:cNvPr id="194" name="Google Shape;194;p31"/>
          <p:cNvSpPr txBox="1"/>
          <p:nvPr/>
        </p:nvSpPr>
        <p:spPr>
          <a:xfrm>
            <a:off x="477300" y="915025"/>
            <a:ext cx="7915200" cy="1686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 sz="2200">
                <a:solidFill>
                  <a:srgbClr val="363759"/>
                </a:solidFill>
                <a:latin typeface="Source Sans Pro"/>
                <a:ea typeface="Source Sans Pro"/>
                <a:cs typeface="Source Sans Pro"/>
                <a:sym typeface="Source Sans Pro"/>
              </a:rPr>
              <a:t>Synchroniser</a:t>
            </a:r>
            <a:r>
              <a:rPr b="1" lang="en" sz="2200">
                <a:solidFill>
                  <a:srgbClr val="363759"/>
                </a:solidFill>
                <a:latin typeface="Source Sans Pro"/>
                <a:ea typeface="Source Sans Pro"/>
                <a:cs typeface="Source Sans Pro"/>
                <a:sym typeface="Source Sans Pro"/>
              </a:rPr>
              <a:t> vos données sur plusieurs appareils</a:t>
            </a:r>
            <a:endParaRPr b="1" sz="2200">
              <a:solidFill>
                <a:srgbClr val="363759"/>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sz="2000">
                <a:solidFill>
                  <a:srgbClr val="363759"/>
                </a:solidFill>
                <a:latin typeface="Source Sans Pro"/>
                <a:ea typeface="Source Sans Pro"/>
                <a:cs typeface="Source Sans Pro"/>
                <a:sym typeface="Source Sans Pro"/>
              </a:rPr>
              <a:t>La synchronisation des données permet de faire correspondre les informations stockées dans plusieurs emplacements différents.</a:t>
            </a:r>
            <a:endParaRPr sz="2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7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7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2200">
              <a:solidFill>
                <a:srgbClr val="272350"/>
              </a:solidFill>
              <a:latin typeface="Source Sans Pro Light"/>
              <a:ea typeface="Source Sans Pro Light"/>
              <a:cs typeface="Source Sans Pro Light"/>
              <a:sym typeface="Source Sans Pro Light"/>
            </a:endParaRPr>
          </a:p>
          <a:p>
            <a:pPr indent="0" lvl="0" marL="0" rtl="0" algn="r">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endParaRPr>
          </a:p>
          <a:p>
            <a:pPr indent="0" lvl="0" marL="0" rtl="0" algn="just">
              <a:lnSpc>
                <a:spcPct val="150000"/>
              </a:lnSpc>
              <a:spcBef>
                <a:spcPts val="0"/>
              </a:spcBef>
              <a:spcAft>
                <a:spcPts val="1000"/>
              </a:spcAft>
              <a:buNone/>
            </a:pPr>
            <a:r>
              <a:t/>
            </a:r>
            <a:endParaRPr sz="2100">
              <a:solidFill>
                <a:srgbClr val="363759"/>
              </a:solidFill>
              <a:latin typeface="Source Sans Pro"/>
              <a:ea typeface="Source Sans Pro"/>
              <a:cs typeface="Source Sans Pro"/>
              <a:sym typeface="Source Sans Pro"/>
            </a:endParaRPr>
          </a:p>
        </p:txBody>
      </p:sp>
      <p:pic>
        <p:nvPicPr>
          <p:cNvPr id="195" name="Google Shape;195;p31"/>
          <p:cNvPicPr preferRelativeResize="0"/>
          <p:nvPr/>
        </p:nvPicPr>
        <p:blipFill>
          <a:blip r:embed="rId3">
            <a:alphaModFix/>
          </a:blip>
          <a:stretch>
            <a:fillRect/>
          </a:stretch>
        </p:blipFill>
        <p:spPr>
          <a:xfrm>
            <a:off x="3965738" y="3109939"/>
            <a:ext cx="1112500" cy="1112500"/>
          </a:xfrm>
          <a:prstGeom prst="rect">
            <a:avLst/>
          </a:prstGeom>
          <a:noFill/>
          <a:ln>
            <a:noFill/>
          </a:ln>
        </p:spPr>
      </p:pic>
      <p:pic>
        <p:nvPicPr>
          <p:cNvPr id="196" name="Google Shape;196;p31"/>
          <p:cNvPicPr preferRelativeResize="0"/>
          <p:nvPr/>
        </p:nvPicPr>
        <p:blipFill>
          <a:blip r:embed="rId4">
            <a:alphaModFix/>
          </a:blip>
          <a:stretch>
            <a:fillRect/>
          </a:stretch>
        </p:blipFill>
        <p:spPr>
          <a:xfrm>
            <a:off x="1291975" y="2968650"/>
            <a:ext cx="1395100" cy="1395100"/>
          </a:xfrm>
          <a:prstGeom prst="rect">
            <a:avLst/>
          </a:prstGeom>
          <a:noFill/>
          <a:ln>
            <a:noFill/>
          </a:ln>
        </p:spPr>
      </p:pic>
      <p:pic>
        <p:nvPicPr>
          <p:cNvPr id="197" name="Google Shape;197;p31"/>
          <p:cNvPicPr preferRelativeResize="0"/>
          <p:nvPr/>
        </p:nvPicPr>
        <p:blipFill>
          <a:blip r:embed="rId5">
            <a:alphaModFix/>
          </a:blip>
          <a:stretch>
            <a:fillRect/>
          </a:stretch>
        </p:blipFill>
        <p:spPr>
          <a:xfrm>
            <a:off x="6184450" y="3032350"/>
            <a:ext cx="1267675" cy="126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À quoi sert l’infonuagique?</a:t>
            </a:r>
            <a:endParaRPr sz="2700">
              <a:solidFill>
                <a:srgbClr val="F05A4E"/>
              </a:solidFill>
            </a:endParaRPr>
          </a:p>
        </p:txBody>
      </p:sp>
      <p:sp>
        <p:nvSpPr>
          <p:cNvPr id="203" name="Google Shape;203;p32"/>
          <p:cNvSpPr txBox="1"/>
          <p:nvPr/>
        </p:nvSpPr>
        <p:spPr>
          <a:xfrm>
            <a:off x="433225" y="915025"/>
            <a:ext cx="8273400" cy="1666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 sz="2200">
                <a:solidFill>
                  <a:srgbClr val="363759"/>
                </a:solidFill>
                <a:latin typeface="Source Sans Pro"/>
                <a:ea typeface="Source Sans Pro"/>
                <a:cs typeface="Source Sans Pro"/>
                <a:sym typeface="Source Sans Pro"/>
              </a:rPr>
              <a:t>Partager des fichiers</a:t>
            </a:r>
            <a:endParaRPr b="1" sz="2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rPr lang="en" sz="2000">
                <a:solidFill>
                  <a:srgbClr val="363759"/>
                </a:solidFill>
                <a:latin typeface="Source Sans Pro"/>
                <a:ea typeface="Source Sans Pro"/>
                <a:cs typeface="Source Sans Pro"/>
                <a:sym typeface="Source Sans Pro"/>
              </a:rPr>
              <a:t>L’infonuagique est pratique pour envoyer des fichiers volumineux aisément. </a:t>
            </a:r>
            <a:r>
              <a:rPr lang="en" sz="2000">
                <a:solidFill>
                  <a:srgbClr val="363759"/>
                </a:solidFill>
                <a:latin typeface="Source Sans Pro Light"/>
                <a:ea typeface="Source Sans Pro Light"/>
                <a:cs typeface="Source Sans Pro Light"/>
                <a:sym typeface="Source Sans Pro Light"/>
              </a:rPr>
              <a:t> </a:t>
            </a:r>
            <a:endParaRPr sz="2000">
              <a:solidFill>
                <a:srgbClr val="363759"/>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t/>
            </a:r>
            <a:endParaRPr sz="1500">
              <a:solidFill>
                <a:srgbClr val="363759"/>
              </a:solidFill>
              <a:latin typeface="Source Sans Pro Light"/>
              <a:ea typeface="Source Sans Pro Light"/>
              <a:cs typeface="Source Sans Pro Light"/>
              <a:sym typeface="Source Sans Pro Light"/>
            </a:endParaRPr>
          </a:p>
        </p:txBody>
      </p:sp>
      <p:pic>
        <p:nvPicPr>
          <p:cNvPr id="204" name="Google Shape;204;p32"/>
          <p:cNvPicPr preferRelativeResize="0"/>
          <p:nvPr/>
        </p:nvPicPr>
        <p:blipFill>
          <a:blip r:embed="rId3">
            <a:alphaModFix/>
          </a:blip>
          <a:stretch>
            <a:fillRect/>
          </a:stretch>
        </p:blipFill>
        <p:spPr>
          <a:xfrm>
            <a:off x="3443413" y="2367700"/>
            <a:ext cx="2257175" cy="225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À quoi sert l’infonuagique?</a:t>
            </a:r>
            <a:endParaRPr sz="2700">
              <a:solidFill>
                <a:srgbClr val="F05A4E"/>
              </a:solidFill>
            </a:endParaRPr>
          </a:p>
        </p:txBody>
      </p:sp>
      <p:sp>
        <p:nvSpPr>
          <p:cNvPr id="210" name="Google Shape;210;p33"/>
          <p:cNvSpPr txBox="1"/>
          <p:nvPr/>
        </p:nvSpPr>
        <p:spPr>
          <a:xfrm>
            <a:off x="424375" y="1018200"/>
            <a:ext cx="8244900" cy="380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2200">
                <a:solidFill>
                  <a:srgbClr val="363759"/>
                </a:solidFill>
                <a:latin typeface="Source Sans Pro"/>
                <a:ea typeface="Source Sans Pro"/>
                <a:cs typeface="Source Sans Pro"/>
                <a:sym typeface="Source Sans Pro"/>
              </a:rPr>
              <a:t>Avoir accès à des </a:t>
            </a:r>
            <a:r>
              <a:rPr b="1" lang="en" sz="2200">
                <a:solidFill>
                  <a:srgbClr val="363759"/>
                </a:solidFill>
                <a:latin typeface="Source Sans Pro"/>
                <a:ea typeface="Source Sans Pro"/>
                <a:cs typeface="Source Sans Pro"/>
                <a:sym typeface="Source Sans Pro"/>
              </a:rPr>
              <a:t>outils</a:t>
            </a:r>
            <a:r>
              <a:rPr b="1" lang="en" sz="2200">
                <a:solidFill>
                  <a:srgbClr val="363759"/>
                </a:solidFill>
                <a:latin typeface="Source Sans Pro"/>
                <a:ea typeface="Source Sans Pro"/>
                <a:cs typeface="Source Sans Pro"/>
                <a:sym typeface="Source Sans Pro"/>
              </a:rPr>
              <a:t> de </a:t>
            </a:r>
            <a:r>
              <a:rPr b="1" lang="en" sz="2200">
                <a:solidFill>
                  <a:srgbClr val="363759"/>
                </a:solidFill>
                <a:latin typeface="Source Sans Pro"/>
                <a:ea typeface="Source Sans Pro"/>
                <a:cs typeface="Source Sans Pro"/>
                <a:sym typeface="Source Sans Pro"/>
              </a:rPr>
              <a:t>bureautique</a:t>
            </a:r>
            <a:r>
              <a:rPr b="1" lang="en" sz="2200">
                <a:solidFill>
                  <a:srgbClr val="363759"/>
                </a:solidFill>
                <a:latin typeface="Source Sans Pro"/>
                <a:ea typeface="Source Sans Pro"/>
                <a:cs typeface="Source Sans Pro"/>
                <a:sym typeface="Source Sans Pro"/>
              </a:rPr>
              <a:t> </a:t>
            </a:r>
            <a:r>
              <a:rPr b="1" lang="en" sz="2200">
                <a:solidFill>
                  <a:srgbClr val="363759"/>
                </a:solidFill>
                <a:latin typeface="Source Sans Pro"/>
                <a:ea typeface="Source Sans Pro"/>
                <a:cs typeface="Source Sans Pro"/>
                <a:sym typeface="Source Sans Pro"/>
              </a:rPr>
              <a:t>en ligne </a:t>
            </a:r>
            <a:r>
              <a:rPr b="1" lang="en" sz="2200">
                <a:solidFill>
                  <a:srgbClr val="363759"/>
                </a:solidFill>
                <a:latin typeface="Source Sans Pro"/>
                <a:ea typeface="Source Sans Pro"/>
                <a:cs typeface="Source Sans Pro"/>
                <a:sym typeface="Source Sans Pro"/>
              </a:rPr>
              <a:t>et collaborer </a:t>
            </a:r>
            <a:endParaRPr b="1" sz="2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en" sz="2200">
                <a:solidFill>
                  <a:srgbClr val="363759"/>
                </a:solidFill>
                <a:latin typeface="Source Sans Pro"/>
                <a:ea typeface="Source Sans Pro"/>
                <a:cs typeface="Source Sans Pro"/>
                <a:sym typeface="Source Sans Pro"/>
              </a:rPr>
              <a:t>en direct</a:t>
            </a:r>
            <a:r>
              <a:rPr b="1" lang="en" sz="2200">
                <a:solidFill>
                  <a:srgbClr val="363759"/>
                </a:solidFill>
                <a:latin typeface="Source Sans Pro"/>
                <a:ea typeface="Source Sans Pro"/>
                <a:cs typeface="Source Sans Pro"/>
                <a:sym typeface="Source Sans Pro"/>
              </a:rPr>
              <a:t>.</a:t>
            </a:r>
            <a:endParaRPr b="1" sz="2200">
              <a:solidFill>
                <a:srgbClr val="363759"/>
              </a:solidFill>
              <a:latin typeface="Source Sans Pro"/>
              <a:ea typeface="Source Sans Pro"/>
              <a:cs typeface="Source Sans Pro"/>
              <a:sym typeface="Source Sans Pro"/>
            </a:endParaRPr>
          </a:p>
          <a:p>
            <a:pPr indent="0" lvl="0" marL="457200" rtl="0" algn="just">
              <a:lnSpc>
                <a:spcPct val="150000"/>
              </a:lnSpc>
              <a:spcBef>
                <a:spcPts val="0"/>
              </a:spcBef>
              <a:spcAft>
                <a:spcPts val="0"/>
              </a:spcAft>
              <a:buNone/>
            </a:pPr>
            <a:r>
              <a:t/>
            </a:r>
            <a:endParaRPr sz="1900">
              <a:solidFill>
                <a:srgbClr val="363759"/>
              </a:solidFill>
              <a:latin typeface="Source Sans Pro"/>
              <a:ea typeface="Source Sans Pro"/>
              <a:cs typeface="Source Sans Pro"/>
              <a:sym typeface="Source Sans Pro"/>
            </a:endParaRPr>
          </a:p>
          <a:p>
            <a:pPr indent="-355600" lvl="0" marL="457200" rtl="0" algn="just">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Bureautique</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Agenda</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Service de messagerie</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Service de vidéoconférence</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Etc.</a:t>
            </a:r>
            <a:endParaRPr sz="2000">
              <a:solidFill>
                <a:srgbClr val="363759"/>
              </a:solidFill>
              <a:latin typeface="Source Sans Pro"/>
              <a:ea typeface="Source Sans Pro"/>
              <a:cs typeface="Source Sans Pro"/>
              <a:sym typeface="Source Sans Pro"/>
            </a:endParaRPr>
          </a:p>
          <a:p>
            <a:pPr indent="0" lvl="0" marL="45720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1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r">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endParaRPr>
          </a:p>
          <a:p>
            <a:pPr indent="0" lvl="0" marL="0" rtl="0" algn="just">
              <a:lnSpc>
                <a:spcPct val="150000"/>
              </a:lnSpc>
              <a:spcBef>
                <a:spcPts val="0"/>
              </a:spcBef>
              <a:spcAft>
                <a:spcPts val="1000"/>
              </a:spcAft>
              <a:buNone/>
            </a:pPr>
            <a:r>
              <a:t/>
            </a:r>
            <a:endParaRPr sz="2100">
              <a:solidFill>
                <a:srgbClr val="363759"/>
              </a:solidFill>
              <a:latin typeface="Source Sans Pro"/>
              <a:ea typeface="Source Sans Pro"/>
              <a:cs typeface="Source Sans Pro"/>
              <a:sym typeface="Source Sans Pro"/>
            </a:endParaRPr>
          </a:p>
        </p:txBody>
      </p:sp>
      <p:pic>
        <p:nvPicPr>
          <p:cNvPr id="211" name="Google Shape;211;p33"/>
          <p:cNvPicPr preferRelativeResize="0"/>
          <p:nvPr/>
        </p:nvPicPr>
        <p:blipFill rotWithShape="1">
          <a:blip r:embed="rId3">
            <a:alphaModFix/>
          </a:blip>
          <a:srcRect b="0" l="5033" r="0" t="0"/>
          <a:stretch/>
        </p:blipFill>
        <p:spPr>
          <a:xfrm>
            <a:off x="5390050" y="1945575"/>
            <a:ext cx="861425" cy="907050"/>
          </a:xfrm>
          <a:prstGeom prst="rect">
            <a:avLst/>
          </a:prstGeom>
          <a:noFill/>
          <a:ln>
            <a:noFill/>
          </a:ln>
        </p:spPr>
      </p:pic>
      <p:pic>
        <p:nvPicPr>
          <p:cNvPr id="212" name="Google Shape;212;p33"/>
          <p:cNvPicPr preferRelativeResize="0"/>
          <p:nvPr/>
        </p:nvPicPr>
        <p:blipFill>
          <a:blip r:embed="rId4">
            <a:alphaModFix/>
          </a:blip>
          <a:stretch>
            <a:fillRect/>
          </a:stretch>
        </p:blipFill>
        <p:spPr>
          <a:xfrm>
            <a:off x="7044075" y="1945563"/>
            <a:ext cx="786476" cy="786476"/>
          </a:xfrm>
          <a:prstGeom prst="rect">
            <a:avLst/>
          </a:prstGeom>
          <a:noFill/>
          <a:ln>
            <a:noFill/>
          </a:ln>
        </p:spPr>
      </p:pic>
      <p:pic>
        <p:nvPicPr>
          <p:cNvPr id="213" name="Google Shape;213;p33"/>
          <p:cNvPicPr preferRelativeResize="0"/>
          <p:nvPr/>
        </p:nvPicPr>
        <p:blipFill>
          <a:blip r:embed="rId5">
            <a:alphaModFix/>
          </a:blip>
          <a:stretch>
            <a:fillRect/>
          </a:stretch>
        </p:blipFill>
        <p:spPr>
          <a:xfrm>
            <a:off x="5367225" y="3216575"/>
            <a:ext cx="907075" cy="907075"/>
          </a:xfrm>
          <a:prstGeom prst="rect">
            <a:avLst/>
          </a:prstGeom>
          <a:noFill/>
          <a:ln>
            <a:noFill/>
          </a:ln>
        </p:spPr>
      </p:pic>
      <p:pic>
        <p:nvPicPr>
          <p:cNvPr id="214" name="Google Shape;214;p33"/>
          <p:cNvPicPr preferRelativeResize="0"/>
          <p:nvPr/>
        </p:nvPicPr>
        <p:blipFill>
          <a:blip r:embed="rId6">
            <a:alphaModFix/>
          </a:blip>
          <a:stretch>
            <a:fillRect/>
          </a:stretch>
        </p:blipFill>
        <p:spPr>
          <a:xfrm>
            <a:off x="7044075" y="3216574"/>
            <a:ext cx="786476" cy="786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Où est le </a:t>
            </a:r>
            <a:r>
              <a:rPr lang="en" sz="2700"/>
              <a:t>nuage</a:t>
            </a:r>
            <a:r>
              <a:rPr lang="en" sz="2700"/>
              <a:t>?</a:t>
            </a:r>
            <a:endParaRPr sz="2700">
              <a:solidFill>
                <a:srgbClr val="F05A4E"/>
              </a:solidFill>
            </a:endParaRPr>
          </a:p>
        </p:txBody>
      </p:sp>
      <p:sp>
        <p:nvSpPr>
          <p:cNvPr id="220" name="Google Shape;220;p34"/>
          <p:cNvSpPr txBox="1"/>
          <p:nvPr/>
        </p:nvSpPr>
        <p:spPr>
          <a:xfrm>
            <a:off x="7639050" y="2114550"/>
            <a:ext cx="4833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34"/>
          <p:cNvPicPr preferRelativeResize="0"/>
          <p:nvPr/>
        </p:nvPicPr>
        <p:blipFill>
          <a:blip r:embed="rId3">
            <a:alphaModFix/>
          </a:blip>
          <a:stretch>
            <a:fillRect/>
          </a:stretch>
        </p:blipFill>
        <p:spPr>
          <a:xfrm>
            <a:off x="1607688" y="774900"/>
            <a:ext cx="5928613" cy="3936599"/>
          </a:xfrm>
          <a:prstGeom prst="rect">
            <a:avLst/>
          </a:prstGeom>
          <a:noFill/>
          <a:ln>
            <a:noFill/>
          </a:ln>
        </p:spPr>
      </p:pic>
      <p:sp>
        <p:nvSpPr>
          <p:cNvPr id="222" name="Google Shape;222;p34"/>
          <p:cNvSpPr txBox="1"/>
          <p:nvPr/>
        </p:nvSpPr>
        <p:spPr>
          <a:xfrm>
            <a:off x="5341325" y="4372800"/>
            <a:ext cx="321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5"/>
                </a:solidFill>
                <a:latin typeface="Source Sans Pro"/>
                <a:ea typeface="Source Sans Pro"/>
                <a:cs typeface="Source Sans Pro"/>
                <a:sym typeface="Source Sans Pro"/>
              </a:rPr>
              <a:t>Source : GeekWire screenshot (2018)</a:t>
            </a:r>
            <a:endParaRPr sz="1000">
              <a:solidFill>
                <a:schemeClr val="accent5"/>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5"/>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Où est le </a:t>
            </a:r>
            <a:r>
              <a:rPr lang="en" sz="2700"/>
              <a:t>nuage</a:t>
            </a:r>
            <a:r>
              <a:rPr lang="en" sz="2700"/>
              <a:t>?</a:t>
            </a:r>
            <a:endParaRPr sz="2700">
              <a:solidFill>
                <a:srgbClr val="F05A4E"/>
              </a:solidFill>
            </a:endParaRPr>
          </a:p>
        </p:txBody>
      </p:sp>
      <p:sp>
        <p:nvSpPr>
          <p:cNvPr id="228" name="Google Shape;228;p35"/>
          <p:cNvSpPr txBox="1"/>
          <p:nvPr/>
        </p:nvSpPr>
        <p:spPr>
          <a:xfrm>
            <a:off x="7639050" y="2114550"/>
            <a:ext cx="4833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35"/>
          <p:cNvPicPr preferRelativeResize="0"/>
          <p:nvPr/>
        </p:nvPicPr>
        <p:blipFill>
          <a:blip r:embed="rId3">
            <a:alphaModFix/>
          </a:blip>
          <a:stretch>
            <a:fillRect/>
          </a:stretch>
        </p:blipFill>
        <p:spPr>
          <a:xfrm>
            <a:off x="1282288" y="774900"/>
            <a:ext cx="6582122" cy="3936600"/>
          </a:xfrm>
          <a:prstGeom prst="rect">
            <a:avLst/>
          </a:prstGeom>
          <a:noFill/>
          <a:ln>
            <a:noFill/>
          </a:ln>
        </p:spPr>
      </p:pic>
      <p:sp>
        <p:nvSpPr>
          <p:cNvPr id="230" name="Google Shape;230;p35"/>
          <p:cNvSpPr txBox="1"/>
          <p:nvPr/>
        </p:nvSpPr>
        <p:spPr>
          <a:xfrm>
            <a:off x="5665925" y="4372800"/>
            <a:ext cx="321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5"/>
                </a:solidFill>
                <a:latin typeface="Source Sans Pro"/>
                <a:ea typeface="Source Sans Pro"/>
                <a:cs typeface="Source Sans Pro"/>
                <a:sym typeface="Source Sans Pro"/>
              </a:rPr>
              <a:t>Source : Facebook Engineering (2018)</a:t>
            </a:r>
            <a:endParaRPr sz="1000">
              <a:solidFill>
                <a:schemeClr val="accent5"/>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34" name="Shape 234"/>
        <p:cNvGrpSpPr/>
        <p:nvPr/>
      </p:nvGrpSpPr>
      <p:grpSpPr>
        <a:xfrm>
          <a:off x="0" y="0"/>
          <a:ext cx="0" cy="0"/>
          <a:chOff x="0" y="0"/>
          <a:chExt cx="0" cy="0"/>
        </a:xfrm>
      </p:grpSpPr>
      <p:sp>
        <p:nvSpPr>
          <p:cNvPr id="235" name="Google Shape;235;p36"/>
          <p:cNvSpPr txBox="1"/>
          <p:nvPr>
            <p:ph type="title"/>
          </p:nvPr>
        </p:nvSpPr>
        <p:spPr>
          <a:xfrm>
            <a:off x="477300" y="0"/>
            <a:ext cx="81921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Les enjeux éthiques liés à l’infonuagique</a:t>
            </a:r>
            <a:endParaRPr sz="3400">
              <a:solidFill>
                <a:srgbClr val="F05B4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Vie privée - droits sur vos données</a:t>
            </a:r>
            <a:endParaRPr sz="2700">
              <a:solidFill>
                <a:srgbClr val="F05A4E"/>
              </a:solidFill>
            </a:endParaRPr>
          </a:p>
        </p:txBody>
      </p:sp>
      <p:sp>
        <p:nvSpPr>
          <p:cNvPr id="241" name="Google Shape;241;p37"/>
          <p:cNvSpPr txBox="1"/>
          <p:nvPr/>
        </p:nvSpPr>
        <p:spPr>
          <a:xfrm>
            <a:off x="477375" y="1008675"/>
            <a:ext cx="8192100" cy="3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63759"/>
                </a:solidFill>
                <a:latin typeface="Source Sans Pro Light"/>
                <a:ea typeface="Source Sans Pro Light"/>
                <a:cs typeface="Source Sans Pro Light"/>
                <a:sym typeface="Source Sans Pro Light"/>
              </a:rPr>
              <a:t>Ce que vous sauvegardez dans le nuage informatique vous appartient.  </a:t>
            </a:r>
            <a:endParaRPr sz="20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0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rPr lang="en" sz="2000">
                <a:solidFill>
                  <a:srgbClr val="363759"/>
                </a:solidFill>
                <a:latin typeface="Source Sans Pro Light"/>
                <a:ea typeface="Source Sans Pro Light"/>
                <a:cs typeface="Source Sans Pro Light"/>
                <a:sym typeface="Source Sans Pro Light"/>
              </a:rPr>
              <a:t>Par contre, les compagnies qui gèrent les nuages informatiques </a:t>
            </a:r>
            <a:r>
              <a:rPr b="1" lang="en" sz="2000">
                <a:solidFill>
                  <a:srgbClr val="363759"/>
                </a:solidFill>
                <a:latin typeface="Source Sans Pro"/>
                <a:ea typeface="Source Sans Pro"/>
                <a:cs typeface="Source Sans Pro"/>
                <a:sym typeface="Source Sans Pro"/>
              </a:rPr>
              <a:t>peuvent avoir des droits par rapport à vos fichiers et vos renseignements personnels. </a:t>
            </a:r>
            <a:endParaRPr b="1" sz="2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rPr lang="en" sz="2000">
                <a:solidFill>
                  <a:srgbClr val="363759"/>
                </a:solidFill>
                <a:latin typeface="Source Sans Pro Light"/>
                <a:ea typeface="Source Sans Pro Light"/>
                <a:cs typeface="Source Sans Pro Light"/>
                <a:sym typeface="Source Sans Pro Light"/>
              </a:rPr>
              <a:t>Ces compagnies ont le droit d’établir leurs propres </a:t>
            </a:r>
            <a:r>
              <a:rPr b="1" lang="en" sz="2000">
                <a:solidFill>
                  <a:srgbClr val="363759"/>
                </a:solidFill>
                <a:latin typeface="Source Sans Pro"/>
                <a:ea typeface="Source Sans Pro"/>
                <a:cs typeface="Source Sans Pro"/>
                <a:sym typeface="Source Sans Pro"/>
              </a:rPr>
              <a:t>conditions d’utilisation   </a:t>
            </a:r>
            <a:endParaRPr b="1" sz="2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2000">
                <a:solidFill>
                  <a:srgbClr val="363759"/>
                </a:solidFill>
                <a:latin typeface="Source Sans Pro Light"/>
                <a:ea typeface="Source Sans Pro Light"/>
                <a:cs typeface="Source Sans Pro Light"/>
                <a:sym typeface="Source Sans Pro Light"/>
              </a:rPr>
              <a:t>(« terms of use » en anglais) et politiques de confidentialité (« privacy policy » en anglais). »</a:t>
            </a:r>
            <a:endParaRPr sz="20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just">
              <a:lnSpc>
                <a:spcPct val="150000"/>
              </a:lnSpc>
              <a:spcBef>
                <a:spcPts val="0"/>
              </a:spcBef>
              <a:spcAft>
                <a:spcPts val="1000"/>
              </a:spcAft>
              <a:buNone/>
            </a:pPr>
            <a:r>
              <a:t/>
            </a:r>
            <a:endParaRPr sz="2100">
              <a:solidFill>
                <a:srgbClr val="363759"/>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solidFill>
                  <a:srgbClr val="F05A4E"/>
                </a:solidFill>
              </a:rPr>
              <a:t>Conditions générales d’utilisation</a:t>
            </a:r>
            <a:endParaRPr sz="2700">
              <a:solidFill>
                <a:srgbClr val="F05A4E"/>
              </a:solidFill>
            </a:endParaRPr>
          </a:p>
        </p:txBody>
      </p:sp>
      <p:sp>
        <p:nvSpPr>
          <p:cNvPr id="247" name="Google Shape;247;p38"/>
          <p:cNvSpPr txBox="1"/>
          <p:nvPr/>
        </p:nvSpPr>
        <p:spPr>
          <a:xfrm>
            <a:off x="614400" y="1064000"/>
            <a:ext cx="5332200" cy="3555900"/>
          </a:xfrm>
          <a:prstGeom prst="rect">
            <a:avLst/>
          </a:prstGeom>
          <a:noFill/>
          <a:ln>
            <a:noFill/>
          </a:ln>
        </p:spPr>
        <p:txBody>
          <a:bodyPr anchorCtr="0" anchor="t" bIns="91425" lIns="91425" spcFirstLastPara="1" rIns="91425" wrap="square" tIns="91425">
            <a:noAutofit/>
          </a:bodyPr>
          <a:lstStyle/>
          <a:p>
            <a:pPr indent="-355600" lvl="0" marL="457200" rtl="0" algn="just">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Lorsqu’on crée un compte en ligne, on accepte des conditions générales d’utilisation.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Il s’agit en fait d’un contrat.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Ces conditions générales d'utilisation (CGU) définissent la politique de l’entreprise quant à la gestion de vos données. </a:t>
            </a:r>
            <a:endParaRPr sz="1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2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1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r">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endParaRPr>
          </a:p>
          <a:p>
            <a:pPr indent="0" lvl="0" marL="0" rtl="0" algn="just">
              <a:lnSpc>
                <a:spcPct val="150000"/>
              </a:lnSpc>
              <a:spcBef>
                <a:spcPts val="0"/>
              </a:spcBef>
              <a:spcAft>
                <a:spcPts val="1000"/>
              </a:spcAft>
              <a:buNone/>
            </a:pPr>
            <a:r>
              <a:t/>
            </a:r>
            <a:endParaRPr sz="2100">
              <a:solidFill>
                <a:srgbClr val="363759"/>
              </a:solidFill>
              <a:latin typeface="Source Sans Pro"/>
              <a:ea typeface="Source Sans Pro"/>
              <a:cs typeface="Source Sans Pro"/>
              <a:sym typeface="Source Sans Pro"/>
            </a:endParaRPr>
          </a:p>
        </p:txBody>
      </p:sp>
      <p:pic>
        <p:nvPicPr>
          <p:cNvPr id="248" name="Google Shape;248;p38"/>
          <p:cNvPicPr preferRelativeResize="0"/>
          <p:nvPr/>
        </p:nvPicPr>
        <p:blipFill>
          <a:blip r:embed="rId3">
            <a:alphaModFix/>
          </a:blip>
          <a:stretch>
            <a:fillRect/>
          </a:stretch>
        </p:blipFill>
        <p:spPr>
          <a:xfrm>
            <a:off x="6499525" y="1475600"/>
            <a:ext cx="2060451" cy="2060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39"/>
          <p:cNvSpPr txBox="1"/>
          <p:nvPr/>
        </p:nvSpPr>
        <p:spPr>
          <a:xfrm>
            <a:off x="7355100" y="4503075"/>
            <a:ext cx="1788900" cy="39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900"/>
              </a:spcBef>
              <a:spcAft>
                <a:spcPts val="1900"/>
              </a:spcAft>
              <a:buClr>
                <a:schemeClr val="dk1"/>
              </a:buClr>
              <a:buSzPts val="1100"/>
              <a:buFont typeface="Arial"/>
              <a:buNone/>
            </a:pPr>
            <a:r>
              <a:rPr i="1" lang="en" sz="1300">
                <a:solidFill>
                  <a:srgbClr val="0097A7"/>
                </a:solidFill>
                <a:latin typeface="Source Sans Pro"/>
                <a:ea typeface="Source Sans Pro"/>
                <a:cs typeface="Source Sans Pro"/>
                <a:sym typeface="Source Sans Pro"/>
              </a:rPr>
              <a:t>Illustration: Matt Rota</a:t>
            </a:r>
            <a:endParaRPr i="1" sz="1300">
              <a:solidFill>
                <a:srgbClr val="0097A7"/>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solidFill>
                  <a:srgbClr val="F05A4E"/>
                </a:solidFill>
              </a:rPr>
              <a:t>Les avantages et les inconvénients</a:t>
            </a:r>
            <a:endParaRPr sz="2700">
              <a:solidFill>
                <a:srgbClr val="F05A4E"/>
              </a:solidFill>
            </a:endParaRPr>
          </a:p>
        </p:txBody>
      </p:sp>
      <p:sp>
        <p:nvSpPr>
          <p:cNvPr id="259" name="Google Shape;259;p40"/>
          <p:cNvSpPr txBox="1"/>
          <p:nvPr>
            <p:ph idx="4294967295" type="body"/>
          </p:nvPr>
        </p:nvSpPr>
        <p:spPr>
          <a:xfrm>
            <a:off x="435225" y="940975"/>
            <a:ext cx="4347600" cy="3416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b="1" lang="en" sz="2200">
                <a:solidFill>
                  <a:srgbClr val="363759"/>
                </a:solidFill>
                <a:latin typeface="Source Sans Pro"/>
                <a:ea typeface="Source Sans Pro"/>
                <a:cs typeface="Source Sans Pro"/>
                <a:sym typeface="Source Sans Pro"/>
              </a:rPr>
              <a:t>Avantages </a:t>
            </a:r>
            <a:endParaRPr b="1" sz="2200">
              <a:solidFill>
                <a:srgbClr val="363759"/>
              </a:solidFill>
              <a:latin typeface="Source Sans Pro"/>
              <a:ea typeface="Source Sans Pro"/>
              <a:cs typeface="Source Sans Pro"/>
              <a:sym typeface="Source Sans Pro"/>
            </a:endParaRPr>
          </a:p>
          <a:p>
            <a:pPr indent="-349250" lvl="0" marL="457200" rtl="0" algn="l">
              <a:lnSpc>
                <a:spcPct val="115000"/>
              </a:lnSpc>
              <a:spcBef>
                <a:spcPts val="100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Accès partout à tout moment. </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Gagner de l’espace sur ses appareils.</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Éviter les pertes (bris ou vol).</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Partager des documents.</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Accès à des outils de bureautique.</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Travail d’équipe et collaboration en temps réel.</a:t>
            </a:r>
            <a:endParaRPr sz="1900">
              <a:solidFill>
                <a:srgbClr val="363759"/>
              </a:solidFill>
              <a:latin typeface="Source Sans Pro"/>
              <a:ea typeface="Source Sans Pro"/>
              <a:cs typeface="Source Sans Pro"/>
              <a:sym typeface="Source Sans Pro"/>
            </a:endParaRPr>
          </a:p>
          <a:p>
            <a:pPr indent="0" lvl="0" marL="0" rtl="0" algn="l">
              <a:spcBef>
                <a:spcPts val="0"/>
              </a:spcBef>
              <a:spcAft>
                <a:spcPts val="1600"/>
              </a:spcAft>
              <a:buNone/>
            </a:pPr>
            <a:r>
              <a:t/>
            </a:r>
            <a:endParaRPr sz="1700"/>
          </a:p>
        </p:txBody>
      </p:sp>
      <p:sp>
        <p:nvSpPr>
          <p:cNvPr id="260" name="Google Shape;260;p40"/>
          <p:cNvSpPr txBox="1"/>
          <p:nvPr>
            <p:ph idx="4294967295" type="body"/>
          </p:nvPr>
        </p:nvSpPr>
        <p:spPr>
          <a:xfrm>
            <a:off x="4845600" y="940975"/>
            <a:ext cx="3999900" cy="3416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b="1" lang="en" sz="2200">
                <a:solidFill>
                  <a:srgbClr val="363759"/>
                </a:solidFill>
                <a:latin typeface="Source Sans Pro"/>
                <a:ea typeface="Source Sans Pro"/>
                <a:cs typeface="Source Sans Pro"/>
                <a:sym typeface="Source Sans Pro"/>
              </a:rPr>
              <a:t>Inconvénients </a:t>
            </a:r>
            <a:endParaRPr b="1" sz="2200">
              <a:solidFill>
                <a:srgbClr val="363759"/>
              </a:solidFill>
              <a:latin typeface="Source Sans Pro"/>
              <a:ea typeface="Source Sans Pro"/>
              <a:cs typeface="Source Sans Pro"/>
              <a:sym typeface="Source Sans Pro"/>
            </a:endParaRPr>
          </a:p>
          <a:p>
            <a:pPr indent="-349250" lvl="0" marL="457200" rtl="0" algn="l">
              <a:lnSpc>
                <a:spcPct val="115000"/>
              </a:lnSpc>
              <a:spcBef>
                <a:spcPts val="100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Dépendance à internet.</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Droit de regard sur votre contenu.</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Peu de législation.</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Impacts environnementaux considérables.</a:t>
            </a:r>
            <a:endParaRPr sz="1900">
              <a:solidFill>
                <a:srgbClr val="363759"/>
              </a:solidFill>
              <a:latin typeface="Source Sans Pro"/>
              <a:ea typeface="Source Sans Pro"/>
              <a:cs typeface="Source Sans Pro"/>
              <a:sym typeface="Source Sans Pro"/>
            </a:endParaRPr>
          </a:p>
          <a:p>
            <a:pPr indent="-349250" lvl="0" marL="457200" rtl="0" algn="l">
              <a:lnSpc>
                <a:spcPct val="115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Frais.</a:t>
            </a:r>
            <a:endParaRPr sz="1900">
              <a:solidFill>
                <a:srgbClr val="363759"/>
              </a:solidFill>
            </a:endParaRPr>
          </a:p>
        </p:txBody>
      </p:sp>
      <p:pic>
        <p:nvPicPr>
          <p:cNvPr id="261" name="Google Shape;261;p40"/>
          <p:cNvPicPr preferRelativeResize="0"/>
          <p:nvPr/>
        </p:nvPicPr>
        <p:blipFill>
          <a:blip r:embed="rId3">
            <a:alphaModFix/>
          </a:blip>
          <a:stretch>
            <a:fillRect/>
          </a:stretch>
        </p:blipFill>
        <p:spPr>
          <a:xfrm>
            <a:off x="1983350" y="945875"/>
            <a:ext cx="595400" cy="595400"/>
          </a:xfrm>
          <a:prstGeom prst="rect">
            <a:avLst/>
          </a:prstGeom>
          <a:noFill/>
          <a:ln>
            <a:noFill/>
          </a:ln>
        </p:spPr>
      </p:pic>
      <p:pic>
        <p:nvPicPr>
          <p:cNvPr id="262" name="Google Shape;262;p40"/>
          <p:cNvPicPr preferRelativeResize="0"/>
          <p:nvPr/>
        </p:nvPicPr>
        <p:blipFill>
          <a:blip r:embed="rId4">
            <a:alphaModFix/>
          </a:blip>
          <a:stretch>
            <a:fillRect/>
          </a:stretch>
        </p:blipFill>
        <p:spPr>
          <a:xfrm>
            <a:off x="6862550" y="902096"/>
            <a:ext cx="595400" cy="59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96" name="Shape 96"/>
        <p:cNvGrpSpPr/>
        <p:nvPr/>
      </p:nvGrpSpPr>
      <p:grpSpPr>
        <a:xfrm>
          <a:off x="0" y="0"/>
          <a:ext cx="0" cy="0"/>
          <a:chOff x="0" y="0"/>
          <a:chExt cx="0" cy="0"/>
        </a:xfrm>
      </p:grpSpPr>
      <p:sp>
        <p:nvSpPr>
          <p:cNvPr id="97" name="Google Shape;97;p23"/>
          <p:cNvSpPr txBox="1"/>
          <p:nvPr/>
        </p:nvSpPr>
        <p:spPr>
          <a:xfrm>
            <a:off x="936950" y="1103050"/>
            <a:ext cx="7612500" cy="79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000">
                <a:solidFill>
                  <a:srgbClr val="FFFFFF"/>
                </a:solidFill>
                <a:latin typeface="Source Sans Pro"/>
                <a:ea typeface="Source Sans Pro"/>
                <a:cs typeface="Source Sans Pro"/>
                <a:sym typeface="Source Sans Pro"/>
              </a:rPr>
              <a:t>1. </a:t>
            </a:r>
            <a:r>
              <a:rPr lang="en" sz="2000">
                <a:solidFill>
                  <a:srgbClr val="FFFFFF"/>
                </a:solidFill>
                <a:latin typeface="Source Sans Pro"/>
                <a:ea typeface="Source Sans Pro"/>
                <a:cs typeface="Source Sans Pro"/>
                <a:sym typeface="Source Sans Pro"/>
              </a:rPr>
              <a:t>Qu’est-ce que l’infonuagique?</a:t>
            </a:r>
            <a:endParaRPr sz="2000">
              <a:solidFill>
                <a:srgbClr val="FFFFFF"/>
              </a:solidFill>
              <a:latin typeface="Source Sans Pro"/>
              <a:ea typeface="Source Sans Pro"/>
              <a:cs typeface="Source Sans Pro"/>
              <a:sym typeface="Source Sans Pro"/>
            </a:endParaRPr>
          </a:p>
        </p:txBody>
      </p:sp>
      <p:sp>
        <p:nvSpPr>
          <p:cNvPr id="98" name="Google Shape;98;p23"/>
          <p:cNvSpPr txBox="1"/>
          <p:nvPr/>
        </p:nvSpPr>
        <p:spPr>
          <a:xfrm>
            <a:off x="936950" y="2708350"/>
            <a:ext cx="7612500" cy="692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000">
                <a:solidFill>
                  <a:srgbClr val="FFFFFF"/>
                </a:solidFill>
                <a:latin typeface="Source Sans Pro"/>
                <a:ea typeface="Source Sans Pro"/>
                <a:cs typeface="Source Sans Pro"/>
                <a:sym typeface="Source Sans Pro"/>
              </a:rPr>
              <a:t>3. </a:t>
            </a:r>
            <a:r>
              <a:rPr lang="en" sz="2000">
                <a:solidFill>
                  <a:srgbClr val="FFFFFF"/>
                </a:solidFill>
                <a:latin typeface="Source Sans Pro"/>
                <a:ea typeface="Source Sans Pro"/>
                <a:cs typeface="Source Sans Pro"/>
                <a:sym typeface="Source Sans Pro"/>
              </a:rPr>
              <a:t>Comment choisir un fournisseur?</a:t>
            </a:r>
            <a:endParaRPr sz="2000">
              <a:solidFill>
                <a:srgbClr val="FFFFFF"/>
              </a:solidFill>
              <a:latin typeface="Source Sans Pro"/>
              <a:ea typeface="Source Sans Pro"/>
              <a:cs typeface="Source Sans Pro"/>
              <a:sym typeface="Source Sans Pro"/>
            </a:endParaRPr>
          </a:p>
        </p:txBody>
      </p:sp>
      <p:sp>
        <p:nvSpPr>
          <p:cNvPr id="99" name="Google Shape;99;p23"/>
          <p:cNvSpPr txBox="1"/>
          <p:nvPr/>
        </p:nvSpPr>
        <p:spPr>
          <a:xfrm>
            <a:off x="936950" y="1956654"/>
            <a:ext cx="7612500" cy="305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en" sz="2000">
                <a:solidFill>
                  <a:srgbClr val="FFFFFF"/>
                </a:solidFill>
                <a:latin typeface="Source Sans Pro"/>
                <a:ea typeface="Source Sans Pro"/>
                <a:cs typeface="Source Sans Pro"/>
                <a:sym typeface="Source Sans Pro"/>
              </a:rPr>
              <a:t>2. Quels sont les enjeux éthiques liés à l’infonuagique?</a:t>
            </a:r>
            <a:endParaRPr sz="2000">
              <a:solidFill>
                <a:srgbClr val="FFFFFF"/>
              </a:solidFill>
              <a:latin typeface="Source Sans Pro"/>
              <a:ea typeface="Source Sans Pro"/>
              <a:cs typeface="Source Sans Pro"/>
              <a:sym typeface="Source Sans Pro"/>
            </a:endParaRPr>
          </a:p>
        </p:txBody>
      </p:sp>
      <p:sp>
        <p:nvSpPr>
          <p:cNvPr id="100" name="Google Shape;100;p23"/>
          <p:cNvSpPr txBox="1"/>
          <p:nvPr>
            <p:ph type="title"/>
          </p:nvPr>
        </p:nvSpPr>
        <p:spPr>
          <a:xfrm>
            <a:off x="477300" y="0"/>
            <a:ext cx="8192100" cy="90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3000"/>
              <a:t>Programme</a:t>
            </a:r>
            <a:r>
              <a:rPr b="1" lang="en" sz="3000"/>
              <a:t> </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66" name="Shape 266"/>
        <p:cNvGrpSpPr/>
        <p:nvPr/>
      </p:nvGrpSpPr>
      <p:grpSpPr>
        <a:xfrm>
          <a:off x="0" y="0"/>
          <a:ext cx="0" cy="0"/>
          <a:chOff x="0" y="0"/>
          <a:chExt cx="0" cy="0"/>
        </a:xfrm>
      </p:grpSpPr>
      <p:sp>
        <p:nvSpPr>
          <p:cNvPr id="267" name="Google Shape;267;p41"/>
          <p:cNvSpPr txBox="1"/>
          <p:nvPr>
            <p:ph type="title"/>
          </p:nvPr>
        </p:nvSpPr>
        <p:spPr>
          <a:xfrm>
            <a:off x="477300" y="0"/>
            <a:ext cx="81921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Comment choisir un fournisseur?</a:t>
            </a:r>
            <a:br>
              <a:rPr b="1" lang="en" sz="3400">
                <a:solidFill>
                  <a:srgbClr val="FFFFFF"/>
                </a:solidFill>
              </a:rPr>
            </a:br>
            <a:endParaRPr b="1" sz="3400">
              <a:solidFill>
                <a:srgbClr val="F05B4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Les critères pour choisir un </a:t>
            </a:r>
            <a:r>
              <a:rPr lang="en" sz="2700"/>
              <a:t>fournisseur</a:t>
            </a:r>
            <a:endParaRPr sz="2700">
              <a:solidFill>
                <a:srgbClr val="F05A4E"/>
              </a:solidFill>
            </a:endParaRPr>
          </a:p>
        </p:txBody>
      </p:sp>
      <p:sp>
        <p:nvSpPr>
          <p:cNvPr id="273" name="Google Shape;273;p42"/>
          <p:cNvSpPr txBox="1"/>
          <p:nvPr/>
        </p:nvSpPr>
        <p:spPr>
          <a:xfrm>
            <a:off x="614400" y="1171225"/>
            <a:ext cx="7915200" cy="34845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L’espace d’archivage offert</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La </a:t>
            </a:r>
            <a:r>
              <a:rPr lang="en" sz="2000">
                <a:solidFill>
                  <a:srgbClr val="363759"/>
                </a:solidFill>
                <a:latin typeface="Source Sans Pro"/>
                <a:ea typeface="Source Sans Pro"/>
                <a:cs typeface="Source Sans Pro"/>
                <a:sym typeface="Source Sans Pro"/>
              </a:rPr>
              <a:t>synchronisation</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Le partage des fichiers</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Les outils de bureautique</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Les conditions générales d’utilisation</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highlight>
                  <a:schemeClr val="lt1"/>
                </a:highlight>
                <a:latin typeface="Source Sans Pro"/>
                <a:ea typeface="Source Sans Pro"/>
                <a:cs typeface="Source Sans Pro"/>
                <a:sym typeface="Source Sans Pro"/>
              </a:rPr>
              <a:t>Le niveau de sécurité offert</a:t>
            </a:r>
            <a:endParaRPr sz="2000">
              <a:solidFill>
                <a:srgbClr val="363759"/>
              </a:solidFill>
              <a:highlight>
                <a:schemeClr val="lt1"/>
              </a:highlight>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L’impact environnemental</a:t>
            </a:r>
            <a:endParaRPr sz="2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200">
              <a:solidFill>
                <a:srgbClr val="363759"/>
              </a:solidFill>
              <a:latin typeface="Source Sans Pro"/>
              <a:ea typeface="Source Sans Pro"/>
              <a:cs typeface="Source Sans Pro"/>
              <a:sym typeface="Source Sans Pro"/>
            </a:endParaRPr>
          </a:p>
          <a:p>
            <a:pPr indent="0" lvl="0" marL="45720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1200">
              <a:solidFill>
                <a:srgbClr val="363759"/>
              </a:solidFill>
              <a:latin typeface="Source Sans Pro Light"/>
              <a:ea typeface="Source Sans Pro Light"/>
              <a:cs typeface="Source Sans Pro Light"/>
              <a:sym typeface="Source Sans Pro Light"/>
            </a:endParaRPr>
          </a:p>
          <a:p>
            <a:pPr indent="0" lvl="0" marL="0" rtl="0" algn="l">
              <a:spcBef>
                <a:spcPts val="0"/>
              </a:spcBef>
              <a:spcAft>
                <a:spcPts val="0"/>
              </a:spcAft>
              <a:buNone/>
            </a:pPr>
            <a:r>
              <a:t/>
            </a:r>
            <a:endParaRPr sz="2200">
              <a:solidFill>
                <a:srgbClr val="363759"/>
              </a:solidFill>
              <a:latin typeface="Source Sans Pro Light"/>
              <a:ea typeface="Source Sans Pro Light"/>
              <a:cs typeface="Source Sans Pro Light"/>
              <a:sym typeface="Source Sans Pro Light"/>
            </a:endParaRPr>
          </a:p>
          <a:p>
            <a:pPr indent="0" lvl="0" marL="0" rtl="0" algn="r">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endParaRPr>
          </a:p>
          <a:p>
            <a:pPr indent="0" lvl="0" marL="0" rtl="0" algn="just">
              <a:lnSpc>
                <a:spcPct val="150000"/>
              </a:lnSpc>
              <a:spcBef>
                <a:spcPts val="0"/>
              </a:spcBef>
              <a:spcAft>
                <a:spcPts val="1000"/>
              </a:spcAft>
              <a:buNone/>
            </a:pPr>
            <a:r>
              <a:t/>
            </a:r>
            <a:endParaRPr sz="2100">
              <a:solidFill>
                <a:srgbClr val="363759"/>
              </a:solidFill>
              <a:latin typeface="Source Sans Pro"/>
              <a:ea typeface="Source Sans Pro"/>
              <a:cs typeface="Source Sans Pro"/>
              <a:sym typeface="Source Sans Pro"/>
            </a:endParaRPr>
          </a:p>
        </p:txBody>
      </p:sp>
      <p:pic>
        <p:nvPicPr>
          <p:cNvPr id="274" name="Google Shape;274;p42"/>
          <p:cNvPicPr preferRelativeResize="0"/>
          <p:nvPr/>
        </p:nvPicPr>
        <p:blipFill>
          <a:blip r:embed="rId3">
            <a:alphaModFix/>
          </a:blip>
          <a:stretch>
            <a:fillRect/>
          </a:stretch>
        </p:blipFill>
        <p:spPr>
          <a:xfrm>
            <a:off x="5911750" y="1559900"/>
            <a:ext cx="2199425" cy="2199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aphicFrame>
        <p:nvGraphicFramePr>
          <p:cNvPr id="279" name="Google Shape;279;p43"/>
          <p:cNvGraphicFramePr/>
          <p:nvPr/>
        </p:nvGraphicFramePr>
        <p:xfrm>
          <a:off x="321900" y="182238"/>
          <a:ext cx="3000000" cy="3000000"/>
        </p:xfrm>
        <a:graphic>
          <a:graphicData uri="http://schemas.openxmlformats.org/drawingml/2006/table">
            <a:tbl>
              <a:tblPr>
                <a:noFill/>
                <a:tableStyleId>{C5938966-36D7-459B-887B-A4F90E59A1A2}</a:tableStyleId>
              </a:tblPr>
              <a:tblGrid>
                <a:gridCol w="1416700"/>
                <a:gridCol w="1447200"/>
                <a:gridCol w="1386200"/>
                <a:gridCol w="1416700"/>
                <a:gridCol w="1376200"/>
                <a:gridCol w="1457200"/>
              </a:tblGrid>
              <a:tr h="605700">
                <a:tc>
                  <a:txBody>
                    <a:bodyPr/>
                    <a:lstStyle/>
                    <a:p>
                      <a:pPr indent="0" lvl="0" marL="0" rtl="0" algn="l">
                        <a:spcBef>
                          <a:spcPts val="0"/>
                        </a:spcBef>
                        <a:spcAft>
                          <a:spcPts val="0"/>
                        </a:spcAft>
                        <a:buNone/>
                      </a:pPr>
                      <a:r>
                        <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300">
                          <a:solidFill>
                            <a:srgbClr val="363759"/>
                          </a:solidFill>
                          <a:latin typeface="Source Sans Pro"/>
                          <a:ea typeface="Source Sans Pro"/>
                          <a:cs typeface="Source Sans Pro"/>
                          <a:sym typeface="Source Sans Pro"/>
                        </a:rPr>
                        <a:t>Dropbox</a:t>
                      </a:r>
                      <a:endParaRPr b="1" sz="13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300">
                          <a:solidFill>
                            <a:srgbClr val="363759"/>
                          </a:solidFill>
                          <a:latin typeface="Source Sans Pro"/>
                          <a:ea typeface="Source Sans Pro"/>
                          <a:cs typeface="Source Sans Pro"/>
                          <a:sym typeface="Source Sans Pro"/>
                        </a:rPr>
                        <a:t>Google </a:t>
                      </a:r>
                      <a:endParaRPr b="1" sz="13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b="1" lang="en" sz="1300">
                          <a:solidFill>
                            <a:srgbClr val="363759"/>
                          </a:solidFill>
                          <a:latin typeface="Source Sans Pro"/>
                          <a:ea typeface="Source Sans Pro"/>
                          <a:cs typeface="Source Sans Pro"/>
                          <a:sym typeface="Source Sans Pro"/>
                        </a:rPr>
                        <a:t>Drive</a:t>
                      </a:r>
                      <a:endParaRPr b="1" sz="13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300">
                          <a:solidFill>
                            <a:srgbClr val="363759"/>
                          </a:solidFill>
                          <a:latin typeface="Source Sans Pro"/>
                          <a:ea typeface="Source Sans Pro"/>
                          <a:cs typeface="Source Sans Pro"/>
                          <a:sym typeface="Source Sans Pro"/>
                        </a:rPr>
                        <a:t>iCloud</a:t>
                      </a:r>
                      <a:endParaRPr b="1" sz="13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300">
                          <a:solidFill>
                            <a:srgbClr val="363759"/>
                          </a:solidFill>
                          <a:latin typeface="Source Sans Pro"/>
                          <a:ea typeface="Source Sans Pro"/>
                          <a:cs typeface="Source Sans Pro"/>
                          <a:sym typeface="Source Sans Pro"/>
                        </a:rPr>
                        <a:t>OneDrive</a:t>
                      </a:r>
                      <a:endParaRPr b="1" sz="13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300">
                          <a:solidFill>
                            <a:srgbClr val="363759"/>
                          </a:solidFill>
                          <a:latin typeface="Source Sans Pro"/>
                          <a:ea typeface="Source Sans Pro"/>
                          <a:cs typeface="Source Sans Pro"/>
                          <a:sym typeface="Source Sans Pro"/>
                        </a:rPr>
                        <a:t>pCloud</a:t>
                      </a:r>
                      <a:endParaRPr b="1" sz="1300">
                        <a:solidFill>
                          <a:srgbClr val="363759"/>
                        </a:solidFill>
                        <a:latin typeface="Source Sans Pro"/>
                        <a:ea typeface="Source Sans Pro"/>
                        <a:cs typeface="Source Sans Pro"/>
                        <a:sym typeface="Source Sans Pro"/>
                      </a:endParaRPr>
                    </a:p>
                  </a:txBody>
                  <a:tcPr marT="91425" marB="91425" marR="91425" marL="91425"/>
                </a:tc>
              </a:tr>
              <a:tr h="322600">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Espace gratuit</a:t>
                      </a:r>
                      <a:endParaRPr b="1"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2 Go</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15 Go</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5 Go</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5 Go</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4</a:t>
                      </a:r>
                      <a:r>
                        <a:rPr lang="en" sz="1500">
                          <a:solidFill>
                            <a:srgbClr val="363759"/>
                          </a:solidFill>
                          <a:latin typeface="Source Sans Pro"/>
                          <a:ea typeface="Source Sans Pro"/>
                          <a:cs typeface="Source Sans Pro"/>
                          <a:sym typeface="Source Sans Pro"/>
                        </a:rPr>
                        <a:t> Go</a:t>
                      </a:r>
                      <a:endParaRPr sz="1500">
                        <a:solidFill>
                          <a:srgbClr val="363759"/>
                        </a:solidFill>
                        <a:latin typeface="Source Sans Pro"/>
                        <a:ea typeface="Source Sans Pro"/>
                        <a:cs typeface="Source Sans Pro"/>
                        <a:sym typeface="Source Sans Pro"/>
                      </a:endParaRPr>
                    </a:p>
                  </a:txBody>
                  <a:tcPr marT="91425" marB="91425" marR="91425" marL="91425"/>
                </a:tc>
              </a:tr>
              <a:tr h="273550">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B</a:t>
                      </a:r>
                      <a:r>
                        <a:rPr b="1" lang="en" sz="1500">
                          <a:solidFill>
                            <a:srgbClr val="363759"/>
                          </a:solidFill>
                          <a:latin typeface="Source Sans Pro"/>
                          <a:ea typeface="Source Sans Pro"/>
                          <a:cs typeface="Source Sans Pro"/>
                          <a:sym typeface="Source Sans Pro"/>
                        </a:rPr>
                        <a:t>ureautique</a:t>
                      </a:r>
                      <a:endParaRPr b="1"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highlight>
                            <a:schemeClr val="lt1"/>
                          </a:highlight>
                          <a:latin typeface="Source Sans Pro"/>
                          <a:ea typeface="Source Sans Pro"/>
                          <a:cs typeface="Source Sans Pro"/>
                          <a:sym typeface="Source Sans Pro"/>
                        </a:rPr>
                        <a:t>√</a:t>
                      </a:r>
                      <a:endParaRPr sz="1500">
                        <a:solidFill>
                          <a:srgbClr val="363759"/>
                        </a:solidFill>
                        <a:highlight>
                          <a:schemeClr val="lt1"/>
                        </a:highlight>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 +++</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Non</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Non</a:t>
                      </a:r>
                      <a:endParaRPr sz="1500">
                        <a:solidFill>
                          <a:srgbClr val="363759"/>
                        </a:solidFill>
                        <a:latin typeface="Source Sans Pro"/>
                        <a:ea typeface="Source Sans Pro"/>
                        <a:cs typeface="Source Sans Pro"/>
                        <a:sym typeface="Source Sans Pro"/>
                      </a:endParaRPr>
                    </a:p>
                  </a:txBody>
                  <a:tcPr marT="91425" marB="91425" marR="91425" marL="91425"/>
                </a:tc>
              </a:tr>
              <a:tr h="257175">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Collaboration</a:t>
                      </a:r>
                      <a:endParaRPr b="1"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highlight>
                            <a:schemeClr val="lt1"/>
                          </a:highlight>
                          <a:latin typeface="Source Sans Pro"/>
                          <a:ea typeface="Source Sans Pro"/>
                          <a:cs typeface="Source Sans Pro"/>
                          <a:sym typeface="Source Sans Pro"/>
                        </a:rPr>
                        <a:t>√</a:t>
                      </a:r>
                      <a:endParaRPr sz="1500">
                        <a:solidFill>
                          <a:srgbClr val="363759"/>
                        </a:solidFill>
                        <a:highlight>
                          <a:schemeClr val="lt1"/>
                        </a:highlight>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highlight>
                            <a:schemeClr val="lt1"/>
                          </a:highlight>
                          <a:latin typeface="Source Sans Pro"/>
                          <a:ea typeface="Source Sans Pro"/>
                          <a:cs typeface="Source Sans Pro"/>
                          <a:sym typeface="Source Sans Pro"/>
                        </a:rPr>
                        <a:t>√</a:t>
                      </a:r>
                      <a:endParaRPr sz="1500">
                        <a:solidFill>
                          <a:srgbClr val="363759"/>
                        </a:solidFill>
                        <a:highlight>
                          <a:schemeClr val="lt1"/>
                        </a:highlight>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highlight>
                            <a:schemeClr val="lt1"/>
                          </a:highlight>
                          <a:latin typeface="Source Sans Pro"/>
                          <a:ea typeface="Source Sans Pro"/>
                          <a:cs typeface="Source Sans Pro"/>
                          <a:sym typeface="Source Sans Pro"/>
                        </a:rPr>
                        <a:t>Non</a:t>
                      </a:r>
                      <a:endParaRPr sz="1500">
                        <a:solidFill>
                          <a:srgbClr val="363759"/>
                        </a:solidFill>
                        <a:highlight>
                          <a:schemeClr val="lt1"/>
                        </a:highlight>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Non (business)</a:t>
                      </a:r>
                      <a:endParaRPr sz="1500">
                        <a:solidFill>
                          <a:srgbClr val="363759"/>
                        </a:solidFill>
                        <a:latin typeface="Source Sans Pro"/>
                        <a:ea typeface="Source Sans Pro"/>
                        <a:cs typeface="Source Sans Pro"/>
                        <a:sym typeface="Source Sans Pro"/>
                      </a:endParaRPr>
                    </a:p>
                  </a:txBody>
                  <a:tcPr marT="91425" marB="91425" marR="91425" marL="91425"/>
                </a:tc>
              </a:tr>
              <a:tr h="573525">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Emplacement</a:t>
                      </a:r>
                      <a:endParaRPr b="1" sz="15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des centres de données</a:t>
                      </a:r>
                      <a:endParaRPr b="1"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États-Unis</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États-Unis, Europe, Chili, Taiwan et Singapour</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Relié à AWS donc un peu partout à travers le monde</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500">
                          <a:solidFill>
                            <a:srgbClr val="363759"/>
                          </a:solidFill>
                          <a:latin typeface="Source Sans Pro"/>
                          <a:ea typeface="Source Sans Pro"/>
                          <a:cs typeface="Source Sans Pro"/>
                          <a:sym typeface="Source Sans Pro"/>
                        </a:rPr>
                        <a:t>États-Unis</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États-Unis</a:t>
                      </a:r>
                      <a:r>
                        <a:rPr lang="en" sz="1500">
                          <a:solidFill>
                            <a:srgbClr val="363759"/>
                          </a:solidFill>
                          <a:latin typeface="Source Sans Pro"/>
                          <a:ea typeface="Source Sans Pro"/>
                          <a:cs typeface="Source Sans Pro"/>
                          <a:sym typeface="Source Sans Pro"/>
                        </a:rPr>
                        <a:t> + Luxembourg </a:t>
                      </a:r>
                      <a:endParaRPr sz="1500">
                        <a:solidFill>
                          <a:srgbClr val="363759"/>
                        </a:solidFill>
                        <a:latin typeface="Source Sans Pro"/>
                        <a:ea typeface="Source Sans Pro"/>
                        <a:cs typeface="Source Sans Pro"/>
                        <a:sym typeface="Source Sans Pro"/>
                      </a:endParaRPr>
                    </a:p>
                  </a:txBody>
                  <a:tcPr marT="91425" marB="91425" marR="91425" marL="91425"/>
                </a:tc>
              </a:tr>
              <a:tr h="1483300">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Spécificités</a:t>
                      </a:r>
                      <a:endParaRPr b="1"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Espace gratuit supplémentaire si on invite ses contacts</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Automatique sur les appareils Google</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Automatique sur les appareils Apple</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Plus d’options avec Microsoft 365</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Espace gratuit supplémentaire si on invite ses contacts +</a:t>
                      </a:r>
                      <a:endParaRPr sz="15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363759"/>
                          </a:solidFill>
                          <a:highlight>
                            <a:schemeClr val="lt1"/>
                          </a:highlight>
                          <a:latin typeface="Source Sans Pro"/>
                          <a:ea typeface="Source Sans Pro"/>
                          <a:cs typeface="Source Sans Pro"/>
                          <a:sym typeface="Source Sans Pro"/>
                        </a:rPr>
                        <a:t>Offre de stockage à vie </a:t>
                      </a:r>
                      <a:endParaRPr sz="1500">
                        <a:solidFill>
                          <a:srgbClr val="363759"/>
                        </a:solidFill>
                        <a:highlight>
                          <a:schemeClr val="lt1"/>
                        </a:highlight>
                        <a:latin typeface="Source Sans Pro"/>
                        <a:ea typeface="Source Sans Pro"/>
                        <a:cs typeface="Source Sans Pro"/>
                        <a:sym typeface="Source Sans Pro"/>
                      </a:endParaRPr>
                    </a:p>
                  </a:txBody>
                  <a:tcPr marT="91425" marB="91425" marR="91425" marL="91425"/>
                </a:tc>
              </a:tr>
            </a:tbl>
          </a:graphicData>
        </a:graphic>
      </p:graphicFrame>
      <p:pic>
        <p:nvPicPr>
          <p:cNvPr id="280" name="Google Shape;280;p43"/>
          <p:cNvPicPr preferRelativeResize="0"/>
          <p:nvPr/>
        </p:nvPicPr>
        <p:blipFill>
          <a:blip r:embed="rId3">
            <a:alphaModFix/>
          </a:blip>
          <a:stretch>
            <a:fillRect/>
          </a:stretch>
        </p:blipFill>
        <p:spPr>
          <a:xfrm>
            <a:off x="4008125" y="256287"/>
            <a:ext cx="472075" cy="472075"/>
          </a:xfrm>
          <a:prstGeom prst="rect">
            <a:avLst/>
          </a:prstGeom>
          <a:noFill/>
          <a:ln>
            <a:noFill/>
          </a:ln>
        </p:spPr>
      </p:pic>
      <p:pic>
        <p:nvPicPr>
          <p:cNvPr id="281" name="Google Shape;281;p43"/>
          <p:cNvPicPr preferRelativeResize="0"/>
          <p:nvPr/>
        </p:nvPicPr>
        <p:blipFill>
          <a:blip r:embed="rId4">
            <a:alphaModFix/>
          </a:blip>
          <a:stretch>
            <a:fillRect/>
          </a:stretch>
        </p:blipFill>
        <p:spPr>
          <a:xfrm>
            <a:off x="2571793" y="256274"/>
            <a:ext cx="519283" cy="472075"/>
          </a:xfrm>
          <a:prstGeom prst="rect">
            <a:avLst/>
          </a:prstGeom>
          <a:noFill/>
          <a:ln>
            <a:noFill/>
          </a:ln>
        </p:spPr>
      </p:pic>
      <p:pic>
        <p:nvPicPr>
          <p:cNvPr id="282" name="Google Shape;282;p43"/>
          <p:cNvPicPr preferRelativeResize="0"/>
          <p:nvPr/>
        </p:nvPicPr>
        <p:blipFill>
          <a:blip r:embed="rId5">
            <a:alphaModFix/>
          </a:blip>
          <a:stretch>
            <a:fillRect/>
          </a:stretch>
        </p:blipFill>
        <p:spPr>
          <a:xfrm>
            <a:off x="6805525" y="300650"/>
            <a:ext cx="519275" cy="431276"/>
          </a:xfrm>
          <a:prstGeom prst="rect">
            <a:avLst/>
          </a:prstGeom>
          <a:noFill/>
          <a:ln>
            <a:noFill/>
          </a:ln>
        </p:spPr>
      </p:pic>
      <p:pic>
        <p:nvPicPr>
          <p:cNvPr id="283" name="Google Shape;283;p43"/>
          <p:cNvPicPr preferRelativeResize="0"/>
          <p:nvPr/>
        </p:nvPicPr>
        <p:blipFill>
          <a:blip r:embed="rId6">
            <a:alphaModFix/>
          </a:blip>
          <a:stretch>
            <a:fillRect/>
          </a:stretch>
        </p:blipFill>
        <p:spPr>
          <a:xfrm>
            <a:off x="5348950" y="252689"/>
            <a:ext cx="472075" cy="479240"/>
          </a:xfrm>
          <a:prstGeom prst="rect">
            <a:avLst/>
          </a:prstGeom>
          <a:noFill/>
          <a:ln>
            <a:noFill/>
          </a:ln>
        </p:spPr>
      </p:pic>
      <p:pic>
        <p:nvPicPr>
          <p:cNvPr id="284" name="Google Shape;284;p43"/>
          <p:cNvPicPr preferRelativeResize="0"/>
          <p:nvPr/>
        </p:nvPicPr>
        <p:blipFill>
          <a:blip r:embed="rId7">
            <a:alphaModFix/>
          </a:blip>
          <a:stretch>
            <a:fillRect/>
          </a:stretch>
        </p:blipFill>
        <p:spPr>
          <a:xfrm>
            <a:off x="8187519" y="276675"/>
            <a:ext cx="562306" cy="431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59"/>
        </a:solidFill>
      </p:bgPr>
    </p:bg>
    <p:spTree>
      <p:nvGrpSpPr>
        <p:cNvPr id="288" name="Shape 288"/>
        <p:cNvGrpSpPr/>
        <p:nvPr/>
      </p:nvGrpSpPr>
      <p:grpSpPr>
        <a:xfrm>
          <a:off x="0" y="0"/>
          <a:ext cx="0" cy="0"/>
          <a:chOff x="0" y="0"/>
          <a:chExt cx="0" cy="0"/>
        </a:xfrm>
      </p:grpSpPr>
      <p:sp>
        <p:nvSpPr>
          <p:cNvPr id="289" name="Google Shape;289;p44"/>
          <p:cNvSpPr txBox="1"/>
          <p:nvPr/>
        </p:nvSpPr>
        <p:spPr>
          <a:xfrm>
            <a:off x="306100" y="128325"/>
            <a:ext cx="792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4800"/>
              <a:buFont typeface="Arial"/>
              <a:buNone/>
            </a:pPr>
            <a:r>
              <a:t/>
            </a:r>
            <a:endParaRPr/>
          </a:p>
        </p:txBody>
      </p:sp>
      <p:sp>
        <p:nvSpPr>
          <p:cNvPr id="290" name="Google Shape;290;p44"/>
          <p:cNvSpPr txBox="1"/>
          <p:nvPr/>
        </p:nvSpPr>
        <p:spPr>
          <a:xfrm>
            <a:off x="525300" y="337825"/>
            <a:ext cx="8093400" cy="43680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Cliquez Justice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B4E"/>
              </a:buClr>
              <a:buSzPts val="2000"/>
              <a:buFont typeface="Source Sans Pro Light"/>
              <a:buChar char="●"/>
            </a:pPr>
            <a:r>
              <a:rPr lang="en" sz="2000">
                <a:solidFill>
                  <a:srgbClr val="F05B4E"/>
                </a:solidFill>
                <a:latin typeface="Source Sans Pro Light"/>
                <a:ea typeface="Source Sans Pro Light"/>
                <a:cs typeface="Source Sans Pro Light"/>
                <a:sym typeface="Source Sans Pro Light"/>
              </a:rPr>
              <a:t>Médias : Le Devoir, Radio-Canada, La Presse, GeekWire, The I Spot et The Bay Journal </a:t>
            </a:r>
            <a:endParaRPr sz="2000">
              <a:solidFill>
                <a:srgbClr val="F05B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Presse Citron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Google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Ionos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Greenpeace</a:t>
            </a:r>
            <a:endParaRPr sz="3600">
              <a:solidFill>
                <a:srgbClr val="FFFFFF"/>
              </a:solidFill>
              <a:latin typeface="Source Sans Pro"/>
              <a:ea typeface="Source Sans Pro"/>
              <a:cs typeface="Source Sans Pro"/>
              <a:sym typeface="Source Sans Pro"/>
            </a:endParaRPr>
          </a:p>
        </p:txBody>
      </p:sp>
      <p:sp>
        <p:nvSpPr>
          <p:cNvPr id="291" name="Google Shape;291;p44"/>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FFFF"/>
                </a:solidFill>
                <a:latin typeface="Source Sans Pro"/>
                <a:ea typeface="Source Sans Pro"/>
                <a:cs typeface="Source Sans Pro"/>
                <a:sym typeface="Source Sans Pro"/>
              </a:rPr>
              <a:t>Sources</a:t>
            </a:r>
            <a:endParaRPr b="1" sz="1700">
              <a:solidFill>
                <a:srgbClr val="FFFFFF"/>
              </a:solidFill>
            </a:endParaRPr>
          </a:p>
        </p:txBody>
      </p:sp>
      <p:pic>
        <p:nvPicPr>
          <p:cNvPr id="292" name="Google Shape;292;p44"/>
          <p:cNvPicPr preferRelativeResize="0"/>
          <p:nvPr/>
        </p:nvPicPr>
        <p:blipFill>
          <a:blip r:embed="rId3">
            <a:alphaModFix/>
          </a:blip>
          <a:stretch>
            <a:fillRect/>
          </a:stretch>
        </p:blipFill>
        <p:spPr>
          <a:xfrm>
            <a:off x="2147275" y="403638"/>
            <a:ext cx="514875" cy="514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59"/>
        </a:solidFill>
      </p:bgPr>
    </p:bg>
    <p:spTree>
      <p:nvGrpSpPr>
        <p:cNvPr id="296" name="Shape 296"/>
        <p:cNvGrpSpPr/>
        <p:nvPr/>
      </p:nvGrpSpPr>
      <p:grpSpPr>
        <a:xfrm>
          <a:off x="0" y="0"/>
          <a:ext cx="0" cy="0"/>
          <a:chOff x="0" y="0"/>
          <a:chExt cx="0" cy="0"/>
        </a:xfrm>
      </p:grpSpPr>
      <p:sp>
        <p:nvSpPr>
          <p:cNvPr id="297" name="Google Shape;297;p45"/>
          <p:cNvSpPr txBox="1"/>
          <p:nvPr/>
        </p:nvSpPr>
        <p:spPr>
          <a:xfrm>
            <a:off x="306100" y="128325"/>
            <a:ext cx="792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4800"/>
              <a:buFont typeface="Arial"/>
              <a:buNone/>
            </a:pPr>
            <a:r>
              <a:t/>
            </a:r>
            <a:endParaRPr/>
          </a:p>
        </p:txBody>
      </p:sp>
      <p:sp>
        <p:nvSpPr>
          <p:cNvPr id="298" name="Google Shape;298;p45"/>
          <p:cNvSpPr txBox="1"/>
          <p:nvPr/>
        </p:nvSpPr>
        <p:spPr>
          <a:xfrm>
            <a:off x="525300" y="337825"/>
            <a:ext cx="8093400" cy="43680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www.</a:t>
            </a:r>
            <a:r>
              <a:rPr lang="en" sz="2000">
                <a:solidFill>
                  <a:srgbClr val="F05A4E"/>
                </a:solidFill>
                <a:latin typeface="Source Sans Pro"/>
                <a:ea typeface="Source Sans Pro"/>
                <a:cs typeface="Source Sans Pro"/>
                <a:sym typeface="Source Sans Pro"/>
              </a:rPr>
              <a:t>tosdr</a:t>
            </a:r>
            <a:r>
              <a:rPr lang="en" sz="2000">
                <a:solidFill>
                  <a:srgbClr val="F05A4E"/>
                </a:solidFill>
                <a:latin typeface="Source Sans Pro Light"/>
                <a:ea typeface="Source Sans Pro Light"/>
                <a:cs typeface="Source Sans Pro Light"/>
                <a:sym typeface="Source Sans Pro Light"/>
              </a:rPr>
              <a:t>.org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B4E"/>
              </a:buClr>
              <a:buSzPts val="2000"/>
              <a:buFont typeface="Source Sans Pro Light"/>
              <a:buChar char="●"/>
            </a:pPr>
            <a:r>
              <a:rPr lang="en" sz="2000">
                <a:solidFill>
                  <a:srgbClr val="F05B4E"/>
                </a:solidFill>
                <a:latin typeface="Source Sans Pro Light"/>
                <a:ea typeface="Source Sans Pro Light"/>
                <a:cs typeface="Source Sans Pro Light"/>
                <a:sym typeface="Source Sans Pro Light"/>
              </a:rPr>
              <a:t>Facebook Engineering </a:t>
            </a:r>
            <a:endParaRPr sz="2000">
              <a:solidFill>
                <a:srgbClr val="F05B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Dropbox, Google Drive, icloud, pCloud et OneDrive </a:t>
            </a:r>
            <a:r>
              <a:rPr lang="en" sz="2000">
                <a:solidFill>
                  <a:srgbClr val="F05A4E"/>
                </a:solidFill>
                <a:latin typeface="Source Sans Pro Light"/>
                <a:ea typeface="Source Sans Pro Light"/>
                <a:cs typeface="Source Sans Pro Light"/>
                <a:sym typeface="Source Sans Pro Light"/>
              </a:rPr>
              <a:t>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Xioos et Cublic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Cyberlabe</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Sciences et avenir </a:t>
            </a:r>
            <a:endParaRPr sz="2000">
              <a:solidFill>
                <a:srgbClr val="F05A4E"/>
              </a:solidFill>
              <a:latin typeface="Source Sans Pro Light"/>
              <a:ea typeface="Source Sans Pro Light"/>
              <a:cs typeface="Source Sans Pro Light"/>
              <a:sym typeface="Source Sans Pro Light"/>
            </a:endParaRPr>
          </a:p>
        </p:txBody>
      </p:sp>
      <p:sp>
        <p:nvSpPr>
          <p:cNvPr id="299" name="Google Shape;299;p45"/>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FFFF"/>
                </a:solidFill>
                <a:latin typeface="Source Sans Pro"/>
                <a:ea typeface="Source Sans Pro"/>
                <a:cs typeface="Source Sans Pro"/>
                <a:sym typeface="Source Sans Pro"/>
              </a:rPr>
              <a:t>Sources</a:t>
            </a:r>
            <a:endParaRPr b="1" sz="1700">
              <a:solidFill>
                <a:srgbClr val="FFFFFF"/>
              </a:solidFill>
            </a:endParaRPr>
          </a:p>
        </p:txBody>
      </p:sp>
      <p:pic>
        <p:nvPicPr>
          <p:cNvPr id="300" name="Google Shape;300;p45"/>
          <p:cNvPicPr preferRelativeResize="0"/>
          <p:nvPr/>
        </p:nvPicPr>
        <p:blipFill>
          <a:blip r:embed="rId3">
            <a:alphaModFix/>
          </a:blip>
          <a:stretch>
            <a:fillRect/>
          </a:stretch>
        </p:blipFill>
        <p:spPr>
          <a:xfrm>
            <a:off x="2147275" y="403638"/>
            <a:ext cx="514875" cy="514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59"/>
        </a:solidFill>
      </p:bgPr>
    </p:bg>
    <p:spTree>
      <p:nvGrpSpPr>
        <p:cNvPr id="304" name="Shape 304"/>
        <p:cNvGrpSpPr/>
        <p:nvPr/>
      </p:nvGrpSpPr>
      <p:grpSpPr>
        <a:xfrm>
          <a:off x="0" y="0"/>
          <a:ext cx="0" cy="0"/>
          <a:chOff x="0" y="0"/>
          <a:chExt cx="0" cy="0"/>
        </a:xfrm>
      </p:grpSpPr>
      <p:sp>
        <p:nvSpPr>
          <p:cNvPr id="305" name="Google Shape;305;p46"/>
          <p:cNvSpPr txBox="1"/>
          <p:nvPr/>
        </p:nvSpPr>
        <p:spPr>
          <a:xfrm>
            <a:off x="306100" y="128325"/>
            <a:ext cx="792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4800"/>
              <a:buFont typeface="Arial"/>
              <a:buNone/>
            </a:pPr>
            <a:r>
              <a:t/>
            </a:r>
            <a:endParaRPr/>
          </a:p>
        </p:txBody>
      </p:sp>
      <p:sp>
        <p:nvSpPr>
          <p:cNvPr id="306" name="Google Shape;306;p46"/>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FFFF"/>
                </a:solidFill>
                <a:latin typeface="Source Sans Pro"/>
                <a:ea typeface="Source Sans Pro"/>
                <a:cs typeface="Source Sans Pro"/>
                <a:sym typeface="Source Sans Pro"/>
              </a:rPr>
              <a:t>Sources des images</a:t>
            </a:r>
            <a:endParaRPr b="1" sz="1700">
              <a:solidFill>
                <a:srgbClr val="FFFFFF"/>
              </a:solidFill>
            </a:endParaRPr>
          </a:p>
        </p:txBody>
      </p:sp>
      <p:pic>
        <p:nvPicPr>
          <p:cNvPr id="307" name="Google Shape;307;p46"/>
          <p:cNvPicPr preferRelativeResize="0"/>
          <p:nvPr/>
        </p:nvPicPr>
        <p:blipFill>
          <a:blip r:embed="rId3">
            <a:alphaModFix/>
          </a:blip>
          <a:stretch>
            <a:fillRect/>
          </a:stretch>
        </p:blipFill>
        <p:spPr>
          <a:xfrm>
            <a:off x="4138825" y="431750"/>
            <a:ext cx="458650" cy="458650"/>
          </a:xfrm>
          <a:prstGeom prst="rect">
            <a:avLst/>
          </a:prstGeom>
          <a:noFill/>
          <a:ln>
            <a:noFill/>
          </a:ln>
        </p:spPr>
      </p:pic>
      <p:sp>
        <p:nvSpPr>
          <p:cNvPr id="308" name="Google Shape;308;p46"/>
          <p:cNvSpPr txBox="1"/>
          <p:nvPr/>
        </p:nvSpPr>
        <p:spPr>
          <a:xfrm>
            <a:off x="666150" y="1102950"/>
            <a:ext cx="7563600" cy="1877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 sz="2000">
                <a:solidFill>
                  <a:srgbClr val="F05A4E"/>
                </a:solidFill>
                <a:latin typeface="Source Sans Pro"/>
                <a:ea typeface="Source Sans Pro"/>
                <a:cs typeface="Source Sans Pro"/>
                <a:sym typeface="Source Sans Pro"/>
              </a:rPr>
              <a:t>Google Flaticon</a:t>
            </a:r>
            <a:r>
              <a:rPr lang="en" sz="2000">
                <a:solidFill>
                  <a:srgbClr val="F05A4E"/>
                </a:solidFill>
                <a:latin typeface="Source Sans Pro Light"/>
                <a:ea typeface="Source Sans Pro Light"/>
                <a:cs typeface="Source Sans Pro Light"/>
                <a:sym typeface="Source Sans Pro Light"/>
              </a:rPr>
              <a:t> : Freepik, Pixel perfect, iconixar, Kiranshastry, srip, Becris, Flat Icons, surang, Vitaly Gorbachev, Itim2101, Nhor Phai, mynamepong, geotatah, Dimitri Miroliubov, Tomas Knop et Zlatko Najdenovski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04" name="Shape 104"/>
        <p:cNvGrpSpPr/>
        <p:nvPr/>
      </p:nvGrpSpPr>
      <p:grpSpPr>
        <a:xfrm>
          <a:off x="0" y="0"/>
          <a:ext cx="0" cy="0"/>
          <a:chOff x="0" y="0"/>
          <a:chExt cx="0" cy="0"/>
        </a:xfrm>
      </p:grpSpPr>
      <p:sp>
        <p:nvSpPr>
          <p:cNvPr id="105" name="Google Shape;105;p24"/>
          <p:cNvSpPr txBox="1"/>
          <p:nvPr>
            <p:ph type="title"/>
          </p:nvPr>
        </p:nvSpPr>
        <p:spPr>
          <a:xfrm>
            <a:off x="477300" y="0"/>
            <a:ext cx="81921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Qu’est ce que l’infonuagique?</a:t>
            </a:r>
            <a:endParaRPr b="1" sz="3400">
              <a:solidFill>
                <a:srgbClr val="F05B4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5"/>
          <p:cNvSpPr txBox="1"/>
          <p:nvPr>
            <p:ph type="title"/>
          </p:nvPr>
        </p:nvSpPr>
        <p:spPr>
          <a:xfrm>
            <a:off x="451500" y="0"/>
            <a:ext cx="82179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solidFill>
                  <a:srgbClr val="F05B4E"/>
                </a:solidFill>
              </a:rPr>
              <a:t>La définition de l’infonuagique</a:t>
            </a:r>
            <a:endParaRPr sz="2700">
              <a:solidFill>
                <a:srgbClr val="F05B4E"/>
              </a:solidFill>
            </a:endParaRPr>
          </a:p>
        </p:txBody>
      </p:sp>
      <p:sp>
        <p:nvSpPr>
          <p:cNvPr id="111" name="Google Shape;111;p25"/>
          <p:cNvSpPr txBox="1"/>
          <p:nvPr/>
        </p:nvSpPr>
        <p:spPr>
          <a:xfrm>
            <a:off x="488675" y="1054675"/>
            <a:ext cx="8217900" cy="23247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lang="en" sz="2000">
                <a:solidFill>
                  <a:srgbClr val="363759"/>
                </a:solidFill>
                <a:latin typeface="Source Sans Pro Light"/>
                <a:ea typeface="Source Sans Pro Light"/>
                <a:cs typeface="Source Sans Pro Light"/>
                <a:sym typeface="Source Sans Pro Light"/>
              </a:rPr>
              <a:t>«</a:t>
            </a:r>
            <a:r>
              <a:rPr i="1" lang="en" sz="2000">
                <a:solidFill>
                  <a:srgbClr val="363759"/>
                </a:solidFill>
                <a:latin typeface="Source Sans Pro Light"/>
                <a:ea typeface="Source Sans Pro Light"/>
                <a:cs typeface="Source Sans Pro Light"/>
                <a:sym typeface="Source Sans Pro Light"/>
              </a:rPr>
              <a:t> </a:t>
            </a:r>
            <a:r>
              <a:rPr lang="en" sz="2000">
                <a:solidFill>
                  <a:srgbClr val="363759"/>
                </a:solidFill>
                <a:latin typeface="Source Sans Pro Light"/>
                <a:ea typeface="Source Sans Pro Light"/>
                <a:cs typeface="Source Sans Pro Light"/>
                <a:sym typeface="Source Sans Pro Light"/>
              </a:rPr>
              <a:t>Le nuage informatique (« cloud » en anglais) est un système d’archivage des fichiers qui se fait entièrement en ligne. Au lieu d’être sauvegardés sur votre ordinateur ou téléphone cellulaire, vos fichiers sont </a:t>
            </a:r>
            <a:r>
              <a:rPr b="1" lang="en" sz="2000">
                <a:solidFill>
                  <a:srgbClr val="363759"/>
                </a:solidFill>
                <a:latin typeface="Source Sans Pro"/>
                <a:ea typeface="Source Sans Pro"/>
                <a:cs typeface="Source Sans Pro"/>
                <a:sym typeface="Source Sans Pro"/>
              </a:rPr>
              <a:t>sauvegardés sur les serveurs de la compagnie qui administre le nuage</a:t>
            </a:r>
            <a:r>
              <a:rPr lang="en" sz="2000">
                <a:solidFill>
                  <a:srgbClr val="363759"/>
                </a:solidFill>
                <a:latin typeface="Source Sans Pro Light"/>
                <a:ea typeface="Source Sans Pro Light"/>
                <a:cs typeface="Source Sans Pro Light"/>
                <a:sym typeface="Source Sans Pro Light"/>
              </a:rPr>
              <a:t>. »</a:t>
            </a:r>
            <a:endParaRPr i="1" sz="2000" u="none" cap="none" strike="noStrike">
              <a:solidFill>
                <a:srgbClr val="363759"/>
              </a:solidFill>
              <a:latin typeface="Source Sans Pro Light"/>
              <a:ea typeface="Source Sans Pro Light"/>
              <a:cs typeface="Source Sans Pro Light"/>
              <a:sym typeface="Source Sans Pro Light"/>
            </a:endParaRPr>
          </a:p>
          <a:p>
            <a:pPr indent="0" lvl="0" marL="914400" marR="0" rtl="0" algn="l">
              <a:lnSpc>
                <a:spcPct val="115000"/>
              </a:lnSpc>
              <a:spcBef>
                <a:spcPts val="1200"/>
              </a:spcBef>
              <a:spcAft>
                <a:spcPts val="0"/>
              </a:spcAft>
              <a:buClr>
                <a:srgbClr val="000000"/>
              </a:buClr>
              <a:buSzPts val="1400"/>
              <a:buFont typeface="Arial"/>
              <a:buNone/>
            </a:pPr>
            <a:r>
              <a:t/>
            </a:r>
            <a:endParaRPr b="0" i="1" sz="1400" u="none" cap="none" strike="noStrike">
              <a:solidFill>
                <a:srgbClr val="363759"/>
              </a:solidFill>
              <a:latin typeface="Source Sans Pro Light"/>
              <a:ea typeface="Source Sans Pro Light"/>
              <a:cs typeface="Source Sans Pro Light"/>
              <a:sym typeface="Source Sans Pro Light"/>
            </a:endParaRPr>
          </a:p>
        </p:txBody>
      </p:sp>
      <p:pic>
        <p:nvPicPr>
          <p:cNvPr id="112" name="Google Shape;112;p25"/>
          <p:cNvPicPr preferRelativeResize="0"/>
          <p:nvPr/>
        </p:nvPicPr>
        <p:blipFill>
          <a:blip r:embed="rId3">
            <a:alphaModFix/>
          </a:blip>
          <a:stretch>
            <a:fillRect/>
          </a:stretch>
        </p:blipFill>
        <p:spPr>
          <a:xfrm>
            <a:off x="6224826" y="3162289"/>
            <a:ext cx="771525" cy="771525"/>
          </a:xfrm>
          <a:prstGeom prst="rect">
            <a:avLst/>
          </a:prstGeom>
          <a:noFill/>
          <a:ln>
            <a:noFill/>
          </a:ln>
        </p:spPr>
      </p:pic>
      <p:sp>
        <p:nvSpPr>
          <p:cNvPr id="113" name="Google Shape;113;p25"/>
          <p:cNvSpPr txBox="1"/>
          <p:nvPr/>
        </p:nvSpPr>
        <p:spPr>
          <a:xfrm>
            <a:off x="5928213" y="3933825"/>
            <a:ext cx="16068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Source Sans Pro Light"/>
                <a:ea typeface="Source Sans Pro Light"/>
                <a:cs typeface="Source Sans Pro Light"/>
                <a:sym typeface="Source Sans Pro Light"/>
              </a:rPr>
              <a:t>Google Drive</a:t>
            </a:r>
            <a:endParaRPr sz="1900">
              <a:latin typeface="Source Sans Pro Light"/>
              <a:ea typeface="Source Sans Pro Light"/>
              <a:cs typeface="Source Sans Pro Light"/>
              <a:sym typeface="Source Sans Pro Light"/>
            </a:endParaRPr>
          </a:p>
        </p:txBody>
      </p:sp>
      <p:pic>
        <p:nvPicPr>
          <p:cNvPr id="114" name="Google Shape;114;p25"/>
          <p:cNvPicPr preferRelativeResize="0"/>
          <p:nvPr/>
        </p:nvPicPr>
        <p:blipFill>
          <a:blip r:embed="rId4">
            <a:alphaModFix/>
          </a:blip>
          <a:stretch>
            <a:fillRect/>
          </a:stretch>
        </p:blipFill>
        <p:spPr>
          <a:xfrm>
            <a:off x="995600" y="851564"/>
            <a:ext cx="2264085" cy="898425"/>
          </a:xfrm>
          <a:prstGeom prst="rect">
            <a:avLst/>
          </a:prstGeom>
          <a:noFill/>
          <a:ln>
            <a:noFill/>
          </a:ln>
        </p:spPr>
      </p:pic>
      <p:pic>
        <p:nvPicPr>
          <p:cNvPr id="115" name="Google Shape;115;p25"/>
          <p:cNvPicPr preferRelativeResize="0"/>
          <p:nvPr/>
        </p:nvPicPr>
        <p:blipFill>
          <a:blip r:embed="rId5">
            <a:alphaModFix/>
          </a:blip>
          <a:stretch>
            <a:fillRect/>
          </a:stretch>
        </p:blipFill>
        <p:spPr>
          <a:xfrm>
            <a:off x="1385362" y="3303174"/>
            <a:ext cx="831423" cy="771525"/>
          </a:xfrm>
          <a:prstGeom prst="rect">
            <a:avLst/>
          </a:prstGeom>
          <a:noFill/>
          <a:ln>
            <a:noFill/>
          </a:ln>
        </p:spPr>
      </p:pic>
      <p:sp>
        <p:nvSpPr>
          <p:cNvPr id="116" name="Google Shape;116;p25"/>
          <p:cNvSpPr txBox="1"/>
          <p:nvPr/>
        </p:nvSpPr>
        <p:spPr>
          <a:xfrm>
            <a:off x="1250304" y="4074688"/>
            <a:ext cx="11931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Source Sans Pro Light"/>
                <a:ea typeface="Source Sans Pro Light"/>
                <a:cs typeface="Source Sans Pro Light"/>
                <a:sym typeface="Source Sans Pro Light"/>
              </a:rPr>
              <a:t>Dropbox</a:t>
            </a:r>
            <a:endParaRPr sz="2000">
              <a:latin typeface="Source Sans Pro Light"/>
              <a:ea typeface="Source Sans Pro Light"/>
              <a:cs typeface="Source Sans Pro Light"/>
              <a:sym typeface="Source Sans Pro Light"/>
            </a:endParaRPr>
          </a:p>
        </p:txBody>
      </p:sp>
      <p:pic>
        <p:nvPicPr>
          <p:cNvPr id="117" name="Google Shape;117;p25"/>
          <p:cNvPicPr preferRelativeResize="0"/>
          <p:nvPr/>
        </p:nvPicPr>
        <p:blipFill>
          <a:blip r:embed="rId6">
            <a:alphaModFix/>
          </a:blip>
          <a:stretch>
            <a:fillRect/>
          </a:stretch>
        </p:blipFill>
        <p:spPr>
          <a:xfrm>
            <a:off x="5523750" y="915036"/>
            <a:ext cx="2264075" cy="771514"/>
          </a:xfrm>
          <a:prstGeom prst="rect">
            <a:avLst/>
          </a:prstGeom>
          <a:noFill/>
          <a:ln>
            <a:noFill/>
          </a:ln>
        </p:spPr>
      </p:pic>
      <p:pic>
        <p:nvPicPr>
          <p:cNvPr id="118" name="Google Shape;118;p25"/>
          <p:cNvPicPr preferRelativeResize="0"/>
          <p:nvPr/>
        </p:nvPicPr>
        <p:blipFill>
          <a:blip r:embed="rId7">
            <a:alphaModFix/>
          </a:blip>
          <a:stretch>
            <a:fillRect/>
          </a:stretch>
        </p:blipFill>
        <p:spPr>
          <a:xfrm>
            <a:off x="3259675" y="2380238"/>
            <a:ext cx="2264076" cy="383011"/>
          </a:xfrm>
          <a:prstGeom prst="rect">
            <a:avLst/>
          </a:prstGeom>
          <a:noFill/>
          <a:ln>
            <a:noFill/>
          </a:ln>
        </p:spPr>
      </p:pic>
      <p:sp>
        <p:nvSpPr>
          <p:cNvPr id="119" name="Google Shape;119;p25"/>
          <p:cNvSpPr txBox="1"/>
          <p:nvPr/>
        </p:nvSpPr>
        <p:spPr>
          <a:xfrm>
            <a:off x="3677325" y="4115350"/>
            <a:ext cx="6702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solidFill>
                  <a:srgbClr val="0097A7"/>
                </a:solidFill>
                <a:latin typeface="Source Sans Pro"/>
                <a:ea typeface="Source Sans Pro"/>
                <a:cs typeface="Source Sans Pro"/>
                <a:sym typeface="Source Sans Pro"/>
              </a:rPr>
              <a:t>Source : </a:t>
            </a:r>
            <a:r>
              <a:rPr i="1" lang="en" sz="1000" u="sng">
                <a:solidFill>
                  <a:srgbClr val="0097A7"/>
                </a:solidFill>
                <a:latin typeface="Source Sans Pro"/>
                <a:ea typeface="Source Sans Pro"/>
                <a:cs typeface="Source Sans Pro"/>
                <a:sym typeface="Source Sans Pro"/>
                <a:hlinkClick r:id="rId8">
                  <a:extLst>
                    <a:ext uri="{A12FA001-AC4F-418D-AE19-62706E023703}">
                      <ahyp:hlinkClr val="tx"/>
                    </a:ext>
                  </a:extLst>
                </a:hlinkClick>
              </a:rPr>
              <a:t>https://www.cliquezjustice.ca/vos-droits/le-nuage-informatique-4-choses-a-savoir</a:t>
            </a:r>
            <a:endParaRPr sz="1000">
              <a:solidFill>
                <a:srgbClr val="0097A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0"/>
                                        </p:tgtEl>
                                      </p:cBhvr>
                                    </p:animEffect>
                                    <p:set>
                                      <p:cBhvr>
                                        <p:cTn dur="1" fill="hold">
                                          <p:stCondLst>
                                            <p:cond delay="1000"/>
                                          </p:stCondLst>
                                        </p:cTn>
                                        <p:tgtEl>
                                          <p:spTgt spid="1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1"/>
                                        </p:tgtEl>
                                      </p:cBhvr>
                                    </p:animEffect>
                                    <p:set>
                                      <p:cBhvr>
                                        <p:cTn dur="1" fill="hold">
                                          <p:stCondLst>
                                            <p:cond delay="1000"/>
                                          </p:stCondLst>
                                        </p:cTn>
                                        <p:tgtEl>
                                          <p:spTgt spid="1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9"/>
                                        </p:tgtEl>
                                      </p:cBhvr>
                                    </p:animEffect>
                                    <p:set>
                                      <p:cBhvr>
                                        <p:cTn dur="1" fill="hold">
                                          <p:stCondLst>
                                            <p:cond delay="1000"/>
                                          </p:stCondLst>
                                        </p:cTn>
                                        <p:tgtEl>
                                          <p:spTgt spid="11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451500" y="0"/>
            <a:ext cx="82179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À quoi sert l’infonuagique?</a:t>
            </a:r>
            <a:endParaRPr sz="2700">
              <a:solidFill>
                <a:srgbClr val="F05A4E"/>
              </a:solidFill>
            </a:endParaRPr>
          </a:p>
        </p:txBody>
      </p:sp>
      <p:sp>
        <p:nvSpPr>
          <p:cNvPr id="125" name="Google Shape;125;p26"/>
          <p:cNvSpPr txBox="1"/>
          <p:nvPr/>
        </p:nvSpPr>
        <p:spPr>
          <a:xfrm>
            <a:off x="463050" y="915025"/>
            <a:ext cx="8217900" cy="294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L’infonuagique peut, </a:t>
            </a:r>
            <a:r>
              <a:rPr lang="en" sz="2000">
                <a:solidFill>
                  <a:srgbClr val="363759"/>
                </a:solidFill>
                <a:highlight>
                  <a:schemeClr val="lt1"/>
                </a:highlight>
                <a:latin typeface="Source Sans Pro"/>
                <a:ea typeface="Source Sans Pro"/>
                <a:cs typeface="Source Sans Pro"/>
                <a:sym typeface="Source Sans Pro"/>
              </a:rPr>
              <a:t>entre autres, </a:t>
            </a:r>
            <a:r>
              <a:rPr lang="en" sz="2000">
                <a:solidFill>
                  <a:srgbClr val="363759"/>
                </a:solidFill>
                <a:latin typeface="Source Sans Pro"/>
                <a:ea typeface="Source Sans Pro"/>
                <a:cs typeface="Source Sans Pro"/>
                <a:sym typeface="Source Sans Pro"/>
              </a:rPr>
              <a:t>vous permettre de:</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Stocker vos données et y avoir accès depuis n’importe quel appareil.</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Synchroniser vos données sur plusieurs appareils.</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0"/>
              </a:spcAft>
              <a:buClr>
                <a:srgbClr val="363759"/>
              </a:buClr>
              <a:buSzPts val="2000"/>
              <a:buFont typeface="Source Sans Pro"/>
              <a:buAutoNum type="arabicPeriod"/>
            </a:pPr>
            <a:r>
              <a:rPr lang="en" sz="2000">
                <a:solidFill>
                  <a:srgbClr val="363759"/>
                </a:solidFill>
                <a:highlight>
                  <a:schemeClr val="lt1"/>
                </a:highlight>
                <a:latin typeface="Source Sans Pro"/>
                <a:ea typeface="Source Sans Pro"/>
                <a:cs typeface="Source Sans Pro"/>
                <a:sym typeface="Source Sans Pro"/>
              </a:rPr>
              <a:t>Partager des fichiers.</a:t>
            </a:r>
            <a:endParaRPr sz="2000">
              <a:solidFill>
                <a:srgbClr val="363759"/>
              </a:solidFill>
              <a:highlight>
                <a:schemeClr val="lt1"/>
              </a:highlight>
              <a:latin typeface="Source Sans Pro"/>
              <a:ea typeface="Source Sans Pro"/>
              <a:cs typeface="Source Sans Pro"/>
              <a:sym typeface="Source Sans Pro"/>
            </a:endParaRPr>
          </a:p>
          <a:p>
            <a:pPr indent="-355600" lvl="0" marL="457200" rtl="0" algn="just">
              <a:lnSpc>
                <a:spcPct val="115000"/>
              </a:lnSpc>
              <a:spcBef>
                <a:spcPts val="2000"/>
              </a:spcBef>
              <a:spcAft>
                <a:spcPts val="2000"/>
              </a:spcAft>
              <a:buClr>
                <a:srgbClr val="363759"/>
              </a:buClr>
              <a:buSzPts val="2000"/>
              <a:buFont typeface="Source Sans Pro"/>
              <a:buAutoNum type="arabicPeriod"/>
            </a:pPr>
            <a:r>
              <a:rPr lang="en" sz="2000">
                <a:solidFill>
                  <a:srgbClr val="363759"/>
                </a:solidFill>
                <a:latin typeface="Source Sans Pro"/>
                <a:ea typeface="Source Sans Pro"/>
                <a:cs typeface="Source Sans Pro"/>
                <a:sym typeface="Source Sans Pro"/>
              </a:rPr>
              <a:t>Avoir accès à des outils de </a:t>
            </a:r>
            <a:r>
              <a:rPr lang="en" sz="2000">
                <a:solidFill>
                  <a:srgbClr val="363759"/>
                </a:solidFill>
                <a:highlight>
                  <a:schemeClr val="lt1"/>
                </a:highlight>
                <a:latin typeface="Source Sans Pro"/>
                <a:ea typeface="Source Sans Pro"/>
                <a:cs typeface="Source Sans Pro"/>
                <a:sym typeface="Source Sans Pro"/>
              </a:rPr>
              <a:t>bureautique</a:t>
            </a:r>
            <a:r>
              <a:rPr lang="en" sz="2000">
                <a:solidFill>
                  <a:srgbClr val="363759"/>
                </a:solidFill>
                <a:latin typeface="Source Sans Pro"/>
                <a:ea typeface="Source Sans Pro"/>
                <a:cs typeface="Source Sans Pro"/>
                <a:sym typeface="Source Sans Pro"/>
              </a:rPr>
              <a:t> sans logiciel.</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477300" y="0"/>
            <a:ext cx="8192100" cy="902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À quoi sert l’infonuagique?</a:t>
            </a:r>
            <a:endParaRPr sz="2700">
              <a:solidFill>
                <a:srgbClr val="F05A4E"/>
              </a:solidFill>
            </a:endParaRPr>
          </a:p>
        </p:txBody>
      </p:sp>
      <p:sp>
        <p:nvSpPr>
          <p:cNvPr id="131" name="Google Shape;131;p27"/>
          <p:cNvSpPr txBox="1"/>
          <p:nvPr/>
        </p:nvSpPr>
        <p:spPr>
          <a:xfrm>
            <a:off x="477300" y="915025"/>
            <a:ext cx="8587200" cy="50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rgbClr val="363759"/>
                </a:solidFill>
                <a:highlight>
                  <a:schemeClr val="lt1"/>
                </a:highlight>
                <a:latin typeface="Source Sans Pro"/>
                <a:ea typeface="Source Sans Pro"/>
                <a:cs typeface="Source Sans Pro"/>
                <a:sym typeface="Source Sans Pro"/>
              </a:rPr>
              <a:t>Stocker</a:t>
            </a:r>
            <a:r>
              <a:rPr b="1" lang="en" sz="2200">
                <a:solidFill>
                  <a:srgbClr val="363759"/>
                </a:solidFill>
                <a:latin typeface="Source Sans Pro"/>
                <a:ea typeface="Source Sans Pro"/>
                <a:cs typeface="Source Sans Pro"/>
                <a:sym typeface="Source Sans Pro"/>
              </a:rPr>
              <a:t> vos données et y avoir accès depuis n’importe quel appareil</a:t>
            </a:r>
            <a:r>
              <a:rPr b="1" lang="en" sz="2200">
                <a:solidFill>
                  <a:srgbClr val="363759"/>
                </a:solidFill>
                <a:latin typeface="Source Sans Pro"/>
                <a:ea typeface="Source Sans Pro"/>
                <a:cs typeface="Source Sans Pro"/>
                <a:sym typeface="Source Sans Pro"/>
              </a:rPr>
              <a:t>.</a:t>
            </a:r>
            <a:endParaRPr b="1" sz="22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0"/>
              </a:spcAft>
              <a:buNone/>
            </a:pPr>
            <a:r>
              <a:t/>
            </a:r>
            <a:endParaRPr sz="19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1000"/>
              </a:spcAft>
              <a:buNone/>
            </a:pPr>
            <a:r>
              <a:t/>
            </a:r>
            <a:endParaRPr sz="1900">
              <a:solidFill>
                <a:srgbClr val="363759"/>
              </a:solidFill>
              <a:latin typeface="Source Sans Pro"/>
              <a:ea typeface="Source Sans Pro"/>
              <a:cs typeface="Source Sans Pro"/>
              <a:sym typeface="Source Sans Pro"/>
            </a:endParaRPr>
          </a:p>
        </p:txBody>
      </p:sp>
      <p:cxnSp>
        <p:nvCxnSpPr>
          <p:cNvPr id="132" name="Google Shape;132;p27"/>
          <p:cNvCxnSpPr/>
          <p:nvPr/>
        </p:nvCxnSpPr>
        <p:spPr>
          <a:xfrm>
            <a:off x="5225366" y="3266052"/>
            <a:ext cx="873900" cy="506700"/>
          </a:xfrm>
          <a:prstGeom prst="bentConnector3">
            <a:avLst>
              <a:gd fmla="val 99923" name="adj1"/>
            </a:avLst>
          </a:prstGeom>
          <a:noFill/>
          <a:ln cap="flat" cmpd="sng" w="38100">
            <a:solidFill>
              <a:srgbClr val="F05B4E"/>
            </a:solidFill>
            <a:prstDash val="solid"/>
            <a:round/>
            <a:headEnd len="med" w="med" type="oval"/>
            <a:tailEnd len="med" w="med" type="oval"/>
          </a:ln>
        </p:spPr>
      </p:cxnSp>
      <p:cxnSp>
        <p:nvCxnSpPr>
          <p:cNvPr id="133" name="Google Shape;133;p27"/>
          <p:cNvCxnSpPr/>
          <p:nvPr/>
        </p:nvCxnSpPr>
        <p:spPr>
          <a:xfrm flipH="1" rot="10800000">
            <a:off x="5237893" y="2516646"/>
            <a:ext cx="825900" cy="560700"/>
          </a:xfrm>
          <a:prstGeom prst="bentConnector3">
            <a:avLst>
              <a:gd fmla="val 98979" name="adj1"/>
            </a:avLst>
          </a:prstGeom>
          <a:noFill/>
          <a:ln cap="flat" cmpd="sng" w="38100">
            <a:solidFill>
              <a:srgbClr val="F05B4E"/>
            </a:solidFill>
            <a:prstDash val="solid"/>
            <a:round/>
            <a:headEnd len="med" w="med" type="oval"/>
            <a:tailEnd len="med" w="med" type="oval"/>
          </a:ln>
        </p:spPr>
      </p:cxnSp>
      <p:cxnSp>
        <p:nvCxnSpPr>
          <p:cNvPr id="134" name="Google Shape;134;p27"/>
          <p:cNvCxnSpPr/>
          <p:nvPr/>
        </p:nvCxnSpPr>
        <p:spPr>
          <a:xfrm flipH="1" rot="10800000">
            <a:off x="3052362" y="3239007"/>
            <a:ext cx="825900" cy="560700"/>
          </a:xfrm>
          <a:prstGeom prst="bentConnector3">
            <a:avLst>
              <a:gd fmla="val 904" name="adj1"/>
            </a:avLst>
          </a:prstGeom>
          <a:noFill/>
          <a:ln cap="flat" cmpd="sng" w="38100">
            <a:solidFill>
              <a:srgbClr val="F05B4E"/>
            </a:solidFill>
            <a:prstDash val="solid"/>
            <a:round/>
            <a:headEnd len="med" w="med" type="oval"/>
            <a:tailEnd len="med" w="med" type="oval"/>
          </a:ln>
        </p:spPr>
      </p:cxnSp>
      <p:cxnSp>
        <p:nvCxnSpPr>
          <p:cNvPr id="135" name="Google Shape;135;p27"/>
          <p:cNvCxnSpPr/>
          <p:nvPr/>
        </p:nvCxnSpPr>
        <p:spPr>
          <a:xfrm rot="10800000">
            <a:off x="3051590" y="2580878"/>
            <a:ext cx="831600" cy="428400"/>
          </a:xfrm>
          <a:prstGeom prst="bentConnector3">
            <a:avLst>
              <a:gd fmla="val 100009" name="adj1"/>
            </a:avLst>
          </a:prstGeom>
          <a:noFill/>
          <a:ln cap="flat" cmpd="sng" w="38100">
            <a:solidFill>
              <a:srgbClr val="F05B4E"/>
            </a:solidFill>
            <a:prstDash val="solid"/>
            <a:round/>
            <a:headEnd len="med" w="med" type="oval"/>
            <a:tailEnd len="med" w="med" type="oval"/>
          </a:ln>
        </p:spPr>
      </p:cxnSp>
      <p:pic>
        <p:nvPicPr>
          <p:cNvPr id="136" name="Google Shape;136;p27"/>
          <p:cNvPicPr preferRelativeResize="0"/>
          <p:nvPr/>
        </p:nvPicPr>
        <p:blipFill>
          <a:blip r:embed="rId3">
            <a:alphaModFix/>
          </a:blip>
          <a:stretch>
            <a:fillRect/>
          </a:stretch>
        </p:blipFill>
        <p:spPr>
          <a:xfrm>
            <a:off x="3597775" y="1893750"/>
            <a:ext cx="1996325" cy="1996325"/>
          </a:xfrm>
          <a:prstGeom prst="rect">
            <a:avLst/>
          </a:prstGeom>
          <a:noFill/>
          <a:ln>
            <a:noFill/>
          </a:ln>
        </p:spPr>
      </p:pic>
      <p:pic>
        <p:nvPicPr>
          <p:cNvPr id="137" name="Google Shape;137;p27"/>
          <p:cNvPicPr preferRelativeResize="0"/>
          <p:nvPr/>
        </p:nvPicPr>
        <p:blipFill>
          <a:blip r:embed="rId4">
            <a:alphaModFix/>
          </a:blip>
          <a:stretch>
            <a:fillRect/>
          </a:stretch>
        </p:blipFill>
        <p:spPr>
          <a:xfrm>
            <a:off x="2795050" y="1844350"/>
            <a:ext cx="560700" cy="560700"/>
          </a:xfrm>
          <a:prstGeom prst="rect">
            <a:avLst/>
          </a:prstGeom>
          <a:noFill/>
          <a:ln>
            <a:noFill/>
          </a:ln>
        </p:spPr>
      </p:pic>
      <p:pic>
        <p:nvPicPr>
          <p:cNvPr id="138" name="Google Shape;138;p27"/>
          <p:cNvPicPr preferRelativeResize="0"/>
          <p:nvPr/>
        </p:nvPicPr>
        <p:blipFill>
          <a:blip r:embed="rId5">
            <a:alphaModFix/>
          </a:blip>
          <a:stretch>
            <a:fillRect/>
          </a:stretch>
        </p:blipFill>
        <p:spPr>
          <a:xfrm>
            <a:off x="5836125" y="1873156"/>
            <a:ext cx="503100" cy="503100"/>
          </a:xfrm>
          <a:prstGeom prst="rect">
            <a:avLst/>
          </a:prstGeom>
          <a:noFill/>
          <a:ln>
            <a:noFill/>
          </a:ln>
        </p:spPr>
      </p:pic>
      <p:pic>
        <p:nvPicPr>
          <p:cNvPr id="139" name="Google Shape;139;p27"/>
          <p:cNvPicPr preferRelativeResize="0"/>
          <p:nvPr/>
        </p:nvPicPr>
        <p:blipFill>
          <a:blip r:embed="rId6">
            <a:alphaModFix/>
          </a:blip>
          <a:stretch>
            <a:fillRect/>
          </a:stretch>
        </p:blipFill>
        <p:spPr>
          <a:xfrm>
            <a:off x="2772463" y="3890070"/>
            <a:ext cx="605875" cy="605861"/>
          </a:xfrm>
          <a:prstGeom prst="rect">
            <a:avLst/>
          </a:prstGeom>
          <a:noFill/>
          <a:ln>
            <a:noFill/>
          </a:ln>
        </p:spPr>
      </p:pic>
      <p:pic>
        <p:nvPicPr>
          <p:cNvPr id="140" name="Google Shape;140;p27"/>
          <p:cNvPicPr preferRelativeResize="0"/>
          <p:nvPr/>
        </p:nvPicPr>
        <p:blipFill>
          <a:blip r:embed="rId7">
            <a:alphaModFix/>
          </a:blip>
          <a:stretch>
            <a:fillRect/>
          </a:stretch>
        </p:blipFill>
        <p:spPr>
          <a:xfrm>
            <a:off x="5813525" y="3890075"/>
            <a:ext cx="560700" cy="56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477300" y="0"/>
            <a:ext cx="8192100" cy="915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t>Qu’est-ce qu’une </a:t>
            </a:r>
            <a:r>
              <a:rPr lang="en" sz="2700"/>
              <a:t>donnée</a:t>
            </a:r>
            <a:r>
              <a:rPr lang="en" sz="2700"/>
              <a:t>?</a:t>
            </a:r>
            <a:endParaRPr sz="2700">
              <a:solidFill>
                <a:srgbClr val="F05A4E"/>
              </a:solidFill>
            </a:endParaRPr>
          </a:p>
        </p:txBody>
      </p:sp>
      <p:sp>
        <p:nvSpPr>
          <p:cNvPr id="146" name="Google Shape;146;p28"/>
          <p:cNvSpPr txBox="1"/>
          <p:nvPr/>
        </p:nvSpPr>
        <p:spPr>
          <a:xfrm>
            <a:off x="835413" y="3039775"/>
            <a:ext cx="1222200" cy="5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Texte</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147" name="Google Shape;147;p28"/>
          <p:cNvSpPr txBox="1"/>
          <p:nvPr/>
        </p:nvSpPr>
        <p:spPr>
          <a:xfrm>
            <a:off x="2877825" y="3073175"/>
            <a:ext cx="1431000" cy="5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Photo</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148" name="Google Shape;148;p28"/>
          <p:cNvSpPr txBox="1"/>
          <p:nvPr/>
        </p:nvSpPr>
        <p:spPr>
          <a:xfrm>
            <a:off x="5024625" y="3039775"/>
            <a:ext cx="1431000" cy="5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Musique</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149" name="Google Shape;149;p28"/>
          <p:cNvSpPr txBox="1"/>
          <p:nvPr/>
        </p:nvSpPr>
        <p:spPr>
          <a:xfrm>
            <a:off x="7167450" y="3039775"/>
            <a:ext cx="1431000" cy="52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None/>
            </a:pPr>
            <a:r>
              <a:rPr b="1" lang="en" sz="1700">
                <a:solidFill>
                  <a:srgbClr val="363759"/>
                </a:solidFill>
                <a:latin typeface="Source Sans Pro"/>
                <a:ea typeface="Source Sans Pro"/>
                <a:cs typeface="Source Sans Pro"/>
                <a:sym typeface="Source Sans Pro"/>
              </a:rPr>
              <a:t>Vidéo</a:t>
            </a:r>
            <a:endParaRPr>
              <a:solidFill>
                <a:srgbClr val="363759"/>
              </a:solidFill>
              <a:latin typeface="Source Sans Pro"/>
              <a:ea typeface="Source Sans Pro"/>
              <a:cs typeface="Source Sans Pro"/>
              <a:sym typeface="Source Sans Pro"/>
            </a:endParaRPr>
          </a:p>
        </p:txBody>
      </p:sp>
      <p:pic>
        <p:nvPicPr>
          <p:cNvPr id="150" name="Google Shape;150;p28"/>
          <p:cNvPicPr preferRelativeResize="0"/>
          <p:nvPr/>
        </p:nvPicPr>
        <p:blipFill>
          <a:blip r:embed="rId3">
            <a:alphaModFix/>
          </a:blip>
          <a:stretch>
            <a:fillRect/>
          </a:stretch>
        </p:blipFill>
        <p:spPr>
          <a:xfrm>
            <a:off x="852850" y="1783123"/>
            <a:ext cx="1187350" cy="1187350"/>
          </a:xfrm>
          <a:prstGeom prst="rect">
            <a:avLst/>
          </a:prstGeom>
          <a:noFill/>
          <a:ln>
            <a:noFill/>
          </a:ln>
        </p:spPr>
      </p:pic>
      <p:pic>
        <p:nvPicPr>
          <p:cNvPr id="151" name="Google Shape;151;p28"/>
          <p:cNvPicPr preferRelativeResize="0"/>
          <p:nvPr/>
        </p:nvPicPr>
        <p:blipFill>
          <a:blip r:embed="rId4">
            <a:alphaModFix/>
          </a:blip>
          <a:stretch>
            <a:fillRect/>
          </a:stretch>
        </p:blipFill>
        <p:spPr>
          <a:xfrm>
            <a:off x="5129025" y="1765699"/>
            <a:ext cx="1222200" cy="1222200"/>
          </a:xfrm>
          <a:prstGeom prst="rect">
            <a:avLst/>
          </a:prstGeom>
          <a:noFill/>
          <a:ln>
            <a:noFill/>
          </a:ln>
        </p:spPr>
      </p:pic>
      <p:pic>
        <p:nvPicPr>
          <p:cNvPr id="152" name="Google Shape;152;p28"/>
          <p:cNvPicPr preferRelativeResize="0"/>
          <p:nvPr/>
        </p:nvPicPr>
        <p:blipFill>
          <a:blip r:embed="rId5">
            <a:alphaModFix/>
          </a:blip>
          <a:stretch>
            <a:fillRect/>
          </a:stretch>
        </p:blipFill>
        <p:spPr>
          <a:xfrm>
            <a:off x="7289272" y="1852399"/>
            <a:ext cx="1187350" cy="1187383"/>
          </a:xfrm>
          <a:prstGeom prst="rect">
            <a:avLst/>
          </a:prstGeom>
          <a:noFill/>
          <a:ln>
            <a:noFill/>
          </a:ln>
        </p:spPr>
      </p:pic>
      <p:pic>
        <p:nvPicPr>
          <p:cNvPr id="153" name="Google Shape;153;p28"/>
          <p:cNvPicPr preferRelativeResize="0"/>
          <p:nvPr/>
        </p:nvPicPr>
        <p:blipFill>
          <a:blip r:embed="rId6">
            <a:alphaModFix/>
          </a:blip>
          <a:stretch>
            <a:fillRect/>
          </a:stretch>
        </p:blipFill>
        <p:spPr>
          <a:xfrm>
            <a:off x="2999650" y="1885813"/>
            <a:ext cx="1187350" cy="118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45000" y="5700"/>
            <a:ext cx="8189400" cy="910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700">
                <a:highlight>
                  <a:schemeClr val="lt1"/>
                </a:highlight>
                <a:latin typeface="Source Sans Pro"/>
                <a:ea typeface="Source Sans Pro"/>
                <a:cs typeface="Source Sans Pro"/>
                <a:sym typeface="Source Sans Pro"/>
              </a:rPr>
              <a:t>Unité de mesure</a:t>
            </a:r>
            <a:r>
              <a:rPr lang="en" sz="2700">
                <a:highlight>
                  <a:schemeClr val="lt1"/>
                </a:highlight>
                <a:latin typeface="Source Sans Pro"/>
                <a:ea typeface="Source Sans Pro"/>
                <a:cs typeface="Source Sans Pro"/>
                <a:sym typeface="Source Sans Pro"/>
              </a:rPr>
              <a:t> des données : l’échelle des octets</a:t>
            </a:r>
            <a:endParaRPr sz="2700">
              <a:solidFill>
                <a:srgbClr val="F05A4E"/>
              </a:solidFill>
              <a:highlight>
                <a:schemeClr val="lt1"/>
              </a:highlight>
              <a:latin typeface="Source Sans Pro"/>
              <a:ea typeface="Source Sans Pro"/>
              <a:cs typeface="Source Sans Pro"/>
              <a:sym typeface="Source Sans Pro"/>
            </a:endParaRPr>
          </a:p>
        </p:txBody>
      </p:sp>
      <p:sp>
        <p:nvSpPr>
          <p:cNvPr id="159" name="Google Shape;159;p29"/>
          <p:cNvSpPr txBox="1"/>
          <p:nvPr/>
        </p:nvSpPr>
        <p:spPr>
          <a:xfrm>
            <a:off x="302625" y="3164005"/>
            <a:ext cx="1611600" cy="83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500">
                <a:solidFill>
                  <a:srgbClr val="363759"/>
                </a:solidFill>
                <a:latin typeface="Source Sans Pro"/>
                <a:ea typeface="Source Sans Pro"/>
                <a:cs typeface="Source Sans Pro"/>
                <a:sym typeface="Source Sans Pro"/>
              </a:rPr>
              <a:t>Octet</a:t>
            </a:r>
            <a:endParaRPr b="1" sz="1500">
              <a:solidFill>
                <a:srgbClr val="363759"/>
              </a:solidFill>
              <a:latin typeface="Source Sans Pro"/>
              <a:ea typeface="Source Sans Pro"/>
              <a:cs typeface="Source Sans Pro"/>
              <a:sym typeface="Source Sans Pro"/>
            </a:endParaRPr>
          </a:p>
          <a:p>
            <a:pPr indent="0" lvl="0" marL="0" rtl="0" algn="ctr">
              <a:lnSpc>
                <a:spcPct val="100000"/>
              </a:lnSpc>
              <a:spcBef>
                <a:spcPts val="1000"/>
              </a:spcBef>
              <a:spcAft>
                <a:spcPts val="0"/>
              </a:spcAft>
              <a:buNone/>
            </a:pPr>
            <a:r>
              <a:t/>
            </a:r>
            <a:endParaRPr b="1" sz="15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sz="1200">
              <a:solidFill>
                <a:srgbClr val="363759"/>
              </a:solidFill>
              <a:latin typeface="Source Sans Pro"/>
              <a:ea typeface="Source Sans Pro"/>
              <a:cs typeface="Source Sans Pro"/>
              <a:sym typeface="Source Sans Pro"/>
            </a:endParaRPr>
          </a:p>
        </p:txBody>
      </p:sp>
      <p:sp>
        <p:nvSpPr>
          <p:cNvPr id="160" name="Google Shape;160;p29"/>
          <p:cNvSpPr txBox="1"/>
          <p:nvPr/>
        </p:nvSpPr>
        <p:spPr>
          <a:xfrm>
            <a:off x="2273382" y="3164005"/>
            <a:ext cx="1189500" cy="83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363759"/>
                </a:solidFill>
                <a:latin typeface="Source Sans Pro"/>
                <a:ea typeface="Source Sans Pro"/>
                <a:cs typeface="Source Sans Pro"/>
                <a:sym typeface="Source Sans Pro"/>
              </a:rPr>
              <a:t>Kilo-octet</a:t>
            </a:r>
            <a:endParaRPr b="1" sz="15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500">
                <a:solidFill>
                  <a:srgbClr val="363759"/>
                </a:solidFill>
                <a:latin typeface="Source Sans Pro"/>
                <a:ea typeface="Source Sans Pro"/>
                <a:cs typeface="Source Sans Pro"/>
                <a:sym typeface="Source Sans Pro"/>
              </a:rPr>
              <a:t>Ko</a:t>
            </a:r>
            <a:endParaRPr sz="15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500">
                <a:solidFill>
                  <a:srgbClr val="363759"/>
                </a:solidFill>
                <a:latin typeface="Source Sans Pro"/>
                <a:ea typeface="Source Sans Pro"/>
                <a:cs typeface="Source Sans Pro"/>
                <a:sym typeface="Source Sans Pro"/>
              </a:rPr>
              <a:t>1000 octets</a:t>
            </a:r>
            <a:endParaRPr sz="15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sz="1200">
              <a:solidFill>
                <a:srgbClr val="363759"/>
              </a:solidFill>
              <a:latin typeface="Source Sans Pro"/>
              <a:ea typeface="Source Sans Pro"/>
              <a:cs typeface="Source Sans Pro"/>
              <a:sym typeface="Source Sans Pro"/>
            </a:endParaRPr>
          </a:p>
        </p:txBody>
      </p:sp>
      <p:sp>
        <p:nvSpPr>
          <p:cNvPr id="161" name="Google Shape;161;p29"/>
          <p:cNvSpPr txBox="1"/>
          <p:nvPr/>
        </p:nvSpPr>
        <p:spPr>
          <a:xfrm>
            <a:off x="4126840" y="3164005"/>
            <a:ext cx="1189500" cy="83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363759"/>
                </a:solidFill>
                <a:latin typeface="Source Sans Pro"/>
                <a:ea typeface="Source Sans Pro"/>
                <a:cs typeface="Source Sans Pro"/>
                <a:sym typeface="Source Sans Pro"/>
              </a:rPr>
              <a:t>Mégaoctet</a:t>
            </a:r>
            <a:endParaRPr b="1" sz="15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500">
                <a:solidFill>
                  <a:srgbClr val="363759"/>
                </a:solidFill>
                <a:latin typeface="Source Sans Pro"/>
                <a:ea typeface="Source Sans Pro"/>
                <a:cs typeface="Source Sans Pro"/>
                <a:sym typeface="Source Sans Pro"/>
              </a:rPr>
              <a:t>Mo</a:t>
            </a:r>
            <a:endParaRPr sz="15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500">
                <a:solidFill>
                  <a:srgbClr val="363759"/>
                </a:solidFill>
                <a:latin typeface="Source Sans Pro"/>
                <a:ea typeface="Source Sans Pro"/>
                <a:cs typeface="Source Sans Pro"/>
                <a:sym typeface="Source Sans Pro"/>
              </a:rPr>
              <a:t>1000 ko</a:t>
            </a:r>
            <a:endParaRPr b="1" sz="15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sz="1200">
              <a:solidFill>
                <a:srgbClr val="363759"/>
              </a:solidFill>
              <a:latin typeface="Source Sans Pro"/>
              <a:ea typeface="Source Sans Pro"/>
              <a:cs typeface="Source Sans Pro"/>
              <a:sym typeface="Source Sans Pro"/>
            </a:endParaRPr>
          </a:p>
        </p:txBody>
      </p:sp>
      <p:sp>
        <p:nvSpPr>
          <p:cNvPr id="162" name="Google Shape;162;p29"/>
          <p:cNvSpPr txBox="1"/>
          <p:nvPr/>
        </p:nvSpPr>
        <p:spPr>
          <a:xfrm>
            <a:off x="5804650" y="3164000"/>
            <a:ext cx="1379700" cy="83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363759"/>
                </a:solidFill>
                <a:latin typeface="Source Sans Pro"/>
                <a:ea typeface="Source Sans Pro"/>
                <a:cs typeface="Source Sans Pro"/>
                <a:sym typeface="Source Sans Pro"/>
              </a:rPr>
              <a:t>Gigaoctet</a:t>
            </a:r>
            <a:endParaRPr b="1" sz="15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500">
                <a:solidFill>
                  <a:srgbClr val="363759"/>
                </a:solidFill>
                <a:latin typeface="Source Sans Pro"/>
                <a:ea typeface="Source Sans Pro"/>
                <a:cs typeface="Source Sans Pro"/>
                <a:sym typeface="Source Sans Pro"/>
              </a:rPr>
              <a:t>Go</a:t>
            </a:r>
            <a:endParaRPr sz="15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500">
                <a:solidFill>
                  <a:srgbClr val="363759"/>
                </a:solidFill>
                <a:latin typeface="Source Sans Pro"/>
                <a:ea typeface="Source Sans Pro"/>
                <a:cs typeface="Source Sans Pro"/>
                <a:sym typeface="Source Sans Pro"/>
              </a:rPr>
              <a:t>1000 Mo</a:t>
            </a:r>
            <a:endParaRPr sz="15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sz="900">
              <a:solidFill>
                <a:srgbClr val="363759"/>
              </a:solidFill>
              <a:latin typeface="Source Sans Pro"/>
              <a:ea typeface="Source Sans Pro"/>
              <a:cs typeface="Source Sans Pro"/>
              <a:sym typeface="Source Sans Pro"/>
            </a:endParaRPr>
          </a:p>
        </p:txBody>
      </p:sp>
      <p:cxnSp>
        <p:nvCxnSpPr>
          <p:cNvPr id="163" name="Google Shape;163;p29"/>
          <p:cNvCxnSpPr/>
          <p:nvPr/>
        </p:nvCxnSpPr>
        <p:spPr>
          <a:xfrm>
            <a:off x="942075" y="3040250"/>
            <a:ext cx="7042800" cy="70500"/>
          </a:xfrm>
          <a:prstGeom prst="straightConnector1">
            <a:avLst/>
          </a:prstGeom>
          <a:noFill/>
          <a:ln cap="flat" cmpd="sng" w="38100">
            <a:solidFill>
              <a:srgbClr val="363659"/>
            </a:solidFill>
            <a:prstDash val="solid"/>
            <a:round/>
            <a:headEnd len="med" w="med" type="oval"/>
            <a:tailEnd len="med" w="med" type="oval"/>
          </a:ln>
        </p:spPr>
      </p:cxnSp>
      <p:sp>
        <p:nvSpPr>
          <p:cNvPr id="164" name="Google Shape;164;p29"/>
          <p:cNvSpPr/>
          <p:nvPr/>
        </p:nvSpPr>
        <p:spPr>
          <a:xfrm>
            <a:off x="2529650" y="2943850"/>
            <a:ext cx="198300" cy="189900"/>
          </a:xfrm>
          <a:prstGeom prst="ellipse">
            <a:avLst/>
          </a:prstGeom>
          <a:solidFill>
            <a:srgbClr val="363659"/>
          </a:solidFill>
          <a:ln cap="flat" cmpd="sng" w="9525">
            <a:solidFill>
              <a:srgbClr val="3636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p:nvPr/>
        </p:nvSpPr>
        <p:spPr>
          <a:xfrm>
            <a:off x="4381375" y="2984550"/>
            <a:ext cx="198300" cy="189900"/>
          </a:xfrm>
          <a:prstGeom prst="ellipse">
            <a:avLst/>
          </a:prstGeom>
          <a:solidFill>
            <a:srgbClr val="363659"/>
          </a:solidFill>
          <a:ln cap="flat" cmpd="sng" w="9525">
            <a:solidFill>
              <a:srgbClr val="3636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txBox="1"/>
          <p:nvPr/>
        </p:nvSpPr>
        <p:spPr>
          <a:xfrm>
            <a:off x="208750" y="816925"/>
            <a:ext cx="1904700" cy="9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363759"/>
                </a:solidFill>
                <a:latin typeface="Source Sans Pro Light"/>
                <a:ea typeface="Source Sans Pro Light"/>
                <a:cs typeface="Source Sans Pro Light"/>
                <a:sym typeface="Source Sans Pro Light"/>
              </a:rPr>
              <a:t>Unité de mesure de base</a:t>
            </a:r>
            <a:endParaRPr sz="1900">
              <a:solidFill>
                <a:srgbClr val="363759"/>
              </a:solidFill>
              <a:latin typeface="Source Sans Pro"/>
              <a:ea typeface="Source Sans Pro"/>
              <a:cs typeface="Source Sans Pro"/>
              <a:sym typeface="Source Sans Pro"/>
            </a:endParaRPr>
          </a:p>
        </p:txBody>
      </p:sp>
      <p:sp>
        <p:nvSpPr>
          <p:cNvPr id="167" name="Google Shape;167;p29"/>
          <p:cNvSpPr txBox="1"/>
          <p:nvPr/>
        </p:nvSpPr>
        <p:spPr>
          <a:xfrm>
            <a:off x="1983350" y="816925"/>
            <a:ext cx="1323900" cy="72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363759"/>
                </a:solidFill>
                <a:latin typeface="Source Sans Pro Light"/>
                <a:ea typeface="Source Sans Pro Light"/>
                <a:cs typeface="Source Sans Pro Light"/>
                <a:sym typeface="Source Sans Pro Light"/>
              </a:rPr>
              <a:t>Une page de texte</a:t>
            </a:r>
            <a:endParaRPr sz="1900">
              <a:solidFill>
                <a:srgbClr val="363759"/>
              </a:solidFill>
              <a:latin typeface="Source Sans Pro"/>
              <a:ea typeface="Source Sans Pro"/>
              <a:cs typeface="Source Sans Pro"/>
              <a:sym typeface="Source Sans Pro"/>
            </a:endParaRPr>
          </a:p>
        </p:txBody>
      </p:sp>
      <p:sp>
        <p:nvSpPr>
          <p:cNvPr id="168" name="Google Shape;168;p29"/>
          <p:cNvSpPr txBox="1"/>
          <p:nvPr/>
        </p:nvSpPr>
        <p:spPr>
          <a:xfrm>
            <a:off x="3658225" y="816925"/>
            <a:ext cx="1611600" cy="60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363759"/>
                </a:solidFill>
                <a:latin typeface="Source Sans Pro Light"/>
                <a:ea typeface="Source Sans Pro Light"/>
                <a:cs typeface="Source Sans Pro Light"/>
                <a:sym typeface="Source Sans Pro Light"/>
              </a:rPr>
              <a:t>Un morceau de musique</a:t>
            </a:r>
            <a:endParaRPr sz="1900">
              <a:solidFill>
                <a:srgbClr val="363759"/>
              </a:solidFill>
              <a:latin typeface="Source Sans Pro"/>
              <a:ea typeface="Source Sans Pro"/>
              <a:cs typeface="Source Sans Pro"/>
              <a:sym typeface="Source Sans Pro"/>
            </a:endParaRPr>
          </a:p>
        </p:txBody>
      </p:sp>
      <p:sp>
        <p:nvSpPr>
          <p:cNvPr id="169" name="Google Shape;169;p29"/>
          <p:cNvSpPr txBox="1"/>
          <p:nvPr/>
        </p:nvSpPr>
        <p:spPr>
          <a:xfrm>
            <a:off x="5706600" y="816925"/>
            <a:ext cx="1263000" cy="52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363759"/>
                </a:solidFill>
                <a:latin typeface="Source Sans Pro Light"/>
                <a:ea typeface="Source Sans Pro Light"/>
                <a:cs typeface="Source Sans Pro Light"/>
                <a:sym typeface="Source Sans Pro Light"/>
              </a:rPr>
              <a:t>Un film de 2 heures</a:t>
            </a:r>
            <a:endParaRPr sz="1900">
              <a:solidFill>
                <a:srgbClr val="363759"/>
              </a:solidFill>
              <a:latin typeface="Source Sans Pro"/>
              <a:ea typeface="Source Sans Pro"/>
              <a:cs typeface="Source Sans Pro"/>
              <a:sym typeface="Source Sans Pro"/>
            </a:endParaRPr>
          </a:p>
        </p:txBody>
      </p:sp>
      <p:sp>
        <p:nvSpPr>
          <p:cNvPr id="170" name="Google Shape;170;p29"/>
          <p:cNvSpPr/>
          <p:nvPr/>
        </p:nvSpPr>
        <p:spPr>
          <a:xfrm>
            <a:off x="1078925" y="4052100"/>
            <a:ext cx="1611600" cy="606600"/>
          </a:xfrm>
          <a:prstGeom prst="curvedUpArrow">
            <a:avLst>
              <a:gd fmla="val 25000" name="adj1"/>
              <a:gd fmla="val 50000" name="adj2"/>
              <a:gd fmla="val 25000" name="adj3"/>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1" name="Google Shape;171;p29"/>
          <p:cNvSpPr txBox="1"/>
          <p:nvPr/>
        </p:nvSpPr>
        <p:spPr>
          <a:xfrm>
            <a:off x="1429376" y="4582500"/>
            <a:ext cx="943800" cy="29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rgbClr val="363759"/>
                </a:solidFill>
                <a:latin typeface="Source Sans Pro"/>
                <a:ea typeface="Source Sans Pro"/>
                <a:cs typeface="Source Sans Pro"/>
                <a:sym typeface="Source Sans Pro"/>
              </a:rPr>
              <a:t>x1000</a:t>
            </a:r>
            <a:endParaRPr sz="19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sz="900">
              <a:solidFill>
                <a:srgbClr val="363759"/>
              </a:solidFill>
              <a:latin typeface="Source Sans Pro"/>
              <a:ea typeface="Source Sans Pro"/>
              <a:cs typeface="Source Sans Pro"/>
              <a:sym typeface="Source Sans Pro"/>
            </a:endParaRPr>
          </a:p>
        </p:txBody>
      </p:sp>
      <p:sp>
        <p:nvSpPr>
          <p:cNvPr id="172" name="Google Shape;172;p29"/>
          <p:cNvSpPr/>
          <p:nvPr/>
        </p:nvSpPr>
        <p:spPr>
          <a:xfrm>
            <a:off x="2769900" y="4052100"/>
            <a:ext cx="1706400" cy="628200"/>
          </a:xfrm>
          <a:prstGeom prst="curvedUpArrow">
            <a:avLst>
              <a:gd fmla="val 25000" name="adj1"/>
              <a:gd fmla="val 50000" name="adj2"/>
              <a:gd fmla="val 25000" name="adj3"/>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3" name="Google Shape;173;p29"/>
          <p:cNvSpPr/>
          <p:nvPr/>
        </p:nvSpPr>
        <p:spPr>
          <a:xfrm>
            <a:off x="4555675" y="4052100"/>
            <a:ext cx="1611600" cy="567000"/>
          </a:xfrm>
          <a:prstGeom prst="curvedUpArrow">
            <a:avLst>
              <a:gd fmla="val 25000" name="adj1"/>
              <a:gd fmla="val 50000" name="adj2"/>
              <a:gd fmla="val 25000" name="adj3"/>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4" name="Google Shape;174;p29"/>
          <p:cNvSpPr/>
          <p:nvPr/>
        </p:nvSpPr>
        <p:spPr>
          <a:xfrm>
            <a:off x="5842950" y="3192225"/>
            <a:ext cx="990300" cy="834300"/>
          </a:xfrm>
          <a:prstGeom prst="rect">
            <a:avLst/>
          </a:prstGeom>
          <a:noFill/>
          <a:ln cap="flat" cmpd="sng" w="38100">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175" name="Google Shape;175;p29"/>
          <p:cNvSpPr txBox="1"/>
          <p:nvPr/>
        </p:nvSpPr>
        <p:spPr>
          <a:xfrm>
            <a:off x="7502744" y="3164005"/>
            <a:ext cx="1426200" cy="93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363759"/>
                </a:solidFill>
                <a:latin typeface="Source Sans Pro"/>
                <a:ea typeface="Source Sans Pro"/>
                <a:cs typeface="Source Sans Pro"/>
                <a:sym typeface="Source Sans Pro"/>
              </a:rPr>
              <a:t>Téraoctet</a:t>
            </a:r>
            <a:endParaRPr b="1" sz="15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500">
                <a:solidFill>
                  <a:srgbClr val="363759"/>
                </a:solidFill>
                <a:latin typeface="Source Sans Pro"/>
                <a:ea typeface="Source Sans Pro"/>
                <a:cs typeface="Source Sans Pro"/>
                <a:sym typeface="Source Sans Pro"/>
              </a:rPr>
              <a:t>To</a:t>
            </a:r>
            <a:endParaRPr sz="15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500">
                <a:solidFill>
                  <a:srgbClr val="363759"/>
                </a:solidFill>
                <a:latin typeface="Source Sans Pro"/>
                <a:ea typeface="Source Sans Pro"/>
                <a:cs typeface="Source Sans Pro"/>
                <a:sym typeface="Source Sans Pro"/>
              </a:rPr>
              <a:t>1000 Go</a:t>
            </a:r>
            <a:endParaRPr sz="15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sz="1200">
              <a:solidFill>
                <a:srgbClr val="363759"/>
              </a:solidFill>
              <a:latin typeface="Source Sans Pro"/>
              <a:ea typeface="Source Sans Pro"/>
              <a:cs typeface="Source Sans Pro"/>
              <a:sym typeface="Source Sans Pro"/>
            </a:endParaRPr>
          </a:p>
        </p:txBody>
      </p:sp>
      <p:sp>
        <p:nvSpPr>
          <p:cNvPr id="176" name="Google Shape;176;p29"/>
          <p:cNvSpPr/>
          <p:nvPr/>
        </p:nvSpPr>
        <p:spPr>
          <a:xfrm>
            <a:off x="6233106" y="2992356"/>
            <a:ext cx="198300" cy="174300"/>
          </a:xfrm>
          <a:prstGeom prst="ellipse">
            <a:avLst/>
          </a:prstGeom>
          <a:solidFill>
            <a:srgbClr val="363659"/>
          </a:solidFill>
          <a:ln cap="flat" cmpd="sng" w="9525">
            <a:solidFill>
              <a:srgbClr val="3636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txBox="1"/>
          <p:nvPr/>
        </p:nvSpPr>
        <p:spPr>
          <a:xfrm>
            <a:off x="7260663" y="837375"/>
            <a:ext cx="1214400" cy="7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363759"/>
                </a:solidFill>
                <a:latin typeface="Source Sans Pro Light"/>
                <a:ea typeface="Source Sans Pro Light"/>
                <a:cs typeface="Source Sans Pro Light"/>
                <a:sym typeface="Source Sans Pro Light"/>
              </a:rPr>
              <a:t>6 millions de livres</a:t>
            </a:r>
            <a:endParaRPr sz="1900">
              <a:solidFill>
                <a:srgbClr val="363759"/>
              </a:solidFill>
              <a:latin typeface="Source Sans Pro Light"/>
              <a:ea typeface="Source Sans Pro Light"/>
              <a:cs typeface="Source Sans Pro Light"/>
              <a:sym typeface="Source Sans Pro Light"/>
            </a:endParaRPr>
          </a:p>
          <a:p>
            <a:pPr indent="0" lvl="0" marL="0" rtl="0" algn="ctr">
              <a:spcBef>
                <a:spcPts val="0"/>
              </a:spcBef>
              <a:spcAft>
                <a:spcPts val="0"/>
              </a:spcAft>
              <a:buNone/>
            </a:pPr>
            <a:r>
              <a:t/>
            </a:r>
            <a:endParaRPr>
              <a:solidFill>
                <a:srgbClr val="363759"/>
              </a:solidFill>
              <a:latin typeface="Source Sans Pro Light"/>
              <a:ea typeface="Source Sans Pro Light"/>
              <a:cs typeface="Source Sans Pro Light"/>
              <a:sym typeface="Source Sans Pro Light"/>
            </a:endParaRPr>
          </a:p>
          <a:p>
            <a:pPr indent="0" lvl="0" marL="0" rtl="0" algn="ctr">
              <a:spcBef>
                <a:spcPts val="0"/>
              </a:spcBef>
              <a:spcAft>
                <a:spcPts val="0"/>
              </a:spcAft>
              <a:buNone/>
            </a:pPr>
            <a:r>
              <a:t/>
            </a:r>
            <a:endParaRPr>
              <a:solidFill>
                <a:srgbClr val="363759"/>
              </a:solidFill>
              <a:latin typeface="Source Sans Pro Light"/>
              <a:ea typeface="Source Sans Pro Light"/>
              <a:cs typeface="Source Sans Pro Light"/>
              <a:sym typeface="Source Sans Pro Light"/>
            </a:endParaRPr>
          </a:p>
          <a:p>
            <a:pPr indent="0" lvl="0" marL="0" rtl="0" algn="ctr">
              <a:spcBef>
                <a:spcPts val="0"/>
              </a:spcBef>
              <a:spcAft>
                <a:spcPts val="0"/>
              </a:spcAft>
              <a:buNone/>
            </a:pPr>
            <a:r>
              <a:t/>
            </a:r>
            <a:endParaRPr sz="400">
              <a:solidFill>
                <a:srgbClr val="363759"/>
              </a:solidFill>
              <a:latin typeface="Source Sans Pro Light"/>
              <a:ea typeface="Source Sans Pro Light"/>
              <a:cs typeface="Source Sans Pro Light"/>
              <a:sym typeface="Source Sans Pro Light"/>
            </a:endParaRPr>
          </a:p>
          <a:p>
            <a:pPr indent="0" lvl="0" marL="0" rtl="0" algn="ctr">
              <a:spcBef>
                <a:spcPts val="0"/>
              </a:spcBef>
              <a:spcAft>
                <a:spcPts val="0"/>
              </a:spcAft>
              <a:buNone/>
            </a:pPr>
            <a:r>
              <a:t/>
            </a:r>
            <a:endParaRPr>
              <a:solidFill>
                <a:srgbClr val="363759"/>
              </a:solidFill>
              <a:latin typeface="Source Sans Pro Light"/>
              <a:ea typeface="Source Sans Pro Light"/>
              <a:cs typeface="Source Sans Pro Light"/>
              <a:sym typeface="Source Sans Pro Light"/>
            </a:endParaRPr>
          </a:p>
          <a:p>
            <a:pPr indent="0" lvl="0" marL="0" rtl="0" algn="ctr">
              <a:spcBef>
                <a:spcPts val="0"/>
              </a:spcBef>
              <a:spcAft>
                <a:spcPts val="0"/>
              </a:spcAft>
              <a:buNone/>
            </a:pPr>
            <a:r>
              <a:t/>
            </a:r>
            <a:endParaRPr sz="400">
              <a:solidFill>
                <a:srgbClr val="363759"/>
              </a:solidFill>
              <a:latin typeface="Source Sans Pro"/>
              <a:ea typeface="Source Sans Pro"/>
              <a:cs typeface="Source Sans Pro"/>
              <a:sym typeface="Source Sans Pro"/>
            </a:endParaRPr>
          </a:p>
          <a:p>
            <a:pPr indent="0" lvl="0" marL="0" rtl="0" algn="ctr">
              <a:spcBef>
                <a:spcPts val="0"/>
              </a:spcBef>
              <a:spcAft>
                <a:spcPts val="0"/>
              </a:spcAft>
              <a:buNone/>
            </a:pPr>
            <a:r>
              <a:t/>
            </a:r>
            <a:endParaRPr sz="300">
              <a:solidFill>
                <a:schemeClr val="dk1"/>
              </a:solidFill>
            </a:endParaRPr>
          </a:p>
          <a:p>
            <a:pPr indent="0" lvl="0" marL="0" rtl="0" algn="ctr">
              <a:lnSpc>
                <a:spcPct val="150000"/>
              </a:lnSpc>
              <a:spcBef>
                <a:spcPts val="0"/>
              </a:spcBef>
              <a:spcAft>
                <a:spcPts val="1000"/>
              </a:spcAft>
              <a:buNone/>
            </a:pPr>
            <a:r>
              <a:t/>
            </a:r>
            <a:endParaRPr sz="1300">
              <a:solidFill>
                <a:srgbClr val="363759"/>
              </a:solidFill>
              <a:latin typeface="Source Sans Pro"/>
              <a:ea typeface="Source Sans Pro"/>
              <a:cs typeface="Source Sans Pro"/>
              <a:sym typeface="Source Sans Pro"/>
            </a:endParaRPr>
          </a:p>
        </p:txBody>
      </p:sp>
      <p:sp>
        <p:nvSpPr>
          <p:cNvPr id="178" name="Google Shape;178;p29"/>
          <p:cNvSpPr/>
          <p:nvPr/>
        </p:nvSpPr>
        <p:spPr>
          <a:xfrm>
            <a:off x="6296225" y="4082700"/>
            <a:ext cx="1611600" cy="567000"/>
          </a:xfrm>
          <a:prstGeom prst="curvedUpArrow">
            <a:avLst>
              <a:gd fmla="val 25000" name="adj1"/>
              <a:gd fmla="val 50000" name="adj2"/>
              <a:gd fmla="val 25000" name="adj3"/>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9" name="Google Shape;179;p29"/>
          <p:cNvPicPr preferRelativeResize="0"/>
          <p:nvPr/>
        </p:nvPicPr>
        <p:blipFill>
          <a:blip r:embed="rId3">
            <a:alphaModFix/>
          </a:blip>
          <a:stretch>
            <a:fillRect/>
          </a:stretch>
        </p:blipFill>
        <p:spPr>
          <a:xfrm>
            <a:off x="703075" y="2020538"/>
            <a:ext cx="726300" cy="726300"/>
          </a:xfrm>
          <a:prstGeom prst="rect">
            <a:avLst/>
          </a:prstGeom>
          <a:noFill/>
          <a:ln>
            <a:noFill/>
          </a:ln>
        </p:spPr>
      </p:pic>
      <p:pic>
        <p:nvPicPr>
          <p:cNvPr id="180" name="Google Shape;180;p29"/>
          <p:cNvPicPr preferRelativeResize="0"/>
          <p:nvPr/>
        </p:nvPicPr>
        <p:blipFill>
          <a:blip r:embed="rId4">
            <a:alphaModFix/>
          </a:blip>
          <a:stretch>
            <a:fillRect/>
          </a:stretch>
        </p:blipFill>
        <p:spPr>
          <a:xfrm>
            <a:off x="2191762" y="1790008"/>
            <a:ext cx="907075" cy="907059"/>
          </a:xfrm>
          <a:prstGeom prst="rect">
            <a:avLst/>
          </a:prstGeom>
          <a:noFill/>
          <a:ln>
            <a:noFill/>
          </a:ln>
        </p:spPr>
      </p:pic>
      <p:pic>
        <p:nvPicPr>
          <p:cNvPr id="181" name="Google Shape;181;p29"/>
          <p:cNvPicPr preferRelativeResize="0"/>
          <p:nvPr/>
        </p:nvPicPr>
        <p:blipFill>
          <a:blip r:embed="rId5">
            <a:alphaModFix/>
          </a:blip>
          <a:stretch>
            <a:fillRect/>
          </a:stretch>
        </p:blipFill>
        <p:spPr>
          <a:xfrm>
            <a:off x="4008425" y="1773954"/>
            <a:ext cx="990300" cy="990300"/>
          </a:xfrm>
          <a:prstGeom prst="rect">
            <a:avLst/>
          </a:prstGeom>
          <a:noFill/>
          <a:ln>
            <a:noFill/>
          </a:ln>
        </p:spPr>
      </p:pic>
      <p:pic>
        <p:nvPicPr>
          <p:cNvPr id="182" name="Google Shape;182;p29"/>
          <p:cNvPicPr preferRelativeResize="0"/>
          <p:nvPr/>
        </p:nvPicPr>
        <p:blipFill>
          <a:blip r:embed="rId6">
            <a:alphaModFix/>
          </a:blip>
          <a:stretch>
            <a:fillRect/>
          </a:stretch>
        </p:blipFill>
        <p:spPr>
          <a:xfrm>
            <a:off x="5878710" y="1813979"/>
            <a:ext cx="907075" cy="907095"/>
          </a:xfrm>
          <a:prstGeom prst="rect">
            <a:avLst/>
          </a:prstGeom>
          <a:noFill/>
          <a:ln>
            <a:noFill/>
          </a:ln>
        </p:spPr>
      </p:pic>
      <p:pic>
        <p:nvPicPr>
          <p:cNvPr id="183" name="Google Shape;183;p29"/>
          <p:cNvPicPr preferRelativeResize="0"/>
          <p:nvPr/>
        </p:nvPicPr>
        <p:blipFill>
          <a:blip r:embed="rId7">
            <a:alphaModFix/>
          </a:blip>
          <a:stretch>
            <a:fillRect/>
          </a:stretch>
        </p:blipFill>
        <p:spPr>
          <a:xfrm>
            <a:off x="7273125" y="1724014"/>
            <a:ext cx="1189500" cy="118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0"/>
          <p:cNvSpPr txBox="1"/>
          <p:nvPr/>
        </p:nvSpPr>
        <p:spPr>
          <a:xfrm>
            <a:off x="5440950" y="4623600"/>
            <a:ext cx="317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097A7"/>
                </a:solidFill>
                <a:latin typeface="Source Sans Pro"/>
                <a:ea typeface="Source Sans Pro"/>
                <a:cs typeface="Source Sans Pro"/>
                <a:sym typeface="Source Sans Pro"/>
              </a:rPr>
              <a:t>Source: </a:t>
            </a:r>
            <a:r>
              <a:rPr lang="en" sz="1100">
                <a:solidFill>
                  <a:srgbClr val="0097A7"/>
                </a:solidFill>
                <a:latin typeface="Source Sans Pro"/>
                <a:ea typeface="Source Sans Pro"/>
                <a:cs typeface="Source Sans Pro"/>
                <a:sym typeface="Source Sans Pro"/>
              </a:rPr>
              <a:t>©Beximco Pharma Warehouse </a:t>
            </a:r>
            <a:endParaRPr sz="1100">
              <a:solidFill>
                <a:srgbClr val="0097A7"/>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3" ma:contentTypeDescription="Crée un document." ma:contentTypeScope="" ma:versionID="f785dca387f58dc9bdf4d1929e23a4b9">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e98ce2eee941e286b12583f1b53e4f25"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1989FB-DB02-440C-9A0C-147BA4EC976B}"/>
</file>

<file path=customXml/itemProps2.xml><?xml version="1.0" encoding="utf-8"?>
<ds:datastoreItem xmlns:ds="http://schemas.openxmlformats.org/officeDocument/2006/customXml" ds:itemID="{9ACDDB91-7D5E-4BD7-B91C-7185A5028ECC}"/>
</file>

<file path=customXml/itemProps3.xml><?xml version="1.0" encoding="utf-8"?>
<ds:datastoreItem xmlns:ds="http://schemas.openxmlformats.org/officeDocument/2006/customXml" ds:itemID="{2828CDF7-FAA0-4FB6-8AA2-013B6FC02ED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ies>
</file>