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comments/comment1.xml" ContentType="application/vnd.openxmlformats-officedocument.presentationml.comment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0.xml" ContentType="application/vnd.openxmlformats-officedocument.presentationml.notesSlide+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6.xml" ContentType="application/vnd.openxmlformats-officedocument.presentationml.notesSlide+xml"/>
  <Override PartName="/ppt/tags/tag113.xml" ContentType="application/vnd.openxmlformats-officedocument.presentationml.tags+xml"/>
  <Override PartName="/ppt/notesSlides/notesSlide2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3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3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5.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Helvetica Neue" panose="020B0604020202020204"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
      <p:font typeface="Source Sans Pro Light" panose="020B0403030403020204" pitchFamily="34" charset="0"/>
      <p:regular r:id="rId54"/>
      <p:bold r:id="rId55"/>
      <p:italic r:id="rId56"/>
      <p:boldItalic r:id="rId57"/>
    </p:embeddedFont>
    <p:embeddedFont>
      <p:font typeface="Source Sans Pro SemiBold" panose="020B0603030403020204" pitchFamily="34" charset="0"/>
      <p:regular r:id="rId58"/>
      <p:bold r:id="rId59"/>
      <p:italic r:id="rId60"/>
      <p:boldItalic r:id="rId61"/>
    </p:embeddedFont>
    <p:embeddedFont>
      <p:font typeface="Space Mono"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A4A3A4"/>
          </p15:clr>
        </p15:guide>
        <p15:guide id="2" pos="2880">
          <p15:clr>
            <a:srgbClr val="A4A3A4"/>
          </p15:clr>
        </p15:guide>
        <p15:guide id="3" orient="horz" pos="1716">
          <p15:clr>
            <a:srgbClr val="9AA0A6"/>
          </p15:clr>
        </p15:guide>
        <p15:guide id="4" orient="horz" pos="1146">
          <p15:clr>
            <a:srgbClr val="9AA0A6"/>
          </p15:clr>
        </p15:guide>
        <p15:guide id="5" orient="horz" pos="2286">
          <p15:clr>
            <a:srgbClr val="9AA0A6"/>
          </p15:clr>
        </p15:guide>
        <p15:guide id="6" orient="horz" pos="2880">
          <p15:clr>
            <a:srgbClr val="9AA0A6"/>
          </p15:clr>
        </p15:guide>
        <p15:guide id="7" pos="590">
          <p15:clr>
            <a:srgbClr val="9AA0A6"/>
          </p15:clr>
        </p15:guide>
        <p15:guide id="8" pos="1152">
          <p15:clr>
            <a:srgbClr val="9AA0A6"/>
          </p15:clr>
        </p15:guide>
        <p15:guide id="9" pos="1735">
          <p15:clr>
            <a:srgbClr val="9AA0A6"/>
          </p15:clr>
        </p15:guide>
        <p15:guide id="10" pos="2308">
          <p15:clr>
            <a:srgbClr val="9AA0A6"/>
          </p15:clr>
        </p15:guide>
        <p15:guide id="11" pos="3452">
          <p15:clr>
            <a:srgbClr val="9AA0A6"/>
          </p15:clr>
        </p15:guide>
        <p15:guide id="12" pos="4025">
          <p15:clr>
            <a:srgbClr val="9AA0A6"/>
          </p15:clr>
        </p15:guide>
        <p15:guide id="13" pos="4608">
          <p15:clr>
            <a:srgbClr val="9AA0A6"/>
          </p15:clr>
        </p15:guide>
        <p15:guide id="14" pos="5191">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Courchesne" initials="" lastIdx="1" clrIdx="0"/>
  <p:cmAuthor id="1" name="Samuel Gomez Recuero" initials="SGR" lastIdx="1" clrIdx="1">
    <p:extLst>
      <p:ext uri="{19B8F6BF-5375-455C-9EA6-DF929625EA0E}">
        <p15:presenceInfo xmlns:p15="http://schemas.microsoft.com/office/powerpoint/2012/main" userId="S::samuel.Gomez-Recuero@cancer.ca::11416997-32ee-4b71-bd61-5a8d733261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2E54"/>
    <a:srgbClr val="F20000"/>
    <a:srgbClr val="F01515"/>
    <a:srgbClr val="363759"/>
    <a:srgbClr val="F05B4E"/>
    <a:srgbClr val="FF8B8B"/>
    <a:srgbClr val="514884"/>
    <a:srgbClr val="336699"/>
    <a:srgbClr val="6666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1C9AF-30A9-4DBF-8876-2866EA127E3C}" v="2" dt="2021-09-30T18:15:30.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620" autoAdjust="0"/>
  </p:normalViewPr>
  <p:slideViewPr>
    <p:cSldViewPr snapToGrid="0">
      <p:cViewPr varScale="1">
        <p:scale>
          <a:sx n="84" d="100"/>
          <a:sy n="84" d="100"/>
        </p:scale>
        <p:origin x="768" y="90"/>
      </p:cViewPr>
      <p:guideLst>
        <p:guide orient="horz" pos="576"/>
        <p:guide pos="2880"/>
        <p:guide orient="horz" pos="1716"/>
        <p:guide orient="horz" pos="1146"/>
        <p:guide orient="horz" pos="2286"/>
        <p:guide orient="horz" pos="2880"/>
        <p:guide pos="590"/>
        <p:guide pos="1152"/>
        <p:guide pos="1735"/>
        <p:guide pos="2308"/>
        <p:guide pos="3452"/>
        <p:guide pos="4025"/>
        <p:guide pos="4608"/>
        <p:guide pos="519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font" Target="fonts/font2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0.fntdata"/><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9.fntdata"/><Relationship Id="rId55"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tt" userId="a96a1f33-2085-46df-b129-b215ce901957" providerId="ADAL" clId="{5011C9AF-30A9-4DBF-8876-2866EA127E3C}"/>
    <pc:docChg chg="undo redo custSel modSld">
      <pc:chgData name="Steven Watt" userId="a96a1f33-2085-46df-b129-b215ce901957" providerId="ADAL" clId="{5011C9AF-30A9-4DBF-8876-2866EA127E3C}" dt="2021-09-30T19:23:39.109" v="548" actId="20577"/>
      <pc:docMkLst>
        <pc:docMk/>
      </pc:docMkLst>
      <pc:sldChg chg="modNotesTx">
        <pc:chgData name="Steven Watt" userId="a96a1f33-2085-46df-b129-b215ce901957" providerId="ADAL" clId="{5011C9AF-30A9-4DBF-8876-2866EA127E3C}" dt="2021-09-30T18:16:13.217" v="19" actId="20577"/>
        <pc:sldMkLst>
          <pc:docMk/>
          <pc:sldMk cId="0" sldId="256"/>
        </pc:sldMkLst>
      </pc:sldChg>
      <pc:sldChg chg="modNotesTx">
        <pc:chgData name="Steven Watt" userId="a96a1f33-2085-46df-b129-b215ce901957" providerId="ADAL" clId="{5011C9AF-30A9-4DBF-8876-2866EA127E3C}" dt="2021-09-30T18:17:41.227" v="59" actId="20577"/>
        <pc:sldMkLst>
          <pc:docMk/>
          <pc:sldMk cId="0" sldId="257"/>
        </pc:sldMkLst>
      </pc:sldChg>
      <pc:sldChg chg="modNotesTx">
        <pc:chgData name="Steven Watt" userId="a96a1f33-2085-46df-b129-b215ce901957" providerId="ADAL" clId="{5011C9AF-30A9-4DBF-8876-2866EA127E3C}" dt="2021-09-30T18:18:15.598" v="61" actId="5793"/>
        <pc:sldMkLst>
          <pc:docMk/>
          <pc:sldMk cId="0" sldId="258"/>
        </pc:sldMkLst>
      </pc:sldChg>
      <pc:sldChg chg="modNotesTx">
        <pc:chgData name="Steven Watt" userId="a96a1f33-2085-46df-b129-b215ce901957" providerId="ADAL" clId="{5011C9AF-30A9-4DBF-8876-2866EA127E3C}" dt="2021-09-30T18:18:37.818" v="63" actId="12"/>
        <pc:sldMkLst>
          <pc:docMk/>
          <pc:sldMk cId="0" sldId="259"/>
        </pc:sldMkLst>
      </pc:sldChg>
      <pc:sldChg chg="modNotesTx">
        <pc:chgData name="Steven Watt" userId="a96a1f33-2085-46df-b129-b215ce901957" providerId="ADAL" clId="{5011C9AF-30A9-4DBF-8876-2866EA127E3C}" dt="2021-09-30T18:19:22.117" v="66" actId="20577"/>
        <pc:sldMkLst>
          <pc:docMk/>
          <pc:sldMk cId="0" sldId="260"/>
        </pc:sldMkLst>
      </pc:sldChg>
      <pc:sldChg chg="modNotesTx">
        <pc:chgData name="Steven Watt" userId="a96a1f33-2085-46df-b129-b215ce901957" providerId="ADAL" clId="{5011C9AF-30A9-4DBF-8876-2866EA127E3C}" dt="2021-09-30T18:21:03.854" v="74" actId="20577"/>
        <pc:sldMkLst>
          <pc:docMk/>
          <pc:sldMk cId="0" sldId="261"/>
        </pc:sldMkLst>
      </pc:sldChg>
      <pc:sldChg chg="modNotesTx">
        <pc:chgData name="Steven Watt" userId="a96a1f33-2085-46df-b129-b215ce901957" providerId="ADAL" clId="{5011C9AF-30A9-4DBF-8876-2866EA127E3C}" dt="2021-09-30T18:22:51.620" v="78" actId="12"/>
        <pc:sldMkLst>
          <pc:docMk/>
          <pc:sldMk cId="0" sldId="262"/>
        </pc:sldMkLst>
      </pc:sldChg>
      <pc:sldChg chg="modNotesTx">
        <pc:chgData name="Steven Watt" userId="a96a1f33-2085-46df-b129-b215ce901957" providerId="ADAL" clId="{5011C9AF-30A9-4DBF-8876-2866EA127E3C}" dt="2021-09-30T18:26:06.359" v="83" actId="20577"/>
        <pc:sldMkLst>
          <pc:docMk/>
          <pc:sldMk cId="0" sldId="263"/>
        </pc:sldMkLst>
      </pc:sldChg>
      <pc:sldChg chg="modNotesTx">
        <pc:chgData name="Steven Watt" userId="a96a1f33-2085-46df-b129-b215ce901957" providerId="ADAL" clId="{5011C9AF-30A9-4DBF-8876-2866EA127E3C}" dt="2021-09-30T18:29:38.085" v="151" actId="20577"/>
        <pc:sldMkLst>
          <pc:docMk/>
          <pc:sldMk cId="0" sldId="264"/>
        </pc:sldMkLst>
      </pc:sldChg>
      <pc:sldChg chg="modNotesTx">
        <pc:chgData name="Steven Watt" userId="a96a1f33-2085-46df-b129-b215ce901957" providerId="ADAL" clId="{5011C9AF-30A9-4DBF-8876-2866EA127E3C}" dt="2021-09-30T18:34:09.909" v="171" actId="20577"/>
        <pc:sldMkLst>
          <pc:docMk/>
          <pc:sldMk cId="0" sldId="265"/>
        </pc:sldMkLst>
      </pc:sldChg>
      <pc:sldChg chg="modNotesTx">
        <pc:chgData name="Steven Watt" userId="a96a1f33-2085-46df-b129-b215ce901957" providerId="ADAL" clId="{5011C9AF-30A9-4DBF-8876-2866EA127E3C}" dt="2021-09-30T18:34:35.943" v="175" actId="20577"/>
        <pc:sldMkLst>
          <pc:docMk/>
          <pc:sldMk cId="0" sldId="266"/>
        </pc:sldMkLst>
      </pc:sldChg>
      <pc:sldChg chg="modNotesTx">
        <pc:chgData name="Steven Watt" userId="a96a1f33-2085-46df-b129-b215ce901957" providerId="ADAL" clId="{5011C9AF-30A9-4DBF-8876-2866EA127E3C}" dt="2021-09-30T18:36:50.846" v="192" actId="20577"/>
        <pc:sldMkLst>
          <pc:docMk/>
          <pc:sldMk cId="0" sldId="267"/>
        </pc:sldMkLst>
      </pc:sldChg>
      <pc:sldChg chg="modNotesTx">
        <pc:chgData name="Steven Watt" userId="a96a1f33-2085-46df-b129-b215ce901957" providerId="ADAL" clId="{5011C9AF-30A9-4DBF-8876-2866EA127E3C}" dt="2021-09-30T18:39:12.446" v="214" actId="20577"/>
        <pc:sldMkLst>
          <pc:docMk/>
          <pc:sldMk cId="0" sldId="268"/>
        </pc:sldMkLst>
      </pc:sldChg>
      <pc:sldChg chg="modNotesTx">
        <pc:chgData name="Steven Watt" userId="a96a1f33-2085-46df-b129-b215ce901957" providerId="ADAL" clId="{5011C9AF-30A9-4DBF-8876-2866EA127E3C}" dt="2021-09-30T18:39:51.190" v="218" actId="20577"/>
        <pc:sldMkLst>
          <pc:docMk/>
          <pc:sldMk cId="0" sldId="269"/>
        </pc:sldMkLst>
      </pc:sldChg>
      <pc:sldChg chg="modNotesTx">
        <pc:chgData name="Steven Watt" userId="a96a1f33-2085-46df-b129-b215ce901957" providerId="ADAL" clId="{5011C9AF-30A9-4DBF-8876-2866EA127E3C}" dt="2021-09-30T18:42:32.591" v="271" actId="20577"/>
        <pc:sldMkLst>
          <pc:docMk/>
          <pc:sldMk cId="0" sldId="270"/>
        </pc:sldMkLst>
      </pc:sldChg>
      <pc:sldChg chg="modNotesTx">
        <pc:chgData name="Steven Watt" userId="a96a1f33-2085-46df-b129-b215ce901957" providerId="ADAL" clId="{5011C9AF-30A9-4DBF-8876-2866EA127E3C}" dt="2021-09-30T18:43:46.629" v="285" actId="20577"/>
        <pc:sldMkLst>
          <pc:docMk/>
          <pc:sldMk cId="0" sldId="271"/>
        </pc:sldMkLst>
      </pc:sldChg>
      <pc:sldChg chg="modNotesTx">
        <pc:chgData name="Steven Watt" userId="a96a1f33-2085-46df-b129-b215ce901957" providerId="ADAL" clId="{5011C9AF-30A9-4DBF-8876-2866EA127E3C}" dt="2021-09-30T18:44:43.871" v="289" actId="20577"/>
        <pc:sldMkLst>
          <pc:docMk/>
          <pc:sldMk cId="0" sldId="272"/>
        </pc:sldMkLst>
      </pc:sldChg>
      <pc:sldChg chg="modNotesTx">
        <pc:chgData name="Steven Watt" userId="a96a1f33-2085-46df-b129-b215ce901957" providerId="ADAL" clId="{5011C9AF-30A9-4DBF-8876-2866EA127E3C}" dt="2021-09-30T18:46:35.256" v="295" actId="20577"/>
        <pc:sldMkLst>
          <pc:docMk/>
          <pc:sldMk cId="0" sldId="273"/>
        </pc:sldMkLst>
      </pc:sldChg>
      <pc:sldChg chg="modNotesTx">
        <pc:chgData name="Steven Watt" userId="a96a1f33-2085-46df-b129-b215ce901957" providerId="ADAL" clId="{5011C9AF-30A9-4DBF-8876-2866EA127E3C}" dt="2021-09-30T18:47:15.097" v="299" actId="20577"/>
        <pc:sldMkLst>
          <pc:docMk/>
          <pc:sldMk cId="0" sldId="274"/>
        </pc:sldMkLst>
      </pc:sldChg>
      <pc:sldChg chg="modNotesTx">
        <pc:chgData name="Steven Watt" userId="a96a1f33-2085-46df-b129-b215ce901957" providerId="ADAL" clId="{5011C9AF-30A9-4DBF-8876-2866EA127E3C}" dt="2021-09-30T18:48:29.700" v="314" actId="20577"/>
        <pc:sldMkLst>
          <pc:docMk/>
          <pc:sldMk cId="0" sldId="275"/>
        </pc:sldMkLst>
      </pc:sldChg>
      <pc:sldChg chg="modNotesTx">
        <pc:chgData name="Steven Watt" userId="a96a1f33-2085-46df-b129-b215ce901957" providerId="ADAL" clId="{5011C9AF-30A9-4DBF-8876-2866EA127E3C}" dt="2021-09-30T18:48:57.737" v="331" actId="20577"/>
        <pc:sldMkLst>
          <pc:docMk/>
          <pc:sldMk cId="0" sldId="276"/>
        </pc:sldMkLst>
      </pc:sldChg>
      <pc:sldChg chg="modNotesTx">
        <pc:chgData name="Steven Watt" userId="a96a1f33-2085-46df-b129-b215ce901957" providerId="ADAL" clId="{5011C9AF-30A9-4DBF-8876-2866EA127E3C}" dt="2021-09-30T18:50:22.503" v="339" actId="20577"/>
        <pc:sldMkLst>
          <pc:docMk/>
          <pc:sldMk cId="0" sldId="277"/>
        </pc:sldMkLst>
      </pc:sldChg>
      <pc:sldChg chg="modNotesTx">
        <pc:chgData name="Steven Watt" userId="a96a1f33-2085-46df-b129-b215ce901957" providerId="ADAL" clId="{5011C9AF-30A9-4DBF-8876-2866EA127E3C}" dt="2021-09-30T18:52:34.040" v="405" actId="20577"/>
        <pc:sldMkLst>
          <pc:docMk/>
          <pc:sldMk cId="0" sldId="278"/>
        </pc:sldMkLst>
      </pc:sldChg>
      <pc:sldChg chg="modNotesTx">
        <pc:chgData name="Steven Watt" userId="a96a1f33-2085-46df-b129-b215ce901957" providerId="ADAL" clId="{5011C9AF-30A9-4DBF-8876-2866EA127E3C}" dt="2021-09-30T18:53:33.908" v="410" actId="20577"/>
        <pc:sldMkLst>
          <pc:docMk/>
          <pc:sldMk cId="0" sldId="279"/>
        </pc:sldMkLst>
      </pc:sldChg>
      <pc:sldChg chg="modNotesTx">
        <pc:chgData name="Steven Watt" userId="a96a1f33-2085-46df-b129-b215ce901957" providerId="ADAL" clId="{5011C9AF-30A9-4DBF-8876-2866EA127E3C}" dt="2021-09-30T18:54:30.150" v="416" actId="20577"/>
        <pc:sldMkLst>
          <pc:docMk/>
          <pc:sldMk cId="0" sldId="280"/>
        </pc:sldMkLst>
      </pc:sldChg>
      <pc:sldChg chg="modNotesTx">
        <pc:chgData name="Steven Watt" userId="a96a1f33-2085-46df-b129-b215ce901957" providerId="ADAL" clId="{5011C9AF-30A9-4DBF-8876-2866EA127E3C}" dt="2021-09-30T18:56:02.753" v="428" actId="20577"/>
        <pc:sldMkLst>
          <pc:docMk/>
          <pc:sldMk cId="0" sldId="281"/>
        </pc:sldMkLst>
      </pc:sldChg>
      <pc:sldChg chg="modNotesTx">
        <pc:chgData name="Steven Watt" userId="a96a1f33-2085-46df-b129-b215ce901957" providerId="ADAL" clId="{5011C9AF-30A9-4DBF-8876-2866EA127E3C}" dt="2021-09-30T18:56:28.354" v="432" actId="20577"/>
        <pc:sldMkLst>
          <pc:docMk/>
          <pc:sldMk cId="0" sldId="282"/>
        </pc:sldMkLst>
      </pc:sldChg>
      <pc:sldChg chg="modNotesTx">
        <pc:chgData name="Steven Watt" userId="a96a1f33-2085-46df-b129-b215ce901957" providerId="ADAL" clId="{5011C9AF-30A9-4DBF-8876-2866EA127E3C}" dt="2021-09-30T18:58:40.675" v="438" actId="20577"/>
        <pc:sldMkLst>
          <pc:docMk/>
          <pc:sldMk cId="0" sldId="283"/>
        </pc:sldMkLst>
      </pc:sldChg>
      <pc:sldChg chg="modNotesTx">
        <pc:chgData name="Steven Watt" userId="a96a1f33-2085-46df-b129-b215ce901957" providerId="ADAL" clId="{5011C9AF-30A9-4DBF-8876-2866EA127E3C}" dt="2021-09-30T19:00:00.863" v="447" actId="20577"/>
        <pc:sldMkLst>
          <pc:docMk/>
          <pc:sldMk cId="0" sldId="284"/>
        </pc:sldMkLst>
      </pc:sldChg>
      <pc:sldChg chg="modNotesTx">
        <pc:chgData name="Steven Watt" userId="a96a1f33-2085-46df-b129-b215ce901957" providerId="ADAL" clId="{5011C9AF-30A9-4DBF-8876-2866EA127E3C}" dt="2021-09-30T19:15:24.399" v="476" actId="20577"/>
        <pc:sldMkLst>
          <pc:docMk/>
          <pc:sldMk cId="0" sldId="285"/>
        </pc:sldMkLst>
      </pc:sldChg>
      <pc:sldChg chg="modNotesTx">
        <pc:chgData name="Steven Watt" userId="a96a1f33-2085-46df-b129-b215ce901957" providerId="ADAL" clId="{5011C9AF-30A9-4DBF-8876-2866EA127E3C}" dt="2021-09-30T19:18:08.854" v="489" actId="20577"/>
        <pc:sldMkLst>
          <pc:docMk/>
          <pc:sldMk cId="0" sldId="286"/>
        </pc:sldMkLst>
      </pc:sldChg>
      <pc:sldChg chg="modNotesTx">
        <pc:chgData name="Steven Watt" userId="a96a1f33-2085-46df-b129-b215ce901957" providerId="ADAL" clId="{5011C9AF-30A9-4DBF-8876-2866EA127E3C}" dt="2021-09-30T19:20:16.625" v="496" actId="20577"/>
        <pc:sldMkLst>
          <pc:docMk/>
          <pc:sldMk cId="0" sldId="287"/>
        </pc:sldMkLst>
      </pc:sldChg>
      <pc:sldChg chg="modNotesTx">
        <pc:chgData name="Steven Watt" userId="a96a1f33-2085-46df-b129-b215ce901957" providerId="ADAL" clId="{5011C9AF-30A9-4DBF-8876-2866EA127E3C}" dt="2021-09-30T19:21:32.840" v="522"/>
        <pc:sldMkLst>
          <pc:docMk/>
          <pc:sldMk cId="0" sldId="288"/>
        </pc:sldMkLst>
      </pc:sldChg>
      <pc:sldChg chg="modNotesTx">
        <pc:chgData name="Steven Watt" userId="a96a1f33-2085-46df-b129-b215ce901957" providerId="ADAL" clId="{5011C9AF-30A9-4DBF-8876-2866EA127E3C}" dt="2021-09-30T19:22:31.165" v="540" actId="20577"/>
        <pc:sldMkLst>
          <pc:docMk/>
          <pc:sldMk cId="0" sldId="289"/>
        </pc:sldMkLst>
      </pc:sldChg>
      <pc:sldChg chg="modNotesTx">
        <pc:chgData name="Steven Watt" userId="a96a1f33-2085-46df-b129-b215ce901957" providerId="ADAL" clId="{5011C9AF-30A9-4DBF-8876-2866EA127E3C}" dt="2021-09-30T19:22:55.643" v="543" actId="20577"/>
        <pc:sldMkLst>
          <pc:docMk/>
          <pc:sldMk cId="0" sldId="290"/>
        </pc:sldMkLst>
      </pc:sldChg>
      <pc:sldChg chg="modNotesTx">
        <pc:chgData name="Steven Watt" userId="a96a1f33-2085-46df-b129-b215ce901957" providerId="ADAL" clId="{5011C9AF-30A9-4DBF-8876-2866EA127E3C}" dt="2021-09-30T19:23:39.109" v="548" actId="20577"/>
        <pc:sldMkLst>
          <pc:docMk/>
          <pc:sldMk cId="0" sldId="29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07-07T20:39:14.502" idx="1">
    <p:pos x="734" y="325"/>
    <p:text>slide sans titre 13 -19</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ocs.google.com/document/d/1ilxJ7I6VUnqH0hbBnUHjOVzNmuOjsblw4HIOdXPgZsE/edit" TargetMode="External"/><Relationship Id="rId3" Type="http://schemas.openxmlformats.org/officeDocument/2006/relationships/hyperlink" Target="https://drive.google.com/file/d/10jrRjqef1M_02fIb6Vr0H7-Nl2ZB5yHI/view?usp=sharing" TargetMode="External"/><Relationship Id="rId7" Type="http://schemas.openxmlformats.org/officeDocument/2006/relationships/hyperlink" Target="https://drive.google.com/file/d/12YVJdsC3Mrxdj4Jv32i1JDU9M9F-TYzu/view?usp=shar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lphanumerique.ca/" TargetMode="External"/><Relationship Id="rId5" Type="http://schemas.openxmlformats.org/officeDocument/2006/relationships/hyperlink" Target="https://docs.google.com/document/d/1bG-Rw5bgymcudiN--oJ-V3uni9bUn46_/edit" TargetMode="External"/><Relationship Id="rId10" Type="http://schemas.openxmlformats.org/officeDocument/2006/relationships/hyperlink" Target="https://docs.google.com/presentation/d/1RGUSnQIQWNeTF4U5g75yd2iaVi6XG8EYgMNjscvJsiY/edit" TargetMode="External"/><Relationship Id="rId4" Type="http://schemas.openxmlformats.org/officeDocument/2006/relationships/hyperlink" Target="https://drive.google.com/file/d/1yVSj7KW2L4NmN-G0nA9oT7ypy_YYFeSO/view?usp=sharing" TargetMode="External"/><Relationship Id="rId9" Type="http://schemas.openxmlformats.org/officeDocument/2006/relationships/hyperlink" Target="https://docs.google.com/presentation/d/16zw8BcNmEltSLzBHw_eLrYFdP47ZyzCp3BptbyyHAMY/edi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3720161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a37201617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dirty="0">
              <a:solidFill>
                <a:srgbClr val="E06666"/>
              </a:solidFill>
              <a:latin typeface="Source Sans Pro"/>
              <a:ea typeface="Source Sans Pro"/>
              <a:cs typeface="Source Sans Pro"/>
              <a:sym typeface="Source Sans Pro"/>
            </a:endParaRPr>
          </a:p>
          <a:p>
            <a:pPr marL="0" marR="0" indent="0">
              <a:lnSpc>
                <a:spcPct val="150000"/>
              </a:lnSpc>
              <a:spcBef>
                <a:spcPts val="0"/>
              </a:spcBef>
              <a:spcAft>
                <a:spcPts val="800"/>
              </a:spcAft>
              <a:buNone/>
            </a:pP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Ethical Guidelines and Code of Conduct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Procedure - Dispute or Non-Compliance with the Code of Conduct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Technical Procedures</a:t>
            </a:r>
            <a:endPar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b="1" dirty="0">
                <a:effectLst/>
                <a:latin typeface="Calibri" panose="020F0502020204030204" pitchFamily="34" charset="0"/>
                <a:ea typeface="Calibri" panose="020F0502020204030204" pitchFamily="34" charset="0"/>
                <a:cs typeface="Times New Roman" panose="02020603050405020304" pitchFamily="18" charset="0"/>
              </a:rPr>
              <a:t>INTRODUCE YOURSELF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dirty="0">
                <a:effectLst/>
                <a:latin typeface="Calibri" panose="020F0502020204030204" pitchFamily="34" charset="0"/>
                <a:ea typeface="Calibri" panose="020F0502020204030204" pitchFamily="34" charset="0"/>
                <a:cs typeface="Times New Roman" panose="02020603050405020304" pitchFamily="18" charset="0"/>
              </a:rPr>
              <a:t>Hello! My name is (...). I’m a (...) with </a:t>
            </a:r>
            <a:r>
              <a:rPr lang="en-CA" sz="1100" i="1" dirty="0">
                <a:effectLst/>
                <a:latin typeface="Calibri" panose="020F0502020204030204" pitchFamily="34" charset="0"/>
                <a:ea typeface="Calibri" panose="020F0502020204030204" pitchFamily="34" charset="0"/>
                <a:cs typeface="Times New Roman" panose="02020603050405020304" pitchFamily="18" charset="0"/>
              </a:rPr>
              <a:t>Techno Culture Club</a:t>
            </a:r>
            <a:r>
              <a:rPr lang="en-CA" sz="1100" dirty="0">
                <a:effectLst/>
                <a:latin typeface="Calibri" panose="020F0502020204030204" pitchFamily="34" charset="0"/>
                <a:ea typeface="Calibri" panose="020F0502020204030204" pitchFamily="34" charset="0"/>
                <a:cs typeface="Times New Roman" panose="02020603050405020304" pitchFamily="18" charset="0"/>
              </a:rPr>
              <a:t>. We’re a Montreal-based organization specializing in the creation and dissemination of content related to digital literacy.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dirty="0">
                <a:effectLst/>
                <a:latin typeface="Calibri" panose="020F0502020204030204" pitchFamily="34" charset="0"/>
                <a:ea typeface="Calibri" panose="020F0502020204030204" pitchFamily="34" charset="0"/>
                <a:cs typeface="Times New Roman" panose="02020603050405020304" pitchFamily="18" charset="0"/>
              </a:rPr>
              <a:t>This workshop is being offered as part of the </a:t>
            </a:r>
            <a:r>
              <a:rPr lang="en-CA" sz="1100" i="1" dirty="0" err="1">
                <a:effectLst/>
                <a:latin typeface="Calibri" panose="020F0502020204030204" pitchFamily="34" charset="0"/>
                <a:ea typeface="Calibri" panose="020F0502020204030204" pitchFamily="34" charset="0"/>
                <a:cs typeface="Times New Roman" panose="02020603050405020304" pitchFamily="18" charset="0"/>
              </a:rPr>
              <a:t>AlphaNumérique</a:t>
            </a:r>
            <a:r>
              <a:rPr lang="en-CA" sz="1100" dirty="0">
                <a:effectLst/>
                <a:latin typeface="Calibri" panose="020F0502020204030204" pitchFamily="34" charset="0"/>
                <a:ea typeface="Calibri" panose="020F0502020204030204" pitchFamily="34" charset="0"/>
                <a:cs typeface="Times New Roman" panose="02020603050405020304" pitchFamily="18" charset="0"/>
              </a:rPr>
              <a:t>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i="1" dirty="0" err="1">
                <a:effectLst/>
                <a:latin typeface="Calibri" panose="020F0502020204030204" pitchFamily="34" charset="0"/>
                <a:ea typeface="Calibri" panose="020F0502020204030204" pitchFamily="34" charset="0"/>
                <a:cs typeface="Times New Roman" panose="02020603050405020304" pitchFamily="18" charset="0"/>
              </a:rPr>
              <a:t>AlphaNumérique</a:t>
            </a:r>
            <a:r>
              <a:rPr lang="en-CA" sz="1100" dirty="0">
                <a:effectLst/>
                <a:latin typeface="Calibri" panose="020F0502020204030204" pitchFamily="34" charset="0"/>
                <a:ea typeface="Calibri" panose="020F0502020204030204" pitchFamily="34" charset="0"/>
                <a:cs typeface="Times New Roman" panose="02020603050405020304" pitchFamily="18" charset="0"/>
              </a:rPr>
              <a:t> is a national initiative that aims to help bridge the digital divide. For more information, please visit </a:t>
            </a:r>
            <a:r>
              <a:rPr lang="en-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https://alphanumerique.ca</a:t>
            </a:r>
            <a:r>
              <a:rPr lang="en-CA"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b="1" dirty="0">
                <a:effectLst/>
                <a:latin typeface="Calibri" panose="020F0502020204030204" pitchFamily="34" charset="0"/>
                <a:ea typeface="Calibri" panose="020F0502020204030204" pitchFamily="34" charset="0"/>
                <a:cs typeface="Times New Roman" panose="02020603050405020304" pitchFamily="18" charset="0"/>
              </a:rPr>
              <a:t>SHARE THIS </a:t>
            </a: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TEXT</a:t>
            </a:r>
            <a:r>
              <a:rPr lang="en-CA" sz="1100" b="1" dirty="0">
                <a:effectLst/>
                <a:latin typeface="Calibri" panose="020F0502020204030204" pitchFamily="34" charset="0"/>
                <a:ea typeface="Calibri" panose="020F0502020204030204" pitchFamily="34" charset="0"/>
                <a:cs typeface="Times New Roman" panose="02020603050405020304" pitchFamily="18" charset="0"/>
              </a:rPr>
              <a:t> IN THE CHAT ROOM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dirty="0">
                <a:effectLst/>
                <a:latin typeface="Calibri" panose="020F0502020204030204" pitchFamily="34" charset="0"/>
                <a:ea typeface="Calibri" panose="020F0502020204030204" pitchFamily="34" charset="0"/>
                <a:cs typeface="Times New Roman" panose="02020603050405020304" pitchFamily="18" charset="0"/>
              </a:rPr>
              <a:t>Please note that this workshop is being recorded for internal training and quality control purposes. Under no circumstances will the recording be shared online or with a third party.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b="1" dirty="0">
                <a:effectLst/>
                <a:latin typeface="Calibri" panose="020F0502020204030204" pitchFamily="34" charset="0"/>
                <a:ea typeface="Calibri" panose="020F0502020204030204" pitchFamily="34" charset="0"/>
                <a:cs typeface="Times New Roman" panose="02020603050405020304" pitchFamily="18" charset="0"/>
              </a:rPr>
              <a:t>BEFORE STARTING THE WORKSHOP: CONDUCT A ZOOM </a:t>
            </a: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 SURVEY </a:t>
            </a:r>
            <a:r>
              <a:rPr lang="en-CA" sz="1100" b="1" dirty="0">
                <a:effectLst/>
                <a:latin typeface="Calibri" panose="020F0502020204030204" pitchFamily="34" charset="0"/>
                <a:ea typeface="Calibri" panose="020F0502020204030204" pitchFamily="34" charset="0"/>
                <a:cs typeface="Times New Roman" panose="02020603050405020304" pitchFamily="18" charset="0"/>
              </a:rPr>
              <a:t> TO CONFIRM THAT EVERYONE IS CONNECTED TO THE AUDIO AND THAT PARTICIPANTS ARE COMFORTABLE WITH THE PLATFORM.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b="1" dirty="0">
                <a:effectLst/>
                <a:latin typeface="Calibri" panose="020F0502020204030204" pitchFamily="34" charset="0"/>
                <a:ea typeface="Calibri" panose="020F0502020204030204" pitchFamily="34" charset="0"/>
                <a:cs typeface="Times New Roman" panose="02020603050405020304" pitchFamily="18" charset="0"/>
              </a:rPr>
              <a:t>AUDIO HELP AVAILABLE </a:t>
            </a: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HERE</a:t>
            </a:r>
            <a:r>
              <a:rPr lang="en-CA" sz="1100" b="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CA" sz="1100" b="1" dirty="0">
                <a:effectLst/>
                <a:latin typeface="Calibri" panose="020F0502020204030204" pitchFamily="34" charset="0"/>
                <a:ea typeface="Calibri" panose="020F0502020204030204" pitchFamily="34" charset="0"/>
                <a:cs typeface="Times New Roman" panose="02020603050405020304" pitchFamily="18" charset="0"/>
              </a:rPr>
              <a:t>ZOOM HELP AVAILABLE </a:t>
            </a:r>
            <a:r>
              <a:rPr lang="en-CA"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HERE</a:t>
            </a:r>
            <a:r>
              <a:rPr lang="en-CA" sz="1100" b="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dirty="0"/>
          </a:p>
        </p:txBody>
      </p:sp>
      <p:sp>
        <p:nvSpPr>
          <p:cNvPr id="75" name="Google Shape;75;ga37201617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372016179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a372016179_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Here are the seven red flags of phishing, as described on the Government of Canada’s “Get Cyber Safe” website (https://www.getcybersafe.gc.ca).  Keep in mind that text phishing scams use exactly the same techniques.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1. Urgent or threatening language</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Authentic urgent messages are rarely sent by 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2. Requests for sensitive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Trusted organizations and individuals rarely ask for this type of information via 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3. Anything too good to be true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Chances are, you didn’t win a lottery you didn’t enter and you won’t be getting an inheritance from a relative you’ve never heard of!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4. Unexpected emails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Be suspicious of messages with receipts or inquiries related to items you didn’t order.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5. Information mismatches</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Keep an eye out for clues that a message might be a phishing attempt. Here are some things to look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Is the sender’s email address correct?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Do the links lead to an official website?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Are there any spelling or grammatical errors that a legitimate organization wouldn’t miss?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6. Suspicious attachments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Never trust attached files with strange extensions or names.</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7. Poor grammar or syntax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Criminals don’t always take the time to correct their English before sending a phishing message! Messages from a credible organization are unlikely to have issues with syntax or grammar.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372016179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a372016179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11</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2. How do you spot a phishing 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372016179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a372016179_1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let’s look at several examples of red flags that may appear in phishing messages.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Here’s an example of a message that uses urgent or threatening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subject line indicates that the user’s account has been suspended.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body of the message asks the user to update their payment information by clicking on the red “UPDATE ACCOUNT” </a:t>
            </a: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button.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message contains several red flags: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1. The email is unexpected and puts pressure on the recipient to take urgent action. This sense of urgency is reinforced by the subject line that threatens a negative outcome and includes several exclamation points.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2. The kind of sensitive information asked for in the message is not normally requested via 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3. The text contains spelling and grammar errors.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Let’s move on to a second example.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372016179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a372016179_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13</a:t>
            </a: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In this case, the phishing message raises other red flags. This fraudulent email informs the recipient that they are eligible for a rebate due to the COVID-19 pandemic. The user is invited to visit the Hydro-Québec “Customer Space” by clicking on a link.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1. This message promises an unexpected windfall for reasons that are not entirely clear. A power company would normally send this type of notice by 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2. The text contains spelling and grammar errors that a major utility would normally not make in such a message.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3. The email was not sent from a Hydro-Québec 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372016179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a372016179_1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14</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link provided redirects the user to a malicious site where they are asked to provide personal information so they can receive the promised rebate.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372016179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a372016179_1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We’re now going to review the entire phishing process, from the moment a message is received to the point where the Internet user is asked to enter information on a webpage.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first image shows what the user initially sees on their device. The message is designed to look like it’s been sent from Netflix, a streaming service for which the user pays a monthly subscription fee. The email states that the user’s account is being suspended for lack of payment. It asks the user to pay their bill by clicking on the red “RETRY PAYMENT” button and providing certain personal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When the user clicks on the button, they are redirected to a website that in many ways resembles the actual Netflix 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They’re asked to identify themselves.</a:t>
            </a: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Then, they’re asked to update their personal information.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By taking a closer look at the URL shown in the address bar, you can see that the page is not actually on the Netflix website. It’s on a phony site called “ca-consulter.com.”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372016179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a372016179_1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16</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page goes on to ask the Internet user to choose a payment method and provide their banking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This information is transmitted as soon as the user clicks the red “Continue” button.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They are then redirected to the official Netflix website, leaving them with the impression that the entire transaction has been legitimate.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This example highlights the importance of paying attention to a website’s URL.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372016179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a372016179_1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Here’s another example that highlights the importance of paying attention to a website’s URL. The page displayed on the screen appears to be part of a Government of Canada website. You can see the official government logo and the page is laid out in the same way as those on other federal websites.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372016179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a372016179_1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18</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But if you look closely at the URL, you’ll see that the page is actually on an insecure website called “marocgro.com.”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In the address bar, the browser displays a warning message that the connection to the site is not secure. A third party could view or alter any information sent or received via this 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372016179_1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372016179_1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19</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Based on the information we just discussed, what red flags* can you spot in this phishing message?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37201617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a372016179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This workshop will answer the following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What is phishing?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How do you spot a phishing 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What should you do if you’re not 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What should you do if you fall victim to an online scam?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Over the course of the workshop, we’ll deal with several types of phishing. But we’ll focus on email and text message scams.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72016179_1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72016179_1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20</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b="1" dirty="0">
                <a:effectLst/>
                <a:latin typeface="Calibri" panose="020F0502020204030204" pitchFamily="34" charset="0"/>
                <a:ea typeface="Calibri" panose="020F0502020204030204" pitchFamily="34" charset="0"/>
                <a:cs typeface="Times New Roman" panose="02020603050405020304" pitchFamily="18" charset="0"/>
              </a:rPr>
              <a:t>Answers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Unfamiliar phone number (try confirming it with a web 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Warning message requesting personal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Not a Netflix 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372016179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a372016179_1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21</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Here are the steps to follow if you’re unsure about an email you’ve received.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372016179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a372016179_1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22</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First, confirm the sender’s identity using a search engine.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Search for the word “fraud,” along with the name of the website, telephone number or email address provided.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You can also replace the word “fraud” with “scam” or “phishing.”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372016179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a372016179_1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23</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If a web search doesn’t provide enough information, you can visit the website of the Government of Canada’s Anti-Fraud Centre.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You can search the information on the site, which is updated daily. You can also use the site to report a case of fraud and to find advice on how to protect yourself.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372016179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372016179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24</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There are different ways to find information on the 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For example, you can browse an alphabetical list of scams, a list of scams organized by delivery method, a list of scams targeting business and a list of scams targeting individuals.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372016179_1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372016179_1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25</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You can also contact the sender (whether it’s a financial institution, a relative, etc.) by a means other than email.  You could send a text message or call directly to confirm whether the email is legitimate.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Criminals generally prefer not to answer, to avoid identifying themselves. So, if no one answers, it’s another sign of a scam.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372016179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a372016179_1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26</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All email software (Outlook, Rogers, Bell, etc.) provides options for dealing with suspicious email. All these apps use similar symbols and icons. For example, here’s the Gmail interface.</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You can either click on the “trash can” icon to delete the message directly or click on the “stop sign” icon with the exclamation point to mark the message as spam. “Spam” refers to junk email, sent in bulk to Internet users.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You can also click on the three small dots in the top right corner of the message.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drop-down menu will include options for deleting the message and marking it as spam. You can also block the sender’s email address and/or report the message as a phishing scam.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372016179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a372016179_1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27</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4. What should you do if you fall victim to an online scam?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372016179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a372016179_1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28</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When reporting a fraud attempt, you may be asked for some of the following information (depending on the circumstances):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Arial" panose="020B0604020202020204" pitchFamily="34" charset="0"/>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sender’s screen name and email 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discussion forum, chat room or social network used.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address of the blog or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 copy of the chat or email message.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image, video or text you received.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Any other relevant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a372016179_1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a372016179_1_5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29</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According to the Canadian Anti-Fraud Centre, less than 5% of fraud cases are reported to the authorities.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In 2019, 47,389 cases were reported.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According to the Canadian Anti-Fraud Centre, this is how you should report fraud: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First, contact local police to have a case opened and make a note of the case number.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Then, in the case of bank fraud, contact your financial institution.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Finally, call the Anti-Fraud Centre’s toll-free number to report the incident.  You can also report the incident on the Centre’s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372016179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a372016179_1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F05A4E"/>
                </a:solidFill>
                <a:latin typeface="Source Sans Pro"/>
                <a:ea typeface="Source Sans Pro"/>
                <a:cs typeface="Source Sans Pro"/>
                <a:sym typeface="Source Sans Pro"/>
              </a:rPr>
              <a:t>Slide 3</a:t>
            </a:r>
            <a:endParaRPr sz="1200" dirty="0">
              <a:solidFill>
                <a:srgbClr val="F05A4E"/>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200" dirty="0">
              <a:solidFill>
                <a:srgbClr val="F05A4E"/>
              </a:solidFill>
              <a:latin typeface="Source Sans Pro"/>
              <a:ea typeface="Source Sans Pro"/>
              <a:cs typeface="Source Sans Pro"/>
              <a:sym typeface="Source Sans Pro"/>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Have you ever personally had to deal with a phishing attempt or another type of online scam? If not, do you know someone who has?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sz="1200" dirty="0">
              <a:solidFill>
                <a:srgbClr val="363759"/>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F05B4E"/>
                </a:solidFill>
                <a:latin typeface="Source Sans Pro"/>
                <a:ea typeface="Source Sans Pro"/>
                <a:cs typeface="Source Sans Pro"/>
                <a:sym typeface="Source Sans Pro"/>
              </a:rPr>
              <a:t>------------------------------</a:t>
            </a:r>
            <a:endParaRPr sz="1150" dirty="0">
              <a:solidFill>
                <a:srgbClr val="333333"/>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372016179_1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a372016179_1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let’s listen to a report on some people who recently fell victim to a phishing scam. You’ll see just how hard it was for them to realize they were being tricked!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372016179_1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a372016179_1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31</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What are some of the warning signs that this was a scam?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Answers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Arial" panose="020B0604020202020204" pitchFamily="34" charset="0"/>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Request for personal information.</a:t>
            </a: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Request for payment of a sum of money.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372016179_1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372016179_1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What steps could have been taken to confirm the sender’s identity?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Answers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Doing a search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Reading customer reviews.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Requesting a video call to view the animals and facilities.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Reviewing the list of frauds.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372016179_1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a372016179_1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33</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Beware of urgent or unexpected requests.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Read carefully.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Don’t click on links or open attachments.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Verify the sender’s identity by contacting them directly or searching for them online.</a:t>
            </a:r>
          </a:p>
          <a:p>
            <a:pPr marL="0" marR="0" indent="0">
              <a:lnSpc>
                <a:spcPct val="107000"/>
              </a:lnSpc>
              <a:spcBef>
                <a:spcPts val="0"/>
              </a:spcBef>
              <a:spcAft>
                <a:spcPts val="800"/>
              </a:spcAft>
              <a:buFont typeface="+mj-l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100"/>
              <a:buFont typeface="+mj-lt"/>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4e5b5df8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4e5b5df8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We’ve reached the end of the workshop! Here are some resources that may be useful to victims of online fraud.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If you’re interested, feel free to take a screenshot!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4e5b5df8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e4e5b5df8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35</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Here are the sources we used to develop the workshop.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e4e5b5df8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e4e5b5df8b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36</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And here are the credits for the images we used.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a:effectLst/>
                <a:latin typeface="Calibri" panose="020F0502020204030204" pitchFamily="34" charset="0"/>
                <a:ea typeface="Calibri" panose="020F0502020204030204" pitchFamily="34" charset="0"/>
                <a:cs typeface="Times New Roman" panose="02020603050405020304" pitchFamily="18" charset="0"/>
              </a:rPr>
              <a:t>Thanks </a:t>
            </a:r>
            <a:r>
              <a:rPr lang="en-CA" sz="1800" dirty="0">
                <a:effectLst/>
                <a:latin typeface="Calibri" panose="020F0502020204030204" pitchFamily="34" charset="0"/>
                <a:ea typeface="Calibri" panose="020F0502020204030204" pitchFamily="34" charset="0"/>
                <a:cs typeface="Times New Roman" panose="02020603050405020304" pitchFamily="18" charset="0"/>
              </a:rPr>
              <a:t>so much for participating!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37201617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a372016179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F05A4E"/>
                </a:solidFill>
                <a:latin typeface="Source Sans Pro"/>
                <a:ea typeface="Source Sans Pro"/>
                <a:cs typeface="Source Sans Pro"/>
                <a:sym typeface="Source Sans Pro"/>
              </a:rPr>
              <a:t>Slide 4</a:t>
            </a:r>
            <a:endParaRPr sz="1200" dirty="0">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highlight>
                <a:srgbClr val="FFFFFF"/>
              </a:highlight>
              <a:latin typeface="Source Sans Pro"/>
              <a:ea typeface="Source Sans Pro"/>
              <a:cs typeface="Source Sans Pro"/>
              <a:sym typeface="Source Sans Pro"/>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Let’s start by defining “phishing.”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F05B4E"/>
                </a:solidFill>
                <a:latin typeface="Source Sans Pro"/>
                <a:ea typeface="Source Sans Pro"/>
                <a:cs typeface="Source Sans Pro"/>
                <a:sym typeface="Source Sans Pro"/>
              </a:rPr>
              <a:t>------------------------------</a:t>
            </a:r>
            <a:endParaRPr sz="1200" dirty="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372016179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a372016179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F05A4E"/>
                </a:solidFill>
                <a:latin typeface="Source Sans Pro"/>
                <a:ea typeface="Source Sans Pro"/>
                <a:cs typeface="Source Sans Pro"/>
                <a:sym typeface="Source Sans Pro"/>
              </a:rPr>
              <a:t>Slide 5</a:t>
            </a:r>
            <a:endParaRPr sz="1200" dirty="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Source Sans Pro"/>
              <a:ea typeface="Source Sans Pro"/>
              <a:cs typeface="Source Sans Pro"/>
              <a:sym typeface="Source Sans Pro"/>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According to the Canadian Centre for Cyber Security, “phishing” is a general term for emails, text messages and websites fabricated and sent by criminals and designed to look like they’re from well-known and trusted businesses, financial institutions and government agencies. Criminals use phishing scams to collect personal, financial and sensitive information.</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F05B4E"/>
                </a:solidFill>
                <a:latin typeface="Source Sans Pro"/>
                <a:ea typeface="Source Sans Pro"/>
                <a:cs typeface="Source Sans Pro"/>
                <a:sym typeface="Source Sans Pro"/>
              </a:rPr>
              <a:t>------------------------------</a:t>
            </a:r>
            <a:endParaRPr sz="1150" dirty="0">
              <a:solidFill>
                <a:srgbClr val="33333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372016179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372016179_1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6</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Canada Post website explains that the content of a phishing email or text message is designed to trigger a quick reaction from Internet users by asking them to “update,” “validate,” or “confirm”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Phishing messages and websites often contain official-looking logos or other information referring to government agencies, financial institutions or online payment services. Phishing attempts often create a sense of urgency by raising the prospect of a reward or by threatening financial loss.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In reality, the message is a malicious attempt to gather information on an Internet user with the aim of committing fraud.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372016179_1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a372016179_1_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7</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Criminals who use phishing scams normally do so with one of the following goals in mind: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Committing payment card fraud.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Committing identity theft.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tabLst>
                <a:tab pos="457200" algn="l"/>
              </a:tabLst>
            </a:pPr>
            <a:r>
              <a:rPr lang="en-CA" sz="1800" dirty="0">
                <a:effectLst/>
                <a:latin typeface="Calibri" panose="020F0502020204030204" pitchFamily="34" charset="0"/>
                <a:ea typeface="Calibri" panose="020F0502020204030204" pitchFamily="34" charset="0"/>
                <a:cs typeface="Times New Roman" panose="02020603050405020304" pitchFamily="18" charset="0"/>
              </a:rPr>
              <a:t>Creating counterfeit documents.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372016179_1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a372016179_1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8</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Let’s watch a short CityNews report on scams targeting Canadians.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372016179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a372016179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Slide 9</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Fraudsters use a variety of means to contact potential victims. Phishing attempts can be made by: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Telephone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Text message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Email </a:t>
            </a:r>
          </a:p>
          <a:p>
            <a:pPr marL="285750" marR="0" lvl="0" indent="-28575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Phishing attempts often involve malicious websites.</a:t>
            </a: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Today, we’re going to focus on email fraud. This type of phishing often seeks to manipulate an Internet user’s emotions and cause them to react impulsively. Such scams encourage users to reveal personal information in response to a message or through a form on a phony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74890" y="151636"/>
            <a:ext cx="5811600" cy="766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63659"/>
              </a:buClr>
              <a:buSzPts val="2600"/>
              <a:buFont typeface="Helvetica Neue"/>
              <a:buNone/>
              <a:defRPr sz="2600" b="1" i="0" u="none" strike="noStrike" cap="none">
                <a:solidFill>
                  <a:srgbClr val="363659"/>
                </a:solidFill>
                <a:latin typeface="Helvetica Neue"/>
                <a:ea typeface="Helvetica Neue"/>
                <a:cs typeface="Helvetica Neue"/>
                <a:sym typeface="Helvetica Neu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74890" y="1237821"/>
            <a:ext cx="8334000" cy="3625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60"/>
              </a:spcBef>
              <a:spcAft>
                <a:spcPts val="0"/>
              </a:spcAft>
              <a:buClr>
                <a:srgbClr val="F05B4E"/>
              </a:buClr>
              <a:buSzPts val="2300"/>
              <a:buFont typeface="Arial"/>
              <a:buNone/>
              <a:defRPr sz="2300" b="1" i="0" u="none" strike="noStrike" cap="none">
                <a:solidFill>
                  <a:srgbClr val="F05B4E"/>
                </a:solidFill>
                <a:latin typeface="Helvetica Neue"/>
                <a:ea typeface="Helvetica Neue"/>
                <a:cs typeface="Helvetica Neue"/>
                <a:sym typeface="Helvetica Neue"/>
              </a:defRPr>
            </a:lvl1pPr>
            <a:lvl2pPr marL="914400" marR="0" lvl="1" indent="-361950" algn="l" rtl="0">
              <a:spcBef>
                <a:spcPts val="1600"/>
              </a:spcBef>
              <a:spcAft>
                <a:spcPts val="0"/>
              </a:spcAft>
              <a:buClr>
                <a:srgbClr val="363659"/>
              </a:buClr>
              <a:buSzPts val="2100"/>
              <a:buFont typeface="Arial"/>
              <a:buChar char="–"/>
              <a:defRPr sz="2100" b="0" i="0" u="none" strike="noStrike" cap="none">
                <a:solidFill>
                  <a:srgbClr val="363659"/>
                </a:solidFill>
                <a:latin typeface="Helvetica Neue"/>
                <a:ea typeface="Helvetica Neue"/>
                <a:cs typeface="Helvetica Neue"/>
                <a:sym typeface="Helvetica Neue"/>
              </a:defRPr>
            </a:lvl2pPr>
            <a:lvl3pPr marL="1371600" marR="0" lvl="2" indent="-342900" algn="l" rtl="0">
              <a:spcBef>
                <a:spcPts val="300"/>
              </a:spcBef>
              <a:spcAft>
                <a:spcPts val="0"/>
              </a:spcAft>
              <a:buClr>
                <a:srgbClr val="363659"/>
              </a:buClr>
              <a:buSzPts val="1800"/>
              <a:buFont typeface="Arial"/>
              <a:buChar char="•"/>
              <a:defRPr sz="1800" b="0" i="0" u="none" strike="noStrike" cap="none">
                <a:solidFill>
                  <a:srgbClr val="363659"/>
                </a:solidFill>
                <a:latin typeface="Helvetica Neue"/>
                <a:ea typeface="Helvetica Neue"/>
                <a:cs typeface="Helvetica Neue"/>
                <a:sym typeface="Helvetica Neue"/>
              </a:defRPr>
            </a:lvl3pPr>
            <a:lvl4pPr marL="1828800" marR="0" lvl="3"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4pPr>
            <a:lvl5pPr marL="2286000" marR="0" lvl="4"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5pPr>
            <a:lvl6pPr marL="2743200" marR="0" lvl="5" indent="-323850" algn="l" rtl="0">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1600"/>
              </a:spcBef>
              <a:spcAft>
                <a:spcPts val="160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 de base pour les titres">
  <p:cSld name="BLANK_1">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r="52194"/>
          <a:stretch/>
        </p:blipFill>
        <p:spPr>
          <a:xfrm>
            <a:off x="8229600" y="4573275"/>
            <a:ext cx="685800" cy="329184"/>
          </a:xfrm>
          <a:prstGeom prst="rect">
            <a:avLst/>
          </a:prstGeom>
          <a:noFill/>
          <a:ln>
            <a:noFill/>
          </a:ln>
        </p:spPr>
      </p:pic>
      <p:sp>
        <p:nvSpPr>
          <p:cNvPr id="55" name="Google Shape;55;p14"/>
          <p:cNvSpPr txBox="1"/>
          <p:nvPr/>
        </p:nvSpPr>
        <p:spPr>
          <a:xfrm>
            <a:off x="307200" y="180700"/>
            <a:ext cx="5511600" cy="5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4"/>
          <p:cNvSpPr txBox="1">
            <a:spLocks noGrp="1"/>
          </p:cNvSpPr>
          <p:nvPr>
            <p:ph type="title"/>
          </p:nvPr>
        </p:nvSpPr>
        <p:spPr>
          <a:xfrm>
            <a:off x="477300" y="0"/>
            <a:ext cx="8189400" cy="8913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F05A4E"/>
              </a:buClr>
              <a:buSzPts val="2800"/>
              <a:buFont typeface="Source Sans Pro"/>
              <a:buNone/>
              <a:defRPr sz="2400">
                <a:solidFill>
                  <a:srgbClr val="F05A4E"/>
                </a:solidFill>
                <a:latin typeface="Source Sans Pro"/>
                <a:ea typeface="Source Sans Pro"/>
                <a:cs typeface="Source Sans Pro"/>
                <a:sym typeface="Source Sans Pro"/>
              </a:defRPr>
            </a:lvl1pPr>
            <a:lvl2pPr lvl="1"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2pPr>
            <a:lvl3pPr lvl="2"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3pPr>
            <a:lvl4pPr lvl="3"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4pPr>
            <a:lvl5pPr lvl="4"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5pPr>
            <a:lvl6pPr lvl="5"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6pPr>
            <a:lvl7pPr lvl="6"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7pPr>
            <a:lvl8pPr lvl="7"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8pPr>
            <a:lvl9pPr lvl="8" algn="l" rtl="0">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ndage, Donnée chifféres etc">
  <p:cSld name="BLANK_1_1">
    <p:spTree>
      <p:nvGrpSpPr>
        <p:cNvPr id="1"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r="52194"/>
          <a:stretch/>
        </p:blipFill>
        <p:spPr>
          <a:xfrm>
            <a:off x="8229600" y="4573275"/>
            <a:ext cx="685800" cy="329184"/>
          </a:xfrm>
          <a:prstGeom prst="rect">
            <a:avLst/>
          </a:prstGeom>
          <a:noFill/>
          <a:ln>
            <a:noFill/>
          </a:ln>
        </p:spPr>
      </p:pic>
      <p:sp>
        <p:nvSpPr>
          <p:cNvPr id="59" name="Google Shape;59;p15"/>
          <p:cNvSpPr txBox="1"/>
          <p:nvPr/>
        </p:nvSpPr>
        <p:spPr>
          <a:xfrm>
            <a:off x="307200" y="180700"/>
            <a:ext cx="5511600" cy="5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5"/>
          <p:cNvSpPr txBox="1">
            <a:spLocks noGrp="1"/>
          </p:cNvSpPr>
          <p:nvPr>
            <p:ph type="title"/>
          </p:nvPr>
        </p:nvSpPr>
        <p:spPr>
          <a:xfrm>
            <a:off x="477300" y="0"/>
            <a:ext cx="8189400" cy="9099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2800"/>
              <a:buFont typeface="Source Sans Pro"/>
              <a:buNone/>
              <a:defRPr sz="2400">
                <a:solidFill>
                  <a:srgbClr val="F05A4E"/>
                </a:solidFill>
                <a:latin typeface="Source Sans Pro"/>
                <a:ea typeface="Source Sans Pro"/>
                <a:cs typeface="Source Sans Pro"/>
                <a:sym typeface="Source Sans Pro"/>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 name="Google Shape;61;p15"/>
          <p:cNvSpPr txBox="1">
            <a:spLocks noGrp="1"/>
          </p:cNvSpPr>
          <p:nvPr>
            <p:ph type="title" idx="2"/>
          </p:nvPr>
        </p:nvSpPr>
        <p:spPr>
          <a:xfrm>
            <a:off x="783900" y="1322775"/>
            <a:ext cx="7576200" cy="9654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2200"/>
              <a:buFont typeface="Source Sans Pro"/>
              <a:buNone/>
              <a:defRPr sz="1800" b="1">
                <a:solidFill>
                  <a:srgbClr val="F05A4E"/>
                </a:solidFill>
                <a:latin typeface="Source Sans Pro"/>
                <a:ea typeface="Source Sans Pro"/>
                <a:cs typeface="Source Sans Pro"/>
                <a:sym typeface="Source Sans Pro"/>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 name="Google Shape;62;p15"/>
          <p:cNvSpPr txBox="1">
            <a:spLocks noGrp="1"/>
          </p:cNvSpPr>
          <p:nvPr>
            <p:ph type="title" idx="3"/>
          </p:nvPr>
        </p:nvSpPr>
        <p:spPr>
          <a:xfrm>
            <a:off x="783900" y="2288175"/>
            <a:ext cx="7576200" cy="2036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2000"/>
              <a:buFont typeface="Source Sans Pro"/>
              <a:buNone/>
              <a:defRPr sz="1600">
                <a:solidFill>
                  <a:srgbClr val="F05A4E"/>
                </a:solidFill>
                <a:latin typeface="Source Sans Pro"/>
                <a:ea typeface="Source Sans Pro"/>
                <a:cs typeface="Source Sans Pro"/>
                <a:sym typeface="Source Sans Pro"/>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r="52194"/>
          <a:stretch/>
        </p:blipFill>
        <p:spPr>
          <a:xfrm>
            <a:off x="8229600" y="4573275"/>
            <a:ext cx="685800" cy="329184"/>
          </a:xfrm>
          <a:prstGeom prst="rect">
            <a:avLst/>
          </a:prstGeom>
          <a:noFill/>
          <a:ln>
            <a:noFill/>
          </a:ln>
        </p:spPr>
      </p:pic>
      <p:sp>
        <p:nvSpPr>
          <p:cNvPr id="65" name="Google Shape;65;p16"/>
          <p:cNvSpPr txBox="1"/>
          <p:nvPr/>
        </p:nvSpPr>
        <p:spPr>
          <a:xfrm>
            <a:off x="602275" y="3418775"/>
            <a:ext cx="18288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6"/>
          <p:cNvSpPr txBox="1"/>
          <p:nvPr/>
        </p:nvSpPr>
        <p:spPr>
          <a:xfrm>
            <a:off x="3501538" y="3418775"/>
            <a:ext cx="18288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6"/>
          <p:cNvSpPr txBox="1"/>
          <p:nvPr/>
        </p:nvSpPr>
        <p:spPr>
          <a:xfrm>
            <a:off x="6400800" y="3418775"/>
            <a:ext cx="18288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2">
  <p:cSld name="BLANK_3">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r="52194"/>
          <a:stretch/>
        </p:blipFill>
        <p:spPr>
          <a:xfrm>
            <a:off x="8229600" y="4573275"/>
            <a:ext cx="685800" cy="329184"/>
          </a:xfrm>
          <a:prstGeom prst="rect">
            <a:avLst/>
          </a:prstGeom>
          <a:noFill/>
          <a:ln>
            <a:noFill/>
          </a:ln>
        </p:spPr>
      </p:pic>
      <p:sp>
        <p:nvSpPr>
          <p:cNvPr id="70" name="Google Shape;70;p17"/>
          <p:cNvSpPr txBox="1"/>
          <p:nvPr/>
        </p:nvSpPr>
        <p:spPr>
          <a:xfrm>
            <a:off x="307200" y="180700"/>
            <a:ext cx="5511600" cy="5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7"/>
          <p:cNvSpPr txBox="1">
            <a:spLocks noGrp="1"/>
          </p:cNvSpPr>
          <p:nvPr>
            <p:ph type="title"/>
          </p:nvPr>
        </p:nvSpPr>
        <p:spPr>
          <a:xfrm>
            <a:off x="502926" y="411475"/>
            <a:ext cx="8189400" cy="567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2800"/>
              <a:buNone/>
              <a:defRPr sz="2400">
                <a:solidFill>
                  <a:srgbClr val="F05A4E"/>
                </a:solidFill>
                <a:latin typeface="Space Mono"/>
                <a:ea typeface="Space Mono"/>
                <a:cs typeface="Space Mono"/>
                <a:sym typeface="Space Mono"/>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5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17.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10.xml"/><Relationship Id="rId5" Type="http://schemas.openxmlformats.org/officeDocument/2006/relationships/tags" Target="../tags/tag47.xml"/><Relationship Id="rId10" Type="http://schemas.openxmlformats.org/officeDocument/2006/relationships/slideLayout" Target="../slideLayouts/slideLayout13.xml"/><Relationship Id="rId4" Type="http://schemas.openxmlformats.org/officeDocument/2006/relationships/tags" Target="../tags/tag46.xml"/><Relationship Id="rId9"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5.xml"/><Relationship Id="rId7" Type="http://schemas.openxmlformats.org/officeDocument/2006/relationships/slideLayout" Target="../slideLayouts/slideLayout13.xml"/><Relationship Id="rId12" Type="http://schemas.openxmlformats.org/officeDocument/2006/relationships/comments" Target="../comments/commen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20.png"/><Relationship Id="rId5" Type="http://schemas.openxmlformats.org/officeDocument/2006/relationships/tags" Target="../tags/tag57.xml"/><Relationship Id="rId10" Type="http://schemas.openxmlformats.org/officeDocument/2006/relationships/image" Target="../media/image19.png"/><Relationship Id="rId4" Type="http://schemas.openxmlformats.org/officeDocument/2006/relationships/tags" Target="../tags/tag56.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4.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22.png"/><Relationship Id="rId5" Type="http://schemas.openxmlformats.org/officeDocument/2006/relationships/tags" Target="../tags/tag63.xml"/><Relationship Id="rId10" Type="http://schemas.openxmlformats.org/officeDocument/2006/relationships/image" Target="../media/image21.png"/><Relationship Id="rId4" Type="http://schemas.openxmlformats.org/officeDocument/2006/relationships/tags" Target="../tags/tag62.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6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6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6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6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8.png"/><Relationship Id="rId5" Type="http://schemas.openxmlformats.org/officeDocument/2006/relationships/notesSlide" Target="../notesSlides/notesSlide18.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9.jfif"/><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5.xml"/><Relationship Id="rId7"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image" Target="../media/image30.jpg"/><Relationship Id="rId26" Type="http://schemas.openxmlformats.org/officeDocument/2006/relationships/image" Target="../media/image38.svg"/><Relationship Id="rId3" Type="http://schemas.openxmlformats.org/officeDocument/2006/relationships/tags" Target="../tags/tag79.xml"/><Relationship Id="rId21" Type="http://schemas.openxmlformats.org/officeDocument/2006/relationships/image" Target="../media/image33.pn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20.xml"/><Relationship Id="rId25" Type="http://schemas.openxmlformats.org/officeDocument/2006/relationships/image" Target="../media/image37.png"/><Relationship Id="rId2" Type="http://schemas.openxmlformats.org/officeDocument/2006/relationships/tags" Target="../tags/tag78.xml"/><Relationship Id="rId16" Type="http://schemas.openxmlformats.org/officeDocument/2006/relationships/slideLayout" Target="../slideLayouts/slideLayout13.xml"/><Relationship Id="rId20" Type="http://schemas.openxmlformats.org/officeDocument/2006/relationships/image" Target="../media/image32.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image" Target="../media/image36.sv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image" Target="../media/image35.png"/><Relationship Id="rId28" Type="http://schemas.openxmlformats.org/officeDocument/2006/relationships/image" Target="../media/image40.svg"/><Relationship Id="rId10" Type="http://schemas.openxmlformats.org/officeDocument/2006/relationships/tags" Target="../tags/tag86.xml"/><Relationship Id="rId19" Type="http://schemas.openxmlformats.org/officeDocument/2006/relationships/image" Target="../media/image31.png"/><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image" Target="../media/image34.png"/><Relationship Id="rId27"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9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4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97.xml"/><Relationship Id="rId7" Type="http://schemas.openxmlformats.org/officeDocument/2006/relationships/notesSlide" Target="../notesSlides/notesSlide2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13.xml"/><Relationship Id="rId5" Type="http://schemas.openxmlformats.org/officeDocument/2006/relationships/tags" Target="../tags/tag99.xml"/><Relationship Id="rId4" Type="http://schemas.openxmlformats.org/officeDocument/2006/relationships/tags" Target="../tags/tag98.xml"/></Relationships>
</file>

<file path=ppt/slides/_rels/slide24.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44.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3.png"/><Relationship Id="rId5" Type="http://schemas.openxmlformats.org/officeDocument/2006/relationships/notesSlide" Target="../notesSlides/notesSlide24.xml"/><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5.xml"/><Relationship Id="rId7" Type="http://schemas.openxmlformats.org/officeDocument/2006/relationships/image" Target="../media/image15.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5.xml"/><Relationship Id="rId5" Type="http://schemas.openxmlformats.org/officeDocument/2006/relationships/slideLayout" Target="../slideLayouts/slideLayout13.xml"/><Relationship Id="rId4" Type="http://schemas.openxmlformats.org/officeDocument/2006/relationships/tags" Target="../tags/tag106.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09.xml"/><Relationship Id="rId7" Type="http://schemas.openxmlformats.org/officeDocument/2006/relationships/slideLayout" Target="../slideLayouts/slideLayout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10" Type="http://schemas.openxmlformats.org/officeDocument/2006/relationships/image" Target="../media/image46.png"/><Relationship Id="rId4" Type="http://schemas.openxmlformats.org/officeDocument/2006/relationships/tags" Target="../tags/tag110.xml"/><Relationship Id="rId9"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13.xml"/></Relationships>
</file>

<file path=ppt/slides/_rels/slide2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47.png"/><Relationship Id="rId5" Type="http://schemas.openxmlformats.org/officeDocument/2006/relationships/notesSlide" Target="../notesSlides/notesSlide28.xml"/><Relationship Id="rId4"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media/image50.pn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49.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48.png"/><Relationship Id="rId5" Type="http://schemas.openxmlformats.org/officeDocument/2006/relationships/tags" Target="../tags/tag121.xml"/><Relationship Id="rId10" Type="http://schemas.openxmlformats.org/officeDocument/2006/relationships/notesSlide" Target="../notesSlides/notesSlide29.xml"/><Relationship Id="rId4" Type="http://schemas.openxmlformats.org/officeDocument/2006/relationships/tags" Target="../tags/tag120.xml"/><Relationship Id="rId9"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hyperlink" Target="http://drive.google.com/file/d/1ydSvjMOv1t_HP28m6fvV_qWHFl9I0sUM/view" TargetMode="External"/><Relationship Id="rId5" Type="http://schemas.openxmlformats.org/officeDocument/2006/relationships/hyperlink" Target="https://www.tvanouvelles.ca/2020/11/10/des-fraudeurs-se-font-passer-pour-des-eleveurs-danimaux" TargetMode="Externa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notesSlide" Target="../notesSlides/notesSlide31.xml"/><Relationship Id="rId4"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32.xml"/><Relationship Id="rId5" Type="http://schemas.openxmlformats.org/officeDocument/2006/relationships/slideLayout" Target="../slideLayouts/slideLayout14.xml"/><Relationship Id="rId4" Type="http://schemas.openxmlformats.org/officeDocument/2006/relationships/tags" Target="../tags/tag13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hyperlink" Target="http://www.antifraudcentre-centreantifraude.ca/" TargetMode="Externa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52.png"/><Relationship Id="rId5" Type="http://schemas.openxmlformats.org/officeDocument/2006/relationships/notesSlide" Target="../notesSlides/notesSlide34.xml"/><Relationship Id="rId4"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53.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35.xml"/><Relationship Id="rId5" Type="http://schemas.openxmlformats.org/officeDocument/2006/relationships/slideLayout" Target="../slideLayouts/slideLayout13.xml"/><Relationship Id="rId4" Type="http://schemas.openxmlformats.org/officeDocument/2006/relationships/tags" Target="../tags/tag142.xml"/></Relationships>
</file>

<file path=ppt/slides/_rels/slide3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54.png"/><Relationship Id="rId5" Type="http://schemas.openxmlformats.org/officeDocument/2006/relationships/notesSlide" Target="../notesSlides/notesSlide36.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cyber.gc.ca/fr/cyberincidents" TargetMode="External"/><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notesSlide" Target="../notesSlides/notesSlide6.xml"/><Relationship Id="rId18" Type="http://schemas.openxmlformats.org/officeDocument/2006/relationships/image" Target="../media/image9.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slideLayout" Target="../slideLayouts/slideLayout13.xml"/><Relationship Id="rId17" Type="http://schemas.openxmlformats.org/officeDocument/2006/relationships/image" Target="../media/image8.png"/><Relationship Id="rId2" Type="http://schemas.openxmlformats.org/officeDocument/2006/relationships/tags" Target="../tags/tag17.xml"/><Relationship Id="rId16" Type="http://schemas.openxmlformats.org/officeDocument/2006/relationships/image" Target="../media/image7.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6.pn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1.png"/><Relationship Id="rId5" Type="http://schemas.openxmlformats.org/officeDocument/2006/relationships/tags" Target="../tags/tag31.xml"/><Relationship Id="rId10" Type="http://schemas.openxmlformats.org/officeDocument/2006/relationships/image" Target="../media/image10.png"/><Relationship Id="rId4" Type="http://schemas.openxmlformats.org/officeDocument/2006/relationships/tags" Target="../tags/tag30.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3.jpg"/><Relationship Id="rId5" Type="http://schemas.openxmlformats.org/officeDocument/2006/relationships/hyperlink" Target="http://www.youtube.com/watch?v=R72d04SA_qw"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1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5.png"/><Relationship Id="rId5" Type="http://schemas.openxmlformats.org/officeDocument/2006/relationships/tags" Target="../tags/tag40.xml"/><Relationship Id="rId10" Type="http://schemas.openxmlformats.org/officeDocument/2006/relationships/image" Target="../media/image14.png"/><Relationship Id="rId4" Type="http://schemas.openxmlformats.org/officeDocument/2006/relationships/tags" Target="../tags/tag39.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title"/>
            <p:custDataLst>
              <p:tags r:id="rId1"/>
            </p:custDataLst>
          </p:nvPr>
        </p:nvSpPr>
        <p:spPr>
          <a:xfrm>
            <a:off x="948874" y="2334607"/>
            <a:ext cx="7852225" cy="227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05B4E"/>
              </a:buClr>
              <a:buSzPts val="3000"/>
              <a:buFont typeface="Source Sans Pro SemiBold"/>
              <a:buNone/>
            </a:pPr>
            <a:endParaRPr sz="3000" dirty="0">
              <a:solidFill>
                <a:srgbClr val="F05B4E"/>
              </a:solidFill>
              <a:latin typeface="Source Sans Pro SemiBold"/>
              <a:ea typeface="Source Sans Pro SemiBold"/>
              <a:cs typeface="Source Sans Pro SemiBold"/>
              <a:sym typeface="Source Sans Pro SemiBold"/>
            </a:endParaRPr>
          </a:p>
          <a:p>
            <a:pPr marL="0" lvl="0" indent="0" algn="ctr" rtl="0">
              <a:spcBef>
                <a:spcPts val="0"/>
              </a:spcBef>
              <a:spcAft>
                <a:spcPts val="0"/>
              </a:spcAft>
              <a:buClr>
                <a:srgbClr val="F05B4E"/>
              </a:buClr>
              <a:buSzPts val="3000"/>
              <a:buFont typeface="Source Sans Pro SemiBold"/>
              <a:buNone/>
            </a:pPr>
            <a:r>
              <a:rPr lang="en" sz="2800" dirty="0">
                <a:solidFill>
                  <a:srgbClr val="F05B4E"/>
                </a:solidFill>
                <a:latin typeface="Source Sans Pro SemiBold"/>
                <a:ea typeface="Source Sans Pro SemiBold"/>
                <a:cs typeface="Source Sans Pro SemiBold"/>
                <a:sym typeface="Source Sans Pro SemiBold"/>
              </a:rPr>
              <a:t>To click or not to click? </a:t>
            </a:r>
            <a:br>
              <a:rPr lang="en" sz="2800" dirty="0">
                <a:solidFill>
                  <a:srgbClr val="F05B4E"/>
                </a:solidFill>
                <a:latin typeface="Source Sans Pro SemiBold"/>
                <a:ea typeface="Source Sans Pro SemiBold"/>
                <a:cs typeface="Source Sans Pro SemiBold"/>
                <a:sym typeface="Source Sans Pro SemiBold"/>
              </a:rPr>
            </a:br>
            <a:r>
              <a:rPr lang="en-US" sz="2800" dirty="0">
                <a:solidFill>
                  <a:srgbClr val="F05B4E"/>
                </a:solidFill>
                <a:latin typeface="Source Sans Pro SemiBold"/>
                <a:ea typeface="Source Sans Pro SemiBold"/>
                <a:cs typeface="Source Sans Pro SemiBold"/>
                <a:sym typeface="Source Sans Pro SemiBold"/>
              </a:rPr>
              <a:t>Recognizing and protecting oneself from phishing</a:t>
            </a:r>
            <a:endParaRPr sz="2000" dirty="0">
              <a:solidFill>
                <a:schemeClr val="lt1"/>
              </a:solidFill>
              <a:latin typeface="Source Sans Pro"/>
              <a:ea typeface="Source Sans Pro"/>
              <a:cs typeface="Source Sans Pro"/>
              <a:sym typeface="Source Sans Pro"/>
            </a:endParaRPr>
          </a:p>
          <a:p>
            <a:pPr marL="0" lvl="0" indent="0" algn="ctr" rtl="0">
              <a:spcBef>
                <a:spcPts val="0"/>
              </a:spcBef>
              <a:spcAft>
                <a:spcPts val="0"/>
              </a:spcAft>
              <a:buClr>
                <a:srgbClr val="F05B4E"/>
              </a:buClr>
              <a:buSzPts val="3000"/>
              <a:buFont typeface="Source Sans Pro SemiBold"/>
              <a:buNone/>
            </a:pPr>
            <a:br>
              <a:rPr lang="en" sz="2200" dirty="0">
                <a:solidFill>
                  <a:schemeClr val="lt1"/>
                </a:solidFill>
                <a:latin typeface="Source Sans Pro"/>
                <a:ea typeface="Source Sans Pro"/>
                <a:cs typeface="Source Sans Pro"/>
                <a:sym typeface="Source Sans Pro"/>
              </a:rPr>
            </a:br>
            <a:r>
              <a:rPr lang="en" sz="2200" dirty="0">
                <a:solidFill>
                  <a:schemeClr val="lt1"/>
                </a:solidFill>
                <a:latin typeface="Source Sans Pro"/>
                <a:ea typeface="Source Sans Pro"/>
                <a:cs typeface="Source Sans Pro"/>
                <a:sym typeface="Source Sans Pro"/>
              </a:rPr>
              <a:t>Public workshop</a:t>
            </a:r>
            <a:r>
              <a:rPr lang="en" sz="2000" dirty="0">
                <a:solidFill>
                  <a:schemeClr val="lt1"/>
                </a:solidFill>
                <a:latin typeface="Source Sans Pro"/>
                <a:ea typeface="Source Sans Pro"/>
                <a:cs typeface="Source Sans Pro"/>
                <a:sym typeface="Source Sans Pro"/>
              </a:rPr>
              <a:t> </a:t>
            </a:r>
            <a:endParaRPr sz="2100" b="0" dirty="0">
              <a:solidFill>
                <a:srgbClr val="FFFFFF"/>
              </a:solidFill>
              <a:latin typeface="Source Sans Pro SemiBold"/>
              <a:ea typeface="Source Sans Pro SemiBold"/>
              <a:cs typeface="Source Sans Pro SemiBold"/>
              <a:sym typeface="Source Sans Pro SemiBold"/>
            </a:endParaRPr>
          </a:p>
        </p:txBody>
      </p:sp>
      <p:sp>
        <p:nvSpPr>
          <p:cNvPr id="2" name="TextBox 1">
            <a:extLst>
              <a:ext uri="{FF2B5EF4-FFF2-40B4-BE49-F238E27FC236}">
                <a16:creationId xmlns:a16="http://schemas.microsoft.com/office/drawing/2014/main" id="{31B85739-5E10-4D7E-A7C3-15A0BEC7C73C}"/>
              </a:ext>
            </a:extLst>
          </p:cNvPr>
          <p:cNvSpPr txBox="1"/>
          <p:nvPr>
            <p:custDataLst>
              <p:tags r:id="rId2"/>
            </p:custDataLst>
          </p:nvPr>
        </p:nvSpPr>
        <p:spPr>
          <a:xfrm>
            <a:off x="5736370" y="1129267"/>
            <a:ext cx="2506705" cy="1005840"/>
          </a:xfrm>
          <a:prstGeom prst="rect">
            <a:avLst/>
          </a:prstGeom>
          <a:solidFill>
            <a:srgbClr val="363759"/>
          </a:solidFill>
        </p:spPr>
        <p:txBody>
          <a:bodyPr wrap="square" rtlCol="0">
            <a:spAutoFit/>
          </a:bodyPr>
          <a:lstStyle/>
          <a:p>
            <a:pPr algn="ctr"/>
            <a:r>
              <a:rPr lang="fr-CA" sz="2000" dirty="0" err="1">
                <a:solidFill>
                  <a:srgbClr val="F05B4E"/>
                </a:solidFill>
              </a:rPr>
              <a:t>Browsing</a:t>
            </a:r>
            <a:r>
              <a:rPr lang="fr-CA" sz="2000" dirty="0">
                <a:solidFill>
                  <a:srgbClr val="F05B4E"/>
                </a:solidFill>
              </a:rPr>
              <a:t> in </a:t>
            </a:r>
          </a:p>
          <a:p>
            <a:pPr algn="ctr"/>
            <a:r>
              <a:rPr lang="fr-CA" sz="2000" dirty="0">
                <a:solidFill>
                  <a:srgbClr val="F05B4E"/>
                </a:solidFill>
              </a:rPr>
              <a:t>a digital society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custDataLst>
              <p:tags r:id="rId1"/>
            </p:custDataLst>
          </p:nvPr>
        </p:nvSpPr>
        <p:spPr>
          <a:xfrm>
            <a:off x="51475"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dirty="0"/>
              <a:t>      </a:t>
            </a:r>
            <a:r>
              <a:rPr lang="en-US" sz="2700" dirty="0"/>
              <a:t>7 warning signals of a phishing message</a:t>
            </a:r>
            <a:endParaRPr sz="2700" dirty="0"/>
          </a:p>
        </p:txBody>
      </p:sp>
      <p:sp>
        <p:nvSpPr>
          <p:cNvPr id="147" name="Google Shape;147;p27"/>
          <p:cNvSpPr txBox="1"/>
          <p:nvPr>
            <p:custDataLst>
              <p:tags r:id="rId2"/>
            </p:custDataLst>
          </p:nvPr>
        </p:nvSpPr>
        <p:spPr>
          <a:xfrm>
            <a:off x="408600" y="1238850"/>
            <a:ext cx="4113900" cy="662400"/>
          </a:xfrm>
          <a:prstGeom prst="rect">
            <a:avLst/>
          </a:prstGeom>
          <a:noFill/>
          <a:ln>
            <a:noFill/>
          </a:ln>
        </p:spPr>
        <p:txBody>
          <a:bodyPr spcFirstLastPara="1" wrap="square" lIns="91425" tIns="91425" rIns="91425" bIns="91425" anchor="ctr" anchorCtr="0">
            <a:noAutofit/>
          </a:bodyPr>
          <a:lstStyle/>
          <a:p>
            <a:pPr lvl="0">
              <a:lnSpc>
                <a:spcPct val="150000"/>
              </a:lnSpc>
            </a:pPr>
            <a:r>
              <a:rPr lang="en" sz="2000" dirty="0">
                <a:solidFill>
                  <a:srgbClr val="F05A4E"/>
                </a:solidFill>
                <a:latin typeface="Source Sans Pro"/>
                <a:ea typeface="Source Sans Pro"/>
                <a:cs typeface="Source Sans Pro"/>
                <a:sym typeface="Source Sans Pro"/>
              </a:rPr>
              <a:t>1.</a:t>
            </a:r>
            <a:r>
              <a:rPr lang="en" sz="2000" dirty="0">
                <a:solidFill>
                  <a:srgbClr val="363759"/>
                </a:solidFill>
                <a:latin typeface="Source Sans Pro"/>
                <a:ea typeface="Source Sans Pro"/>
                <a:cs typeface="Source Sans Pro"/>
                <a:sym typeface="Source Sans Pro"/>
              </a:rPr>
              <a:t> </a:t>
            </a:r>
            <a:r>
              <a:rPr lang="fr-CA" sz="2000" dirty="0">
                <a:solidFill>
                  <a:srgbClr val="363759"/>
                </a:solidFill>
                <a:latin typeface="Source Sans Pro"/>
                <a:ea typeface="Source Sans Pro"/>
                <a:cs typeface="Source Sans Pro"/>
                <a:sym typeface="Source Sans Pro"/>
              </a:rPr>
              <a:t>Pressure or </a:t>
            </a:r>
            <a:r>
              <a:rPr lang="fr-CA" sz="2000" dirty="0" err="1">
                <a:solidFill>
                  <a:srgbClr val="363759"/>
                </a:solidFill>
                <a:latin typeface="Source Sans Pro"/>
                <a:ea typeface="Source Sans Pro"/>
                <a:cs typeface="Source Sans Pro"/>
                <a:sym typeface="Source Sans Pro"/>
              </a:rPr>
              <a:t>threatening</a:t>
            </a:r>
            <a:r>
              <a:rPr lang="fr-CA" sz="2000" dirty="0">
                <a:solidFill>
                  <a:srgbClr val="363759"/>
                </a:solidFill>
                <a:latin typeface="Source Sans Pro"/>
                <a:ea typeface="Source Sans Pro"/>
                <a:cs typeface="Source Sans Pro"/>
                <a:sym typeface="Source Sans Pro"/>
              </a:rPr>
              <a:t> </a:t>
            </a:r>
            <a:r>
              <a:rPr lang="fr-CA" sz="2000" dirty="0" err="1">
                <a:solidFill>
                  <a:srgbClr val="363759"/>
                </a:solidFill>
                <a:latin typeface="Source Sans Pro"/>
                <a:ea typeface="Source Sans Pro"/>
                <a:cs typeface="Source Sans Pro"/>
                <a:sym typeface="Source Sans Pro"/>
              </a:rPr>
              <a:t>language</a:t>
            </a:r>
            <a:endParaRPr sz="2000" dirty="0">
              <a:solidFill>
                <a:srgbClr val="363759"/>
              </a:solidFill>
              <a:latin typeface="Source Sans Pro"/>
              <a:ea typeface="Source Sans Pro"/>
              <a:cs typeface="Source Sans Pro"/>
              <a:sym typeface="Source Sans Pro"/>
            </a:endParaRPr>
          </a:p>
        </p:txBody>
      </p:sp>
      <p:sp>
        <p:nvSpPr>
          <p:cNvPr id="148" name="Google Shape;148;p27"/>
          <p:cNvSpPr txBox="1"/>
          <p:nvPr>
            <p:custDataLst>
              <p:tags r:id="rId3"/>
            </p:custDataLst>
          </p:nvPr>
        </p:nvSpPr>
        <p:spPr>
          <a:xfrm>
            <a:off x="408600" y="1968500"/>
            <a:ext cx="5017500" cy="662400"/>
          </a:xfrm>
          <a:prstGeom prst="rect">
            <a:avLst/>
          </a:prstGeom>
          <a:noFill/>
          <a:ln>
            <a:noFill/>
          </a:ln>
        </p:spPr>
        <p:txBody>
          <a:bodyPr spcFirstLastPara="1" wrap="square" lIns="91425" tIns="91425" rIns="91425" bIns="91425" anchor="ctr" anchorCtr="0">
            <a:noAutofit/>
          </a:bodyPr>
          <a:lstStyle/>
          <a:p>
            <a:pPr lvl="0">
              <a:lnSpc>
                <a:spcPct val="150000"/>
              </a:lnSpc>
            </a:pPr>
            <a:r>
              <a:rPr lang="en" sz="2000" dirty="0">
                <a:solidFill>
                  <a:srgbClr val="F05A4E"/>
                </a:solidFill>
                <a:latin typeface="Source Sans Pro"/>
                <a:ea typeface="Source Sans Pro"/>
                <a:cs typeface="Source Sans Pro"/>
                <a:sym typeface="Source Sans Pro"/>
              </a:rPr>
              <a:t>2.</a:t>
            </a:r>
            <a:r>
              <a:rPr lang="en" sz="2000" dirty="0">
                <a:solidFill>
                  <a:srgbClr val="363759"/>
                </a:solidFill>
                <a:latin typeface="Source Sans Pro"/>
                <a:ea typeface="Source Sans Pro"/>
                <a:cs typeface="Source Sans Pro"/>
                <a:sym typeface="Source Sans Pro"/>
              </a:rPr>
              <a:t> </a:t>
            </a:r>
            <a:r>
              <a:rPr lang="fr-CA" sz="2000" dirty="0">
                <a:solidFill>
                  <a:srgbClr val="363759"/>
                </a:solidFill>
                <a:latin typeface="Source Sans Pro"/>
                <a:ea typeface="Source Sans Pro"/>
                <a:cs typeface="Source Sans Pro"/>
                <a:sym typeface="Source Sans Pro"/>
              </a:rPr>
              <a:t>Sensitive information </a:t>
            </a:r>
            <a:r>
              <a:rPr lang="fr-CA" sz="2000" dirty="0" err="1">
                <a:solidFill>
                  <a:srgbClr val="363759"/>
                </a:solidFill>
                <a:latin typeface="Source Sans Pro"/>
                <a:ea typeface="Source Sans Pro"/>
                <a:cs typeface="Source Sans Pro"/>
                <a:sym typeface="Source Sans Pro"/>
              </a:rPr>
              <a:t>asked</a:t>
            </a:r>
            <a:endParaRPr sz="2000" dirty="0">
              <a:solidFill>
                <a:srgbClr val="363759"/>
              </a:solidFill>
              <a:latin typeface="Source Sans Pro"/>
              <a:ea typeface="Source Sans Pro"/>
              <a:cs typeface="Source Sans Pro"/>
              <a:sym typeface="Source Sans Pro"/>
            </a:endParaRPr>
          </a:p>
        </p:txBody>
      </p:sp>
      <p:sp>
        <p:nvSpPr>
          <p:cNvPr id="149" name="Google Shape;149;p27"/>
          <p:cNvSpPr txBox="1"/>
          <p:nvPr>
            <p:custDataLst>
              <p:tags r:id="rId4"/>
            </p:custDataLst>
          </p:nvPr>
        </p:nvSpPr>
        <p:spPr>
          <a:xfrm>
            <a:off x="408600" y="2698125"/>
            <a:ext cx="4113900" cy="662400"/>
          </a:xfrm>
          <a:prstGeom prst="rect">
            <a:avLst/>
          </a:prstGeom>
          <a:noFill/>
          <a:ln>
            <a:noFill/>
          </a:ln>
        </p:spPr>
        <p:txBody>
          <a:bodyPr spcFirstLastPara="1" wrap="square" lIns="91425" tIns="91425" rIns="91425" bIns="91425" anchor="ctr" anchorCtr="0">
            <a:noAutofit/>
          </a:bodyPr>
          <a:lstStyle/>
          <a:p>
            <a:pPr lvl="0">
              <a:lnSpc>
                <a:spcPct val="150000"/>
              </a:lnSpc>
            </a:pPr>
            <a:r>
              <a:rPr lang="en" sz="2000" dirty="0">
                <a:solidFill>
                  <a:srgbClr val="F05A4E"/>
                </a:solidFill>
                <a:latin typeface="Source Sans Pro"/>
                <a:ea typeface="Source Sans Pro"/>
                <a:cs typeface="Source Sans Pro"/>
                <a:sym typeface="Source Sans Pro"/>
              </a:rPr>
              <a:t>3.</a:t>
            </a:r>
            <a:r>
              <a:rPr lang="en" sz="2000" dirty="0">
                <a:solidFill>
                  <a:srgbClr val="363759"/>
                </a:solidFill>
                <a:latin typeface="Source Sans Pro"/>
                <a:ea typeface="Source Sans Pro"/>
                <a:cs typeface="Source Sans Pro"/>
                <a:sym typeface="Source Sans Pro"/>
              </a:rPr>
              <a:t> </a:t>
            </a:r>
            <a:r>
              <a:rPr lang="en-US" sz="2000" dirty="0">
                <a:solidFill>
                  <a:srgbClr val="363759"/>
                </a:solidFill>
                <a:latin typeface="Source Sans Pro"/>
                <a:ea typeface="Source Sans Pro"/>
                <a:cs typeface="Source Sans Pro"/>
                <a:sym typeface="Source Sans Pro"/>
              </a:rPr>
              <a:t>Too good to be true</a:t>
            </a:r>
            <a:endParaRPr sz="2000" dirty="0">
              <a:solidFill>
                <a:srgbClr val="363759"/>
              </a:solidFill>
              <a:latin typeface="Source Sans Pro"/>
              <a:ea typeface="Source Sans Pro"/>
              <a:cs typeface="Source Sans Pro"/>
              <a:sym typeface="Source Sans Pro"/>
            </a:endParaRPr>
          </a:p>
        </p:txBody>
      </p:sp>
      <p:sp>
        <p:nvSpPr>
          <p:cNvPr id="150" name="Google Shape;150;p27"/>
          <p:cNvSpPr txBox="1"/>
          <p:nvPr>
            <p:custDataLst>
              <p:tags r:id="rId5"/>
            </p:custDataLst>
          </p:nvPr>
        </p:nvSpPr>
        <p:spPr>
          <a:xfrm>
            <a:off x="408600" y="3436450"/>
            <a:ext cx="3549000" cy="662400"/>
          </a:xfrm>
          <a:prstGeom prst="rect">
            <a:avLst/>
          </a:prstGeom>
          <a:noFill/>
          <a:ln>
            <a:noFill/>
          </a:ln>
        </p:spPr>
        <p:txBody>
          <a:bodyPr spcFirstLastPara="1" wrap="square" lIns="91425" tIns="91425" rIns="91425" bIns="91425" anchor="ctr" anchorCtr="0">
            <a:noAutofit/>
          </a:bodyPr>
          <a:lstStyle/>
          <a:p>
            <a:pPr lvl="0">
              <a:lnSpc>
                <a:spcPct val="150000"/>
              </a:lnSpc>
            </a:pPr>
            <a:r>
              <a:rPr lang="en" sz="2000" dirty="0">
                <a:solidFill>
                  <a:srgbClr val="F05A4E"/>
                </a:solidFill>
                <a:latin typeface="Source Sans Pro"/>
                <a:ea typeface="Source Sans Pro"/>
                <a:cs typeface="Source Sans Pro"/>
                <a:sym typeface="Source Sans Pro"/>
              </a:rPr>
              <a:t>4.</a:t>
            </a:r>
            <a:r>
              <a:rPr lang="en" sz="2000" dirty="0">
                <a:solidFill>
                  <a:srgbClr val="363759"/>
                </a:solidFill>
                <a:latin typeface="Source Sans Pro"/>
                <a:ea typeface="Source Sans Pro"/>
                <a:cs typeface="Source Sans Pro"/>
                <a:sym typeface="Source Sans Pro"/>
              </a:rPr>
              <a:t> </a:t>
            </a:r>
            <a:r>
              <a:rPr lang="fr-CA" sz="2000" dirty="0" err="1">
                <a:solidFill>
                  <a:srgbClr val="363759"/>
                </a:solidFill>
                <a:latin typeface="Source Sans Pro"/>
                <a:ea typeface="Source Sans Pro"/>
                <a:cs typeface="Source Sans Pro"/>
                <a:sym typeface="Source Sans Pro"/>
              </a:rPr>
              <a:t>Unexpected</a:t>
            </a:r>
            <a:r>
              <a:rPr lang="fr-CA" sz="2000" dirty="0">
                <a:solidFill>
                  <a:srgbClr val="363759"/>
                </a:solidFill>
                <a:latin typeface="Source Sans Pro"/>
                <a:ea typeface="Source Sans Pro"/>
                <a:cs typeface="Source Sans Pro"/>
                <a:sym typeface="Source Sans Pro"/>
              </a:rPr>
              <a:t> emails</a:t>
            </a:r>
            <a:endParaRPr sz="2000" dirty="0">
              <a:solidFill>
                <a:srgbClr val="363759"/>
              </a:solidFill>
              <a:latin typeface="Source Sans Pro"/>
              <a:ea typeface="Source Sans Pro"/>
              <a:cs typeface="Source Sans Pro"/>
              <a:sym typeface="Source Sans Pro"/>
            </a:endParaRPr>
          </a:p>
        </p:txBody>
      </p:sp>
      <p:sp>
        <p:nvSpPr>
          <p:cNvPr id="151" name="Google Shape;151;p27"/>
          <p:cNvSpPr txBox="1"/>
          <p:nvPr>
            <p:custDataLst>
              <p:tags r:id="rId6"/>
            </p:custDataLst>
          </p:nvPr>
        </p:nvSpPr>
        <p:spPr>
          <a:xfrm>
            <a:off x="5126609" y="1238850"/>
            <a:ext cx="3549000" cy="662400"/>
          </a:xfrm>
          <a:prstGeom prst="rect">
            <a:avLst/>
          </a:prstGeom>
          <a:noFill/>
          <a:ln>
            <a:noFill/>
          </a:ln>
        </p:spPr>
        <p:txBody>
          <a:bodyPr spcFirstLastPara="1" wrap="square" lIns="91425" tIns="91425" rIns="91425" bIns="91425" anchor="ctr" anchorCtr="0">
            <a:noAutofit/>
          </a:bodyPr>
          <a:lstStyle/>
          <a:p>
            <a:pPr lvl="0">
              <a:lnSpc>
                <a:spcPct val="150000"/>
              </a:lnSpc>
            </a:pPr>
            <a:r>
              <a:rPr lang="en" sz="2000" dirty="0">
                <a:solidFill>
                  <a:srgbClr val="F05A4E"/>
                </a:solidFill>
                <a:latin typeface="Source Sans Pro"/>
                <a:ea typeface="Source Sans Pro"/>
                <a:cs typeface="Source Sans Pro"/>
                <a:sym typeface="Source Sans Pro"/>
              </a:rPr>
              <a:t>5.</a:t>
            </a:r>
            <a:r>
              <a:rPr lang="en" sz="2000" dirty="0">
                <a:solidFill>
                  <a:srgbClr val="363759"/>
                </a:solidFill>
                <a:latin typeface="Source Sans Pro"/>
                <a:ea typeface="Source Sans Pro"/>
                <a:cs typeface="Source Sans Pro"/>
                <a:sym typeface="Source Sans Pro"/>
              </a:rPr>
              <a:t> </a:t>
            </a:r>
            <a:r>
              <a:rPr lang="fr-CA" sz="2000" dirty="0" err="1">
                <a:solidFill>
                  <a:srgbClr val="363759"/>
                </a:solidFill>
                <a:latin typeface="Source Sans Pro"/>
                <a:ea typeface="Source Sans Pro"/>
                <a:cs typeface="Source Sans Pro"/>
                <a:sym typeface="Source Sans Pro"/>
              </a:rPr>
              <a:t>Dubious</a:t>
            </a:r>
            <a:r>
              <a:rPr lang="fr-CA" sz="2000" dirty="0">
                <a:solidFill>
                  <a:srgbClr val="363759"/>
                </a:solidFill>
                <a:latin typeface="Source Sans Pro"/>
                <a:ea typeface="Source Sans Pro"/>
                <a:cs typeface="Source Sans Pro"/>
                <a:sym typeface="Source Sans Pro"/>
              </a:rPr>
              <a:t> information</a:t>
            </a:r>
            <a:endParaRPr sz="2000" dirty="0">
              <a:solidFill>
                <a:srgbClr val="363759"/>
              </a:solidFill>
              <a:latin typeface="Source Sans Pro"/>
              <a:ea typeface="Source Sans Pro"/>
              <a:cs typeface="Source Sans Pro"/>
              <a:sym typeface="Source Sans Pro"/>
            </a:endParaRPr>
          </a:p>
        </p:txBody>
      </p:sp>
      <p:sp>
        <p:nvSpPr>
          <p:cNvPr id="152" name="Google Shape;152;p27"/>
          <p:cNvSpPr txBox="1"/>
          <p:nvPr>
            <p:custDataLst>
              <p:tags r:id="rId7"/>
            </p:custDataLst>
          </p:nvPr>
        </p:nvSpPr>
        <p:spPr>
          <a:xfrm>
            <a:off x="5126609" y="1968488"/>
            <a:ext cx="3549000" cy="662400"/>
          </a:xfrm>
          <a:prstGeom prst="rect">
            <a:avLst/>
          </a:prstGeom>
          <a:noFill/>
          <a:ln>
            <a:noFill/>
          </a:ln>
        </p:spPr>
        <p:txBody>
          <a:bodyPr spcFirstLastPara="1" wrap="square" lIns="91425" tIns="91425" rIns="91425" bIns="91425" anchor="ctr" anchorCtr="0">
            <a:noAutofit/>
          </a:bodyPr>
          <a:lstStyle/>
          <a:p>
            <a:pPr lvl="0">
              <a:lnSpc>
                <a:spcPct val="150000"/>
              </a:lnSpc>
            </a:pPr>
            <a:r>
              <a:rPr lang="en" sz="2000" dirty="0">
                <a:solidFill>
                  <a:srgbClr val="F05A4E"/>
                </a:solidFill>
                <a:latin typeface="Source Sans Pro"/>
                <a:ea typeface="Source Sans Pro"/>
                <a:cs typeface="Source Sans Pro"/>
                <a:sym typeface="Source Sans Pro"/>
              </a:rPr>
              <a:t>6.</a:t>
            </a:r>
            <a:r>
              <a:rPr lang="en" sz="2000" dirty="0">
                <a:solidFill>
                  <a:srgbClr val="363759"/>
                </a:solidFill>
                <a:latin typeface="Source Sans Pro"/>
                <a:ea typeface="Source Sans Pro"/>
                <a:cs typeface="Source Sans Pro"/>
                <a:sym typeface="Source Sans Pro"/>
              </a:rPr>
              <a:t> </a:t>
            </a:r>
            <a:r>
              <a:rPr lang="fr-CA" sz="2000" dirty="0" err="1">
                <a:solidFill>
                  <a:srgbClr val="363759"/>
                </a:solidFill>
                <a:latin typeface="Source Sans Pro"/>
                <a:ea typeface="Source Sans Pro"/>
                <a:cs typeface="Source Sans Pro"/>
                <a:sym typeface="Source Sans Pro"/>
              </a:rPr>
              <a:t>Suspicious</a:t>
            </a:r>
            <a:r>
              <a:rPr lang="fr-CA" sz="2000" dirty="0">
                <a:solidFill>
                  <a:srgbClr val="363759"/>
                </a:solidFill>
                <a:latin typeface="Source Sans Pro"/>
                <a:ea typeface="Source Sans Pro"/>
                <a:cs typeface="Source Sans Pro"/>
                <a:sym typeface="Source Sans Pro"/>
              </a:rPr>
              <a:t> </a:t>
            </a:r>
            <a:r>
              <a:rPr lang="fr-CA" sz="2000" dirty="0" err="1">
                <a:solidFill>
                  <a:srgbClr val="363759"/>
                </a:solidFill>
                <a:latin typeface="Source Sans Pro"/>
                <a:ea typeface="Source Sans Pro"/>
                <a:cs typeface="Source Sans Pro"/>
                <a:sym typeface="Source Sans Pro"/>
              </a:rPr>
              <a:t>attachments</a:t>
            </a:r>
            <a:endParaRPr sz="2000" dirty="0">
              <a:solidFill>
                <a:srgbClr val="363759"/>
              </a:solidFill>
              <a:latin typeface="Source Sans Pro"/>
              <a:ea typeface="Source Sans Pro"/>
              <a:cs typeface="Source Sans Pro"/>
              <a:sym typeface="Source Sans Pro"/>
            </a:endParaRPr>
          </a:p>
        </p:txBody>
      </p:sp>
      <p:sp>
        <p:nvSpPr>
          <p:cNvPr id="153" name="Google Shape;153;p27"/>
          <p:cNvSpPr txBox="1"/>
          <p:nvPr>
            <p:custDataLst>
              <p:tags r:id="rId8"/>
            </p:custDataLst>
          </p:nvPr>
        </p:nvSpPr>
        <p:spPr>
          <a:xfrm>
            <a:off x="5138754" y="2925225"/>
            <a:ext cx="3524700" cy="6624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en" sz="2000" dirty="0">
                <a:solidFill>
                  <a:srgbClr val="F05A4E"/>
                </a:solidFill>
                <a:latin typeface="Source Sans Pro"/>
                <a:ea typeface="Source Sans Pro"/>
                <a:cs typeface="Source Sans Pro"/>
                <a:sym typeface="Source Sans Pro"/>
              </a:rPr>
              <a:t>7.</a:t>
            </a:r>
            <a:r>
              <a:rPr lang="en" sz="2000" dirty="0">
                <a:solidFill>
                  <a:srgbClr val="363759"/>
                </a:solidFill>
                <a:latin typeface="Source Sans Pro"/>
                <a:ea typeface="Source Sans Pro"/>
                <a:cs typeface="Source Sans Pro"/>
                <a:sym typeface="Source Sans Pro"/>
              </a:rPr>
              <a:t> Dubious grammar or syntax </a:t>
            </a:r>
            <a:endParaRPr sz="2000" dirty="0">
              <a:solidFill>
                <a:srgbClr val="363759"/>
              </a:solidFill>
              <a:latin typeface="Source Sans Pro"/>
              <a:ea typeface="Source Sans Pro"/>
              <a:cs typeface="Source Sans Pro"/>
              <a:sym typeface="Source Sans Pro"/>
            </a:endParaRPr>
          </a:p>
        </p:txBody>
      </p:sp>
      <p:pic>
        <p:nvPicPr>
          <p:cNvPr id="154" name="Google Shape;154;p27"/>
          <p:cNvPicPr preferRelativeResize="0"/>
          <p:nvPr>
            <p:custDataLst>
              <p:tags r:id="rId9"/>
            </p:custDataLst>
          </p:nvPr>
        </p:nvPicPr>
        <p:blipFill>
          <a:blip r:embed="rId12">
            <a:alphaModFix/>
          </a:blip>
          <a:stretch>
            <a:fillRect/>
          </a:stretch>
        </p:blipFill>
        <p:spPr>
          <a:xfrm>
            <a:off x="6810525" y="3440025"/>
            <a:ext cx="929800" cy="929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10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10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10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10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fade">
                                      <p:cBhvr>
                                        <p:cTn id="32" dur="10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158"/>
        <p:cNvGrpSpPr/>
        <p:nvPr/>
      </p:nvGrpSpPr>
      <p:grpSpPr>
        <a:xfrm>
          <a:off x="0" y="0"/>
          <a:ext cx="0" cy="0"/>
          <a:chOff x="0" y="0"/>
          <a:chExt cx="0" cy="0"/>
        </a:xfrm>
      </p:grpSpPr>
      <p:sp>
        <p:nvSpPr>
          <p:cNvPr id="159" name="Google Shape;159;p28"/>
          <p:cNvSpPr txBox="1">
            <a:spLocks noGrp="1"/>
          </p:cNvSpPr>
          <p:nvPr>
            <p:ph type="title"/>
            <p:custDataLst>
              <p:tags r:id="rId1"/>
            </p:custDataLst>
          </p:nvPr>
        </p:nvSpPr>
        <p:spPr>
          <a:xfrm>
            <a:off x="463750" y="0"/>
            <a:ext cx="82422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0"/>
              <a:buFont typeface="Arial"/>
              <a:buNone/>
            </a:pPr>
            <a:endParaRPr sz="3000" dirty="0">
              <a:solidFill>
                <a:srgbClr val="F05B4E"/>
              </a:solidFill>
            </a:endParaRPr>
          </a:p>
          <a:p>
            <a:pPr marL="0" marR="0" lvl="0" indent="0" algn="ctr" rtl="0">
              <a:lnSpc>
                <a:spcPct val="100000"/>
              </a:lnSpc>
              <a:spcBef>
                <a:spcPts val="0"/>
              </a:spcBef>
              <a:spcAft>
                <a:spcPts val="0"/>
              </a:spcAft>
              <a:buClr>
                <a:schemeClr val="dk1"/>
              </a:buClr>
              <a:buSzPts val="3000"/>
              <a:buFont typeface="Arial"/>
              <a:buNone/>
            </a:pPr>
            <a:r>
              <a:rPr lang="en" sz="3200" b="1" dirty="0">
                <a:solidFill>
                  <a:srgbClr val="F05B4E"/>
                </a:solidFill>
              </a:rPr>
              <a:t>2. </a:t>
            </a:r>
            <a:r>
              <a:rPr lang="en-US" sz="3200" b="1" dirty="0">
                <a:solidFill>
                  <a:srgbClr val="F05B4E"/>
                </a:solidFill>
              </a:rPr>
              <a:t>How to recognize phishing by email?</a:t>
            </a:r>
            <a:endParaRPr sz="3400" b="1" dirty="0">
              <a:solidFill>
                <a:srgbClr val="F05B4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9"/>
          <p:cNvPicPr preferRelativeResize="0"/>
          <p:nvPr>
            <p:custDataLst>
              <p:tags r:id="rId1"/>
            </p:custDataLst>
          </p:nvPr>
        </p:nvPicPr>
        <p:blipFill>
          <a:blip r:embed="rId9"/>
          <a:srcRect/>
          <a:stretch/>
        </p:blipFill>
        <p:spPr>
          <a:xfrm>
            <a:off x="1933575" y="971550"/>
            <a:ext cx="5257800" cy="3095625"/>
          </a:xfrm>
          <a:prstGeom prst="rect">
            <a:avLst/>
          </a:prstGeom>
          <a:noFill/>
          <a:ln>
            <a:noFill/>
          </a:ln>
        </p:spPr>
      </p:pic>
      <p:pic>
        <p:nvPicPr>
          <p:cNvPr id="4" name="Picture 3">
            <a:extLst>
              <a:ext uri="{FF2B5EF4-FFF2-40B4-BE49-F238E27FC236}">
                <a16:creationId xmlns:a16="http://schemas.microsoft.com/office/drawing/2014/main" id="{223779D4-C79A-494C-A824-ED6270AE65F6}"/>
              </a:ext>
            </a:extLst>
          </p:cNvPr>
          <p:cNvPicPr>
            <a:picLocks noChangeAspect="1"/>
          </p:cNvPicPr>
          <p:nvPr>
            <p:custDataLst>
              <p:tags r:id="rId2"/>
            </p:custDataLst>
          </p:nvPr>
        </p:nvPicPr>
        <p:blipFill>
          <a:blip r:embed="rId10"/>
          <a:stretch>
            <a:fillRect/>
          </a:stretch>
        </p:blipFill>
        <p:spPr>
          <a:xfrm>
            <a:off x="3469481" y="3849478"/>
            <a:ext cx="2185988" cy="859631"/>
          </a:xfrm>
          <a:prstGeom prst="rect">
            <a:avLst/>
          </a:prstGeom>
          <a:ln w="28575">
            <a:solidFill>
              <a:schemeClr val="tx1"/>
            </a:solidFill>
          </a:ln>
        </p:spPr>
      </p:pic>
      <p:pic>
        <p:nvPicPr>
          <p:cNvPr id="6" name="Picture 5">
            <a:extLst>
              <a:ext uri="{FF2B5EF4-FFF2-40B4-BE49-F238E27FC236}">
                <a16:creationId xmlns:a16="http://schemas.microsoft.com/office/drawing/2014/main" id="{FF58BCCF-3474-40F0-958C-E9B0567033BF}"/>
              </a:ext>
            </a:extLst>
          </p:cNvPr>
          <p:cNvPicPr>
            <a:picLocks noChangeAspect="1"/>
          </p:cNvPicPr>
          <p:nvPr>
            <p:custDataLst>
              <p:tags r:id="rId3"/>
            </p:custDataLst>
          </p:nvPr>
        </p:nvPicPr>
        <p:blipFill>
          <a:blip r:embed="rId11"/>
          <a:stretch>
            <a:fillRect/>
          </a:stretch>
        </p:blipFill>
        <p:spPr>
          <a:xfrm>
            <a:off x="2099930" y="971550"/>
            <a:ext cx="5257800" cy="1532167"/>
          </a:xfrm>
          <a:prstGeom prst="rect">
            <a:avLst/>
          </a:prstGeom>
          <a:ln w="28575">
            <a:solidFill>
              <a:schemeClr val="tx1"/>
            </a:solidFill>
          </a:ln>
        </p:spPr>
      </p:pic>
      <p:sp>
        <p:nvSpPr>
          <p:cNvPr id="12" name="TextBox 11">
            <a:extLst>
              <a:ext uri="{FF2B5EF4-FFF2-40B4-BE49-F238E27FC236}">
                <a16:creationId xmlns:a16="http://schemas.microsoft.com/office/drawing/2014/main" id="{E22A8ED5-ADB7-4E95-962E-4C502A7F2904}"/>
              </a:ext>
            </a:extLst>
          </p:cNvPr>
          <p:cNvSpPr txBox="1"/>
          <p:nvPr>
            <p:custDataLst>
              <p:tags r:id="rId4"/>
            </p:custDataLst>
          </p:nvPr>
        </p:nvSpPr>
        <p:spPr>
          <a:xfrm>
            <a:off x="4114800" y="2115879"/>
            <a:ext cx="914400" cy="914400"/>
          </a:xfrm>
          <a:prstGeom prst="rect">
            <a:avLst/>
          </a:prstGeom>
          <a:noFill/>
        </p:spPr>
        <p:txBody>
          <a:bodyPr wrap="square" rtlCol="0">
            <a:spAutoFit/>
          </a:bodyPr>
          <a:lstStyle/>
          <a:p>
            <a:endParaRPr lang="fr-CA" dirty="0"/>
          </a:p>
        </p:txBody>
      </p:sp>
      <p:sp>
        <p:nvSpPr>
          <p:cNvPr id="13" name="TextBox 12">
            <a:extLst>
              <a:ext uri="{FF2B5EF4-FFF2-40B4-BE49-F238E27FC236}">
                <a16:creationId xmlns:a16="http://schemas.microsoft.com/office/drawing/2014/main" id="{E12C27D8-0DA0-4C9D-98C7-030591585DF9}"/>
              </a:ext>
            </a:extLst>
          </p:cNvPr>
          <p:cNvSpPr txBox="1"/>
          <p:nvPr>
            <p:custDataLst>
              <p:tags r:id="rId5"/>
            </p:custDataLst>
          </p:nvPr>
        </p:nvSpPr>
        <p:spPr>
          <a:xfrm>
            <a:off x="4572000" y="1180214"/>
            <a:ext cx="3646967" cy="990434"/>
          </a:xfrm>
          <a:prstGeom prst="rect">
            <a:avLst/>
          </a:prstGeom>
          <a:noFill/>
        </p:spPr>
        <p:txBody>
          <a:bodyPr wrap="square" rtlCol="0">
            <a:spAutoFit/>
          </a:bodyPr>
          <a:lstStyle/>
          <a:p>
            <a:endParaRPr lang="fr-CA" dirty="0"/>
          </a:p>
        </p:txBody>
      </p:sp>
      <p:sp>
        <p:nvSpPr>
          <p:cNvPr id="18" name="Text Box 2">
            <a:extLst>
              <a:ext uri="{FF2B5EF4-FFF2-40B4-BE49-F238E27FC236}">
                <a16:creationId xmlns:a16="http://schemas.microsoft.com/office/drawing/2014/main" id="{D05A7EC8-E7B4-4AD0-BC28-3AFBE7F8EA9A}"/>
              </a:ext>
            </a:extLst>
          </p:cNvPr>
          <p:cNvSpPr txBox="1">
            <a:spLocks noChangeArrowheads="1"/>
          </p:cNvSpPr>
          <p:nvPr>
            <p:custDataLst>
              <p:tags r:id="rId6"/>
            </p:custDataLst>
          </p:nvPr>
        </p:nvSpPr>
        <p:spPr bwMode="auto">
          <a:xfrm>
            <a:off x="2955851" y="3188453"/>
            <a:ext cx="2977116" cy="375552"/>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Update your payment details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0"/>
          <p:cNvPicPr preferRelativeResize="0"/>
          <p:nvPr>
            <p:custDataLst>
              <p:tags r:id="rId1"/>
            </p:custDataLst>
          </p:nvPr>
        </p:nvPicPr>
        <p:blipFill>
          <a:blip r:embed="rId10">
            <a:alphaModFix/>
          </a:blip>
          <a:stretch>
            <a:fillRect/>
          </a:stretch>
        </p:blipFill>
        <p:spPr>
          <a:xfrm>
            <a:off x="1060225" y="781625"/>
            <a:ext cx="6418585" cy="3844799"/>
          </a:xfrm>
          <a:prstGeom prst="rect">
            <a:avLst/>
          </a:prstGeom>
          <a:noFill/>
          <a:ln>
            <a:noFill/>
          </a:ln>
        </p:spPr>
      </p:pic>
      <p:cxnSp>
        <p:nvCxnSpPr>
          <p:cNvPr id="175" name="Google Shape;175;p30"/>
          <p:cNvCxnSpPr/>
          <p:nvPr>
            <p:custDataLst>
              <p:tags r:id="rId2"/>
            </p:custDataLst>
          </p:nvPr>
        </p:nvCxnSpPr>
        <p:spPr>
          <a:xfrm>
            <a:off x="6455323" y="2984538"/>
            <a:ext cx="1222800" cy="0"/>
          </a:xfrm>
          <a:prstGeom prst="straightConnector1">
            <a:avLst/>
          </a:prstGeom>
          <a:noFill/>
          <a:ln w="38100" cap="flat" cmpd="sng">
            <a:solidFill>
              <a:srgbClr val="F05A4E"/>
            </a:solidFill>
            <a:prstDash val="solid"/>
            <a:round/>
            <a:headEnd type="none" w="med" len="med"/>
            <a:tailEnd type="none" w="med" len="med"/>
          </a:ln>
        </p:spPr>
      </p:cxnSp>
      <p:cxnSp>
        <p:nvCxnSpPr>
          <p:cNvPr id="176" name="Google Shape;176;p30"/>
          <p:cNvCxnSpPr/>
          <p:nvPr>
            <p:custDataLst>
              <p:tags r:id="rId3"/>
            </p:custDataLst>
          </p:nvPr>
        </p:nvCxnSpPr>
        <p:spPr>
          <a:xfrm rot="10800000" flipH="1">
            <a:off x="5932159" y="3820300"/>
            <a:ext cx="1486500" cy="7800"/>
          </a:xfrm>
          <a:prstGeom prst="straightConnector1">
            <a:avLst/>
          </a:prstGeom>
          <a:noFill/>
          <a:ln w="38100" cap="flat" cmpd="sng">
            <a:solidFill>
              <a:srgbClr val="F05A4E"/>
            </a:solidFill>
            <a:prstDash val="solid"/>
            <a:round/>
            <a:headEnd type="none" w="med" len="med"/>
            <a:tailEnd type="none" w="med" len="med"/>
          </a:ln>
        </p:spPr>
      </p:cxnSp>
      <p:pic>
        <p:nvPicPr>
          <p:cNvPr id="7" name="Picture 6">
            <a:extLst>
              <a:ext uri="{FF2B5EF4-FFF2-40B4-BE49-F238E27FC236}">
                <a16:creationId xmlns:a16="http://schemas.microsoft.com/office/drawing/2014/main" id="{F38486BE-C8EE-4143-9A42-64431F29B723}"/>
              </a:ext>
            </a:extLst>
          </p:cNvPr>
          <p:cNvPicPr>
            <a:picLocks noChangeAspect="1"/>
          </p:cNvPicPr>
          <p:nvPr>
            <p:custDataLst>
              <p:tags r:id="rId4"/>
            </p:custDataLst>
          </p:nvPr>
        </p:nvPicPr>
        <p:blipFill>
          <a:blip r:embed="rId11"/>
          <a:stretch>
            <a:fillRect/>
          </a:stretch>
        </p:blipFill>
        <p:spPr>
          <a:xfrm>
            <a:off x="1167697" y="2334326"/>
            <a:ext cx="6875132" cy="2191056"/>
          </a:xfrm>
          <a:prstGeom prst="rect">
            <a:avLst/>
          </a:prstGeom>
        </p:spPr>
      </p:pic>
      <p:pic>
        <p:nvPicPr>
          <p:cNvPr id="11" name="Picture 10">
            <a:extLst>
              <a:ext uri="{FF2B5EF4-FFF2-40B4-BE49-F238E27FC236}">
                <a16:creationId xmlns:a16="http://schemas.microsoft.com/office/drawing/2014/main" id="{F2E6F3AF-F167-4D29-AFF6-66CEF7494296}"/>
              </a:ext>
            </a:extLst>
          </p:cNvPr>
          <p:cNvPicPr>
            <a:picLocks noChangeAspect="1"/>
          </p:cNvPicPr>
          <p:nvPr>
            <p:custDataLst>
              <p:tags r:id="rId5"/>
            </p:custDataLst>
          </p:nvPr>
        </p:nvPicPr>
        <p:blipFill>
          <a:blip r:embed="rId12"/>
          <a:stretch>
            <a:fillRect/>
          </a:stretch>
        </p:blipFill>
        <p:spPr>
          <a:xfrm>
            <a:off x="1769396" y="1037187"/>
            <a:ext cx="97544" cy="91448"/>
          </a:xfrm>
          <a:prstGeom prst="rect">
            <a:avLst/>
          </a:prstGeom>
        </p:spPr>
      </p:pic>
      <p:pic>
        <p:nvPicPr>
          <p:cNvPr id="13" name="Picture 12">
            <a:extLst>
              <a:ext uri="{FF2B5EF4-FFF2-40B4-BE49-F238E27FC236}">
                <a16:creationId xmlns:a16="http://schemas.microsoft.com/office/drawing/2014/main" id="{228A71F2-8ADD-4B5C-9515-4B352CA9A06D}"/>
              </a:ext>
            </a:extLst>
          </p:cNvPr>
          <p:cNvPicPr>
            <a:picLocks noChangeAspect="1"/>
          </p:cNvPicPr>
          <p:nvPr>
            <p:custDataLst>
              <p:tags r:id="rId6"/>
            </p:custDataLst>
          </p:nvPr>
        </p:nvPicPr>
        <p:blipFill>
          <a:blip r:embed="rId13"/>
          <a:stretch>
            <a:fillRect/>
          </a:stretch>
        </p:blipFill>
        <p:spPr>
          <a:xfrm>
            <a:off x="1167696" y="618118"/>
            <a:ext cx="6875131" cy="781159"/>
          </a:xfrm>
          <a:prstGeom prst="rect">
            <a:avLst/>
          </a:prstGeom>
        </p:spPr>
      </p:pic>
      <p:pic>
        <p:nvPicPr>
          <p:cNvPr id="16" name="Picture 15">
            <a:extLst>
              <a:ext uri="{FF2B5EF4-FFF2-40B4-BE49-F238E27FC236}">
                <a16:creationId xmlns:a16="http://schemas.microsoft.com/office/drawing/2014/main" id="{21583AB1-7B5C-4069-A47A-A2848953ACAF}"/>
              </a:ext>
            </a:extLst>
          </p:cNvPr>
          <p:cNvPicPr>
            <a:picLocks noChangeAspect="1"/>
          </p:cNvPicPr>
          <p:nvPr>
            <p:custDataLst>
              <p:tags r:id="rId7"/>
            </p:custDataLst>
          </p:nvPr>
        </p:nvPicPr>
        <p:blipFill>
          <a:blip r:embed="rId12"/>
          <a:stretch>
            <a:fillRect/>
          </a:stretch>
        </p:blipFill>
        <p:spPr>
          <a:xfrm>
            <a:off x="1830485" y="1082911"/>
            <a:ext cx="97544" cy="91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par>
                                <p:cTn id="8" presetID="10" presetClass="entr" presetSubtype="0"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fade">
                                      <p:cBhvr>
                                        <p:cTn id="10"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06C61D6-9075-43DB-AAF4-304E78B6531A}"/>
              </a:ext>
            </a:extLst>
          </p:cNvPr>
          <p:cNvPicPr>
            <a:picLocks noChangeAspect="1"/>
          </p:cNvPicPr>
          <p:nvPr>
            <p:custDataLst>
              <p:tags r:id="rId1"/>
            </p:custDataLst>
          </p:nvPr>
        </p:nvPicPr>
        <p:blipFill>
          <a:blip r:embed="rId4"/>
          <a:stretch>
            <a:fillRect/>
          </a:stretch>
        </p:blipFill>
        <p:spPr>
          <a:xfrm>
            <a:off x="747178" y="452141"/>
            <a:ext cx="7649643" cy="42392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D127D6FA-8B2E-48ED-B457-7CBFAFEC686D}"/>
              </a:ext>
            </a:extLst>
          </p:cNvPr>
          <p:cNvPicPr>
            <a:picLocks noChangeAspect="1"/>
          </p:cNvPicPr>
          <p:nvPr>
            <p:custDataLst>
              <p:tags r:id="rId1"/>
            </p:custDataLst>
          </p:nvPr>
        </p:nvPicPr>
        <p:blipFill>
          <a:blip r:embed="rId4"/>
          <a:stretch>
            <a:fillRect/>
          </a:stretch>
        </p:blipFill>
        <p:spPr>
          <a:xfrm>
            <a:off x="868680" y="159488"/>
            <a:ext cx="7406640" cy="433288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227936D8-0781-49AB-B526-58CCDAADA6B7}"/>
              </a:ext>
            </a:extLst>
          </p:cNvPr>
          <p:cNvPicPr>
            <a:picLocks noChangeAspect="1"/>
          </p:cNvPicPr>
          <p:nvPr>
            <p:custDataLst>
              <p:tags r:id="rId1"/>
            </p:custDataLst>
          </p:nvPr>
        </p:nvPicPr>
        <p:blipFill>
          <a:blip r:embed="rId4"/>
          <a:stretch>
            <a:fillRect/>
          </a:stretch>
        </p:blipFill>
        <p:spPr>
          <a:xfrm>
            <a:off x="627325" y="337097"/>
            <a:ext cx="7674864" cy="38404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4"/>
          <p:cNvPicPr preferRelativeResize="0"/>
          <p:nvPr>
            <p:custDataLst>
              <p:tags r:id="rId1"/>
            </p:custDataLst>
          </p:nvPr>
        </p:nvPicPr>
        <p:blipFill rotWithShape="1">
          <a:blip r:embed="rId4">
            <a:alphaModFix/>
          </a:blip>
          <a:srcRect r="734" b="14280"/>
          <a:stretch/>
        </p:blipFill>
        <p:spPr>
          <a:xfrm>
            <a:off x="1060200" y="761222"/>
            <a:ext cx="7023599" cy="37329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5"/>
          <p:cNvPicPr preferRelativeResize="0"/>
          <p:nvPr>
            <p:custDataLst>
              <p:tags r:id="rId1"/>
            </p:custDataLst>
          </p:nvPr>
        </p:nvPicPr>
        <p:blipFill rotWithShape="1">
          <a:blip r:embed="rId6">
            <a:alphaModFix amt="47000"/>
          </a:blip>
          <a:srcRect r="734" b="14280"/>
          <a:stretch/>
        </p:blipFill>
        <p:spPr>
          <a:xfrm>
            <a:off x="1060200" y="792769"/>
            <a:ext cx="7023599" cy="3701380"/>
          </a:xfrm>
          <a:prstGeom prst="rect">
            <a:avLst/>
          </a:prstGeom>
          <a:noFill/>
          <a:ln>
            <a:noFill/>
          </a:ln>
        </p:spPr>
      </p:pic>
      <p:pic>
        <p:nvPicPr>
          <p:cNvPr id="219" name="Google Shape;219;p35"/>
          <p:cNvPicPr preferRelativeResize="0"/>
          <p:nvPr>
            <p:custDataLst>
              <p:tags r:id="rId2"/>
            </p:custDataLst>
          </p:nvPr>
        </p:nvPicPr>
        <p:blipFill rotWithShape="1">
          <a:blip r:embed="rId6">
            <a:alphaModFix/>
          </a:blip>
          <a:srcRect l="7634" t="3336" r="64772" b="89832"/>
          <a:stretch/>
        </p:blipFill>
        <p:spPr>
          <a:xfrm>
            <a:off x="1657250" y="710030"/>
            <a:ext cx="3394315" cy="512788"/>
          </a:xfrm>
          <a:prstGeom prst="rect">
            <a:avLst/>
          </a:prstGeom>
          <a:noFill/>
          <a:ln w="38100" cap="flat" cmpd="sng">
            <a:solidFill>
              <a:srgbClr val="363659"/>
            </a:solidFill>
            <a:prstDash val="solid"/>
            <a:round/>
            <a:headEnd type="none" w="sm" len="sm"/>
            <a:tailEnd type="none" w="sm" len="sm"/>
          </a:ln>
        </p:spPr>
      </p:pic>
      <p:sp>
        <p:nvSpPr>
          <p:cNvPr id="220" name="Google Shape;220;p35"/>
          <p:cNvSpPr/>
          <p:nvPr>
            <p:custDataLst>
              <p:tags r:id="rId3"/>
            </p:custDataLst>
          </p:nvPr>
        </p:nvSpPr>
        <p:spPr>
          <a:xfrm>
            <a:off x="1772120" y="792769"/>
            <a:ext cx="2001600" cy="346200"/>
          </a:xfrm>
          <a:prstGeom prst="rect">
            <a:avLst/>
          </a:prstGeom>
          <a:noFill/>
          <a:ln w="28575" cap="flat" cmpd="sng">
            <a:solidFill>
              <a:srgbClr val="F0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2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p:nvPr>
            <p:custDataLst>
              <p:tags r:id="rId1"/>
            </p:custDataLst>
          </p:nvPr>
        </p:nvSpPr>
        <p:spPr>
          <a:xfrm>
            <a:off x="502926" y="411475"/>
            <a:ext cx="8189400" cy="567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400">
              <a:solidFill>
                <a:srgbClr val="F05A4E"/>
              </a:solidFill>
              <a:latin typeface="Helvetica Neue"/>
              <a:ea typeface="Helvetica Neue"/>
              <a:cs typeface="Helvetica Neue"/>
              <a:sym typeface="Helvetica Neue"/>
            </a:endParaRPr>
          </a:p>
        </p:txBody>
      </p:sp>
      <p:sp>
        <p:nvSpPr>
          <p:cNvPr id="226" name="Google Shape;226;p36"/>
          <p:cNvSpPr txBox="1"/>
          <p:nvPr>
            <p:custDataLst>
              <p:tags r:id="rId2"/>
            </p:custDataLst>
          </p:nvPr>
        </p:nvSpPr>
        <p:spPr>
          <a:xfrm>
            <a:off x="587650" y="901932"/>
            <a:ext cx="3984300" cy="2643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2000" dirty="0">
                <a:solidFill>
                  <a:srgbClr val="363759"/>
                </a:solidFill>
                <a:latin typeface="Source Sans Pro Light"/>
                <a:ea typeface="Source Sans Pro Light"/>
                <a:cs typeface="Source Sans Pro Light"/>
                <a:sym typeface="Source Sans Pro Light"/>
              </a:rPr>
              <a:t>Based on the information we had discussed, what are the warning signals that</a:t>
            </a:r>
            <a:r>
              <a:rPr lang="fr-CA" sz="2000" dirty="0">
                <a:solidFill>
                  <a:srgbClr val="363759"/>
                </a:solidFill>
                <a:latin typeface="Source Sans Pro Light"/>
                <a:ea typeface="Source Sans Pro Light"/>
                <a:cs typeface="Source Sans Pro Light"/>
                <a:sym typeface="Source Sans Pro Light"/>
              </a:rPr>
              <a:t> </a:t>
            </a:r>
            <a:r>
              <a:rPr lang="fr-CA" sz="2000" dirty="0" err="1">
                <a:solidFill>
                  <a:srgbClr val="363759"/>
                </a:solidFill>
                <a:latin typeface="Source Sans Pro Light"/>
                <a:ea typeface="Source Sans Pro Light"/>
                <a:cs typeface="Source Sans Pro Light"/>
                <a:sym typeface="Source Sans Pro Light"/>
              </a:rPr>
              <a:t>you</a:t>
            </a:r>
            <a:r>
              <a:rPr lang="fr-CA" sz="2000" dirty="0">
                <a:solidFill>
                  <a:srgbClr val="363759"/>
                </a:solidFill>
                <a:latin typeface="Source Sans Pro Light"/>
                <a:ea typeface="Source Sans Pro Light"/>
                <a:cs typeface="Source Sans Pro Light"/>
                <a:sym typeface="Source Sans Pro Light"/>
              </a:rPr>
              <a:t> can </a:t>
            </a:r>
            <a:r>
              <a:rPr lang="fr-CA" sz="2000" dirty="0" err="1">
                <a:solidFill>
                  <a:srgbClr val="363759"/>
                </a:solidFill>
                <a:latin typeface="Source Sans Pro Light"/>
                <a:ea typeface="Source Sans Pro Light"/>
                <a:cs typeface="Source Sans Pro Light"/>
                <a:sym typeface="Source Sans Pro Light"/>
              </a:rPr>
              <a:t>identify</a:t>
            </a:r>
            <a:r>
              <a:rPr lang="fr-CA" sz="2000" dirty="0">
                <a:solidFill>
                  <a:srgbClr val="363759"/>
                </a:solidFill>
                <a:latin typeface="Source Sans Pro Light"/>
                <a:ea typeface="Source Sans Pro Light"/>
                <a:cs typeface="Source Sans Pro Light"/>
                <a:sym typeface="Source Sans Pro Light"/>
              </a:rPr>
              <a:t> in </a:t>
            </a:r>
            <a:r>
              <a:rPr lang="fr-CA" sz="2000" dirty="0" err="1">
                <a:solidFill>
                  <a:srgbClr val="363759"/>
                </a:solidFill>
                <a:latin typeface="Source Sans Pro Light"/>
                <a:ea typeface="Source Sans Pro Light"/>
                <a:cs typeface="Source Sans Pro Light"/>
                <a:sym typeface="Source Sans Pro Light"/>
              </a:rPr>
              <a:t>this</a:t>
            </a:r>
            <a:r>
              <a:rPr lang="fr-CA" sz="2000" dirty="0">
                <a:solidFill>
                  <a:srgbClr val="363759"/>
                </a:solidFill>
                <a:latin typeface="Source Sans Pro Light"/>
                <a:ea typeface="Source Sans Pro Light"/>
                <a:cs typeface="Source Sans Pro Light"/>
                <a:sym typeface="Source Sans Pro Light"/>
              </a:rPr>
              <a:t> phishing message</a:t>
            </a:r>
            <a:r>
              <a:rPr lang="en" sz="2000" dirty="0">
                <a:solidFill>
                  <a:srgbClr val="363759"/>
                </a:solidFill>
                <a:latin typeface="Source Sans Pro Light"/>
                <a:ea typeface="Source Sans Pro Light"/>
                <a:cs typeface="Source Sans Pro Light"/>
                <a:sym typeface="Source Sans Pro Light"/>
              </a:rPr>
              <a:t>?</a:t>
            </a:r>
            <a:endParaRPr sz="2000" i="1" dirty="0">
              <a:solidFill>
                <a:srgbClr val="4D5156"/>
              </a:solidFill>
              <a:highlight>
                <a:srgbClr val="FFFFFF"/>
              </a:highlight>
              <a:latin typeface="Source Sans Pro Light"/>
              <a:ea typeface="Source Sans Pro Light"/>
              <a:cs typeface="Source Sans Pro Light"/>
              <a:sym typeface="Source Sans Pro Light"/>
            </a:endParaRPr>
          </a:p>
          <a:p>
            <a:pPr marL="0" marR="0" lvl="0" indent="0" algn="l" rtl="0">
              <a:lnSpc>
                <a:spcPct val="115000"/>
              </a:lnSpc>
              <a:spcBef>
                <a:spcPts val="0"/>
              </a:spcBef>
              <a:spcAft>
                <a:spcPts val="0"/>
              </a:spcAft>
              <a:buNone/>
            </a:pPr>
            <a:endParaRPr sz="2200" i="1" dirty="0">
              <a:solidFill>
                <a:srgbClr val="4D5156"/>
              </a:solidFill>
              <a:highlight>
                <a:srgbClr val="FFFFFF"/>
              </a:highlight>
            </a:endParaRPr>
          </a:p>
        </p:txBody>
      </p:sp>
      <p:pic>
        <p:nvPicPr>
          <p:cNvPr id="227" name="Google Shape;227;p36"/>
          <p:cNvPicPr preferRelativeResize="0"/>
          <p:nvPr>
            <p:custDataLst>
              <p:tags r:id="rId3"/>
            </p:custDataLst>
          </p:nvPr>
        </p:nvPicPr>
        <p:blipFill>
          <a:blip r:embed="rId7"/>
          <a:srcRect/>
          <a:stretch/>
        </p:blipFill>
        <p:spPr>
          <a:xfrm>
            <a:off x="4976038" y="589788"/>
            <a:ext cx="2606040" cy="4553712"/>
          </a:xfrm>
          <a:prstGeom prst="rect">
            <a:avLst/>
          </a:prstGeom>
          <a:noFill/>
          <a:ln>
            <a:noFill/>
          </a:ln>
        </p:spPr>
      </p:pic>
      <p:sp>
        <p:nvSpPr>
          <p:cNvPr id="228" name="Google Shape;228;p36"/>
          <p:cNvSpPr txBox="1">
            <a:spLocks noGrp="1"/>
          </p:cNvSpPr>
          <p:nvPr>
            <p:ph type="title"/>
            <p:custDataLst>
              <p:tags r:id="rId4"/>
            </p:custDataLst>
          </p:nvPr>
        </p:nvSpPr>
        <p:spPr>
          <a:xfrm>
            <a:off x="477300" y="0"/>
            <a:ext cx="8189400" cy="891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700" dirty="0">
                <a:solidFill>
                  <a:srgbClr val="F05B4E"/>
                </a:solidFill>
              </a:rPr>
              <a:t> 3 errors</a:t>
            </a:r>
            <a:endParaRPr sz="2700" dirty="0">
              <a:solidFill>
                <a:srgbClr val="F05A4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81"/>
        <p:cNvGrpSpPr/>
        <p:nvPr/>
      </p:nvGrpSpPr>
      <p:grpSpPr>
        <a:xfrm>
          <a:off x="0" y="0"/>
          <a:ext cx="0" cy="0"/>
          <a:chOff x="0" y="0"/>
          <a:chExt cx="0" cy="0"/>
        </a:xfrm>
      </p:grpSpPr>
      <p:sp>
        <p:nvSpPr>
          <p:cNvPr id="82" name="Google Shape;82;p19"/>
          <p:cNvSpPr txBox="1"/>
          <p:nvPr>
            <p:custDataLst>
              <p:tags r:id="rId1"/>
            </p:custDataLst>
          </p:nvPr>
        </p:nvSpPr>
        <p:spPr>
          <a:xfrm>
            <a:off x="936950" y="1176850"/>
            <a:ext cx="7612500" cy="567000"/>
          </a:xfrm>
          <a:prstGeom prst="rect">
            <a:avLst/>
          </a:prstGeom>
          <a:noFill/>
          <a:ln>
            <a:noFill/>
          </a:ln>
        </p:spPr>
        <p:txBody>
          <a:bodyPr spcFirstLastPara="1" wrap="square" lIns="91425" tIns="91425" rIns="91425" bIns="91425" anchor="ctr" anchorCtr="0">
            <a:noAutofit/>
          </a:bodyPr>
          <a:lstStyle/>
          <a:p>
            <a:pPr>
              <a:lnSpc>
                <a:spcPct val="115000"/>
              </a:lnSpc>
            </a:pPr>
            <a:r>
              <a:rPr lang="en" sz="2000" dirty="0">
                <a:solidFill>
                  <a:srgbClr val="FFFFFF"/>
                </a:solidFill>
                <a:latin typeface="Source Sans Pro"/>
                <a:ea typeface="Source Sans Pro"/>
                <a:sym typeface="Source Sans Pro"/>
              </a:rPr>
              <a:t>1. </a:t>
            </a:r>
            <a:r>
              <a:rPr lang="fr-CA" sz="2000" dirty="0" err="1">
                <a:solidFill>
                  <a:srgbClr val="FFFFFF"/>
                </a:solidFill>
                <a:latin typeface="Source Sans Pro"/>
                <a:ea typeface="Source Sans Pro"/>
                <a:sym typeface="Source Sans Pro"/>
              </a:rPr>
              <a:t>What</a:t>
            </a:r>
            <a:r>
              <a:rPr lang="fr-CA" sz="2000" dirty="0">
                <a:solidFill>
                  <a:srgbClr val="FFFFFF"/>
                </a:solidFill>
                <a:latin typeface="Source Sans Pro"/>
                <a:ea typeface="Source Sans Pro"/>
                <a:sym typeface="Source Sans Pro"/>
              </a:rPr>
              <a:t> </a:t>
            </a:r>
            <a:r>
              <a:rPr lang="fr-CA" sz="2000" dirty="0" err="1">
                <a:solidFill>
                  <a:srgbClr val="FFFFFF"/>
                </a:solidFill>
                <a:latin typeface="Source Sans Pro"/>
                <a:ea typeface="Source Sans Pro"/>
                <a:sym typeface="Source Sans Pro"/>
              </a:rPr>
              <a:t>is</a:t>
            </a:r>
            <a:r>
              <a:rPr lang="fr-CA" sz="2000" dirty="0">
                <a:solidFill>
                  <a:srgbClr val="FFFFFF"/>
                </a:solidFill>
                <a:latin typeface="Source Sans Pro"/>
                <a:ea typeface="Source Sans Pro"/>
                <a:sym typeface="Source Sans Pro"/>
              </a:rPr>
              <a:t> phishing</a:t>
            </a:r>
            <a:r>
              <a:rPr lang="en" sz="2000" dirty="0">
                <a:solidFill>
                  <a:srgbClr val="FFFFFF"/>
                </a:solidFill>
                <a:latin typeface="Source Sans Pro"/>
                <a:ea typeface="Source Sans Pro"/>
                <a:sym typeface="Source Sans Pro"/>
              </a:rPr>
              <a:t>?</a:t>
            </a:r>
            <a:endParaRPr sz="2000" dirty="0">
              <a:solidFill>
                <a:srgbClr val="FFFFFF"/>
              </a:solidFill>
              <a:latin typeface="Source Sans Pro"/>
              <a:ea typeface="Source Sans Pro"/>
              <a:sym typeface="Source Sans Pro"/>
            </a:endParaRPr>
          </a:p>
        </p:txBody>
      </p:sp>
      <p:sp>
        <p:nvSpPr>
          <p:cNvPr id="83" name="Google Shape;83;p19"/>
          <p:cNvSpPr txBox="1"/>
          <p:nvPr>
            <p:custDataLst>
              <p:tags r:id="rId2"/>
            </p:custDataLst>
          </p:nvPr>
        </p:nvSpPr>
        <p:spPr>
          <a:xfrm>
            <a:off x="936950" y="2858550"/>
            <a:ext cx="7612500" cy="567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2200" dirty="0">
                <a:solidFill>
                  <a:srgbClr val="FFFFFF"/>
                </a:solidFill>
                <a:latin typeface="Source Sans Pro"/>
                <a:ea typeface="Source Sans Pro"/>
                <a:cs typeface="Source Sans Pro"/>
                <a:sym typeface="Source Sans Pro"/>
              </a:rPr>
              <a:t>3.</a:t>
            </a:r>
            <a:r>
              <a:rPr lang="en" sz="2000" dirty="0">
                <a:solidFill>
                  <a:srgbClr val="FFFFFF"/>
                </a:solidFill>
                <a:latin typeface="Source Sans Pro"/>
                <a:ea typeface="Source Sans Pro"/>
                <a:cs typeface="Source Sans Pro"/>
                <a:sym typeface="Source Sans Pro"/>
              </a:rPr>
              <a:t> What to do in case of doubt?</a:t>
            </a:r>
            <a:endParaRPr sz="2000" dirty="0">
              <a:solidFill>
                <a:srgbClr val="FFFFFF"/>
              </a:solidFill>
              <a:latin typeface="Source Sans Pro"/>
              <a:ea typeface="Source Sans Pro"/>
              <a:cs typeface="Source Sans Pro"/>
              <a:sym typeface="Source Sans Pro"/>
            </a:endParaRPr>
          </a:p>
        </p:txBody>
      </p:sp>
      <p:sp>
        <p:nvSpPr>
          <p:cNvPr id="84" name="Google Shape;84;p19"/>
          <p:cNvSpPr txBox="1"/>
          <p:nvPr>
            <p:custDataLst>
              <p:tags r:id="rId3"/>
            </p:custDataLst>
          </p:nvPr>
        </p:nvSpPr>
        <p:spPr>
          <a:xfrm>
            <a:off x="936950" y="3775450"/>
            <a:ext cx="7612500" cy="567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2200" dirty="0">
                <a:solidFill>
                  <a:srgbClr val="FFFFFF"/>
                </a:solidFill>
                <a:latin typeface="Source Sans Pro"/>
                <a:ea typeface="Source Sans Pro"/>
                <a:cs typeface="Source Sans Pro"/>
                <a:sym typeface="Source Sans Pro"/>
              </a:rPr>
              <a:t>4. What to do if you are a victim of online fraud</a:t>
            </a:r>
            <a:r>
              <a:rPr lang="en" sz="2000" dirty="0">
                <a:solidFill>
                  <a:srgbClr val="FFFFFF"/>
                </a:solidFill>
                <a:latin typeface="Source Sans Pro"/>
                <a:ea typeface="Source Sans Pro"/>
                <a:cs typeface="Source Sans Pro"/>
                <a:sym typeface="Source Sans Pro"/>
              </a:rPr>
              <a:t>?</a:t>
            </a:r>
            <a:endParaRPr sz="2000" dirty="0">
              <a:solidFill>
                <a:srgbClr val="FFFFFF"/>
              </a:solidFill>
              <a:latin typeface="Source Sans Pro"/>
              <a:ea typeface="Source Sans Pro"/>
              <a:cs typeface="Source Sans Pro"/>
              <a:sym typeface="Source Sans Pro"/>
            </a:endParaRPr>
          </a:p>
        </p:txBody>
      </p:sp>
      <p:sp>
        <p:nvSpPr>
          <p:cNvPr id="85" name="Google Shape;85;p19"/>
          <p:cNvSpPr txBox="1"/>
          <p:nvPr>
            <p:custDataLst>
              <p:tags r:id="rId4"/>
            </p:custDataLst>
          </p:nvPr>
        </p:nvSpPr>
        <p:spPr>
          <a:xfrm>
            <a:off x="936950" y="2093750"/>
            <a:ext cx="7612500" cy="414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2200" dirty="0">
                <a:solidFill>
                  <a:srgbClr val="FFFFFF"/>
                </a:solidFill>
                <a:latin typeface="Source Sans Pro"/>
                <a:ea typeface="Source Sans Pro"/>
                <a:cs typeface="Source Sans Pro"/>
                <a:sym typeface="Source Sans Pro"/>
              </a:rPr>
              <a:t>2. </a:t>
            </a:r>
            <a:r>
              <a:rPr lang="en" sz="2000" dirty="0">
                <a:solidFill>
                  <a:srgbClr val="FFFFFF"/>
                </a:solidFill>
                <a:latin typeface="Source Sans Pro"/>
                <a:ea typeface="Source Sans Pro"/>
                <a:cs typeface="Source Sans Pro"/>
                <a:sym typeface="Source Sans Pro"/>
              </a:rPr>
              <a:t>How to recognize</a:t>
            </a:r>
            <a:r>
              <a:rPr lang="fr-CA" sz="2000" dirty="0">
                <a:solidFill>
                  <a:srgbClr val="FFFFFF"/>
                </a:solidFill>
                <a:latin typeface="Source Sans Pro"/>
                <a:ea typeface="Source Sans Pro"/>
                <a:cs typeface="Source Sans Pro"/>
                <a:sym typeface="Source Sans Pro"/>
              </a:rPr>
              <a:t> phishing by email</a:t>
            </a:r>
            <a:r>
              <a:rPr lang="en" sz="2000" dirty="0">
                <a:solidFill>
                  <a:srgbClr val="FFFFFF"/>
                </a:solidFill>
                <a:latin typeface="Source Sans Pro"/>
                <a:ea typeface="Source Sans Pro"/>
                <a:cs typeface="Source Sans Pro"/>
                <a:sym typeface="Source Sans Pro"/>
              </a:rPr>
              <a:t>?</a:t>
            </a:r>
            <a:endParaRPr sz="2000" dirty="0">
              <a:solidFill>
                <a:srgbClr val="FFFFFF"/>
              </a:solidFill>
              <a:latin typeface="Source Sans Pro"/>
              <a:ea typeface="Source Sans Pro"/>
              <a:cs typeface="Source Sans Pro"/>
              <a:sym typeface="Source Sans Pro"/>
            </a:endParaRPr>
          </a:p>
        </p:txBody>
      </p:sp>
      <p:sp>
        <p:nvSpPr>
          <p:cNvPr id="86" name="Google Shape;86;p19"/>
          <p:cNvSpPr txBox="1">
            <a:spLocks noGrp="1"/>
          </p:cNvSpPr>
          <p:nvPr>
            <p:ph type="title"/>
            <p:custDataLst>
              <p:tags r:id="rId5"/>
            </p:custDataLst>
          </p:nvPr>
        </p:nvSpPr>
        <p:spPr>
          <a:xfrm>
            <a:off x="502100" y="166625"/>
            <a:ext cx="8189400" cy="89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b="1" dirty="0"/>
              <a:t>Program</a:t>
            </a:r>
            <a:endParaRPr sz="3000" b="1" dirty="0"/>
          </a:p>
        </p:txBody>
      </p:sp>
      <p:sp>
        <p:nvSpPr>
          <p:cNvPr id="2" name="TextBox 1">
            <a:extLst>
              <a:ext uri="{FF2B5EF4-FFF2-40B4-BE49-F238E27FC236}">
                <a16:creationId xmlns:a16="http://schemas.microsoft.com/office/drawing/2014/main" id="{6102AAC0-9002-4DD1-9477-E3563E19B5DA}"/>
              </a:ext>
            </a:extLst>
          </p:cNvPr>
          <p:cNvSpPr txBox="1"/>
          <p:nvPr>
            <p:custDataLst>
              <p:tags r:id="rId6"/>
            </p:custDataLst>
          </p:nvPr>
        </p:nvSpPr>
        <p:spPr>
          <a:xfrm>
            <a:off x="0" y="0"/>
            <a:ext cx="3810000" cy="1270000"/>
          </a:xfrm>
          <a:prstGeom prst="rect">
            <a:avLst/>
          </a:prstGeom>
          <a:noFill/>
        </p:spPr>
        <p:txBody>
          <a:bodyPr vert="horz" rtlCol="0">
            <a:spAutoFit/>
          </a:bodyPr>
          <a:lstStyle/>
          <a:p>
            <a:endParaRPr lang="fr-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7"/>
          <p:cNvPicPr preferRelativeResize="0"/>
          <p:nvPr>
            <p:custDataLst>
              <p:tags r:id="rId1"/>
            </p:custDataLst>
          </p:nvPr>
        </p:nvPicPr>
        <p:blipFill>
          <a:blip r:embed="rId18">
            <a:alphaModFix/>
          </a:blip>
          <a:stretch>
            <a:fillRect/>
          </a:stretch>
        </p:blipFill>
        <p:spPr>
          <a:xfrm>
            <a:off x="3355044" y="294075"/>
            <a:ext cx="2604236" cy="4555349"/>
          </a:xfrm>
          <a:prstGeom prst="rect">
            <a:avLst/>
          </a:prstGeom>
          <a:noFill/>
          <a:ln>
            <a:noFill/>
          </a:ln>
        </p:spPr>
      </p:pic>
      <p:sp>
        <p:nvSpPr>
          <p:cNvPr id="234" name="Google Shape;234;p37"/>
          <p:cNvSpPr/>
          <p:nvPr>
            <p:custDataLst>
              <p:tags r:id="rId2"/>
            </p:custDataLst>
          </p:nvPr>
        </p:nvSpPr>
        <p:spPr>
          <a:xfrm>
            <a:off x="4169037" y="643607"/>
            <a:ext cx="1231200" cy="417300"/>
          </a:xfrm>
          <a:prstGeom prst="rect">
            <a:avLst/>
          </a:prstGeom>
          <a:noFill/>
          <a:ln w="38100" cap="flat" cmpd="sng">
            <a:solidFill>
              <a:srgbClr val="F05A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7"/>
          <p:cNvSpPr/>
          <p:nvPr>
            <p:custDataLst>
              <p:tags r:id="rId3"/>
            </p:custDataLst>
          </p:nvPr>
        </p:nvSpPr>
        <p:spPr>
          <a:xfrm>
            <a:off x="3434156" y="1808280"/>
            <a:ext cx="1812000" cy="537300"/>
          </a:xfrm>
          <a:prstGeom prst="rect">
            <a:avLst/>
          </a:prstGeom>
          <a:noFill/>
          <a:ln w="38100" cap="flat" cmpd="sng">
            <a:solidFill>
              <a:srgbClr val="F05A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7"/>
          <p:cNvSpPr/>
          <p:nvPr>
            <p:custDataLst>
              <p:tags r:id="rId4"/>
            </p:custDataLst>
          </p:nvPr>
        </p:nvSpPr>
        <p:spPr>
          <a:xfrm>
            <a:off x="3394556" y="2285249"/>
            <a:ext cx="1891200" cy="249300"/>
          </a:xfrm>
          <a:prstGeom prst="rect">
            <a:avLst/>
          </a:prstGeom>
          <a:noFill/>
          <a:ln w="38100" cap="flat" cmpd="sng">
            <a:solidFill>
              <a:srgbClr val="F05A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37"/>
          <p:cNvPicPr preferRelativeResize="0"/>
          <p:nvPr>
            <p:custDataLst>
              <p:tags r:id="rId5"/>
            </p:custDataLst>
          </p:nvPr>
        </p:nvPicPr>
        <p:blipFill>
          <a:blip r:embed="rId19">
            <a:alphaModFix/>
          </a:blip>
          <a:stretch>
            <a:fillRect/>
          </a:stretch>
        </p:blipFill>
        <p:spPr>
          <a:xfrm>
            <a:off x="3989192" y="526658"/>
            <a:ext cx="249428" cy="249430"/>
          </a:xfrm>
          <a:prstGeom prst="rect">
            <a:avLst/>
          </a:prstGeom>
          <a:noFill/>
          <a:ln>
            <a:noFill/>
          </a:ln>
        </p:spPr>
      </p:pic>
      <p:pic>
        <p:nvPicPr>
          <p:cNvPr id="238" name="Google Shape;238;p37"/>
          <p:cNvPicPr preferRelativeResize="0"/>
          <p:nvPr>
            <p:custDataLst>
              <p:tags r:id="rId6"/>
            </p:custDataLst>
          </p:nvPr>
        </p:nvPicPr>
        <p:blipFill>
          <a:blip r:embed="rId20">
            <a:alphaModFix/>
          </a:blip>
          <a:stretch>
            <a:fillRect/>
          </a:stretch>
        </p:blipFill>
        <p:spPr>
          <a:xfrm>
            <a:off x="3184727" y="1664720"/>
            <a:ext cx="249428" cy="249430"/>
          </a:xfrm>
          <a:prstGeom prst="rect">
            <a:avLst/>
          </a:prstGeom>
          <a:noFill/>
          <a:ln>
            <a:noFill/>
          </a:ln>
        </p:spPr>
      </p:pic>
      <p:pic>
        <p:nvPicPr>
          <p:cNvPr id="239" name="Google Shape;239;p37"/>
          <p:cNvPicPr preferRelativeResize="0"/>
          <p:nvPr>
            <p:custDataLst>
              <p:tags r:id="rId7"/>
            </p:custDataLst>
          </p:nvPr>
        </p:nvPicPr>
        <p:blipFill>
          <a:blip r:embed="rId21">
            <a:alphaModFix/>
          </a:blip>
          <a:stretch>
            <a:fillRect/>
          </a:stretch>
        </p:blipFill>
        <p:spPr>
          <a:xfrm>
            <a:off x="3184727" y="2447026"/>
            <a:ext cx="249428" cy="249443"/>
          </a:xfrm>
          <a:prstGeom prst="rect">
            <a:avLst/>
          </a:prstGeom>
          <a:noFill/>
          <a:ln>
            <a:noFill/>
          </a:ln>
        </p:spPr>
      </p:pic>
      <p:sp>
        <p:nvSpPr>
          <p:cNvPr id="240" name="Google Shape;240;p37"/>
          <p:cNvSpPr txBox="1">
            <a:spLocks noGrp="1"/>
          </p:cNvSpPr>
          <p:nvPr>
            <p:ph type="title"/>
            <p:custDataLst>
              <p:tags r:id="rId8"/>
            </p:custDataLst>
          </p:nvPr>
        </p:nvSpPr>
        <p:spPr>
          <a:xfrm>
            <a:off x="477300" y="0"/>
            <a:ext cx="3300900" cy="89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700" dirty="0"/>
              <a:t> 3 errors</a:t>
            </a:r>
            <a:endParaRPr sz="2700" dirty="0"/>
          </a:p>
        </p:txBody>
      </p:sp>
      <p:pic>
        <p:nvPicPr>
          <p:cNvPr id="2" name="Picture 1">
            <a:extLst>
              <a:ext uri="{FF2B5EF4-FFF2-40B4-BE49-F238E27FC236}">
                <a16:creationId xmlns:a16="http://schemas.microsoft.com/office/drawing/2014/main" id="{763068F6-0423-464D-8539-1A2ECDFD78F4}"/>
              </a:ext>
            </a:extLst>
          </p:cNvPr>
          <p:cNvPicPr>
            <a:picLocks noChangeAspect="1"/>
          </p:cNvPicPr>
          <p:nvPr>
            <p:custDataLst>
              <p:tags r:id="rId9"/>
            </p:custDataLst>
          </p:nvPr>
        </p:nvPicPr>
        <p:blipFill>
          <a:blip r:embed="rId22"/>
          <a:stretch>
            <a:fillRect/>
          </a:stretch>
        </p:blipFill>
        <p:spPr>
          <a:xfrm>
            <a:off x="3184726" y="259219"/>
            <a:ext cx="2774553" cy="4554107"/>
          </a:xfrm>
          <a:prstGeom prst="rect">
            <a:avLst/>
          </a:prstGeom>
        </p:spPr>
      </p:pic>
      <p:sp>
        <p:nvSpPr>
          <p:cNvPr id="3" name="Rectangle 2">
            <a:extLst>
              <a:ext uri="{FF2B5EF4-FFF2-40B4-BE49-F238E27FC236}">
                <a16:creationId xmlns:a16="http://schemas.microsoft.com/office/drawing/2014/main" id="{7C72F671-0287-45F3-874D-BE2B019623ED}"/>
              </a:ext>
            </a:extLst>
          </p:cNvPr>
          <p:cNvSpPr/>
          <p:nvPr>
            <p:custDataLst>
              <p:tags r:id="rId10"/>
            </p:custDataLst>
          </p:nvPr>
        </p:nvSpPr>
        <p:spPr>
          <a:xfrm>
            <a:off x="4093535" y="1392865"/>
            <a:ext cx="882502" cy="22644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ln w="0"/>
              <a:solidFill>
                <a:schemeClr val="accent1"/>
              </a:solidFill>
              <a:effectLst>
                <a:outerShdw blurRad="38100" dist="25400" dir="5400000" algn="ctr" rotWithShape="0">
                  <a:srgbClr val="6E747A">
                    <a:alpha val="43000"/>
                  </a:srgbClr>
                </a:outerShdw>
              </a:effectLst>
            </a:endParaRPr>
          </a:p>
        </p:txBody>
      </p:sp>
      <p:sp>
        <p:nvSpPr>
          <p:cNvPr id="4" name="Rectangle 3">
            <a:extLst>
              <a:ext uri="{FF2B5EF4-FFF2-40B4-BE49-F238E27FC236}">
                <a16:creationId xmlns:a16="http://schemas.microsoft.com/office/drawing/2014/main" id="{30432499-0E92-4208-B277-59D402B973C6}"/>
              </a:ext>
            </a:extLst>
          </p:cNvPr>
          <p:cNvSpPr/>
          <p:nvPr>
            <p:custDataLst>
              <p:tags r:id="rId11"/>
            </p:custDataLst>
          </p:nvPr>
        </p:nvSpPr>
        <p:spPr>
          <a:xfrm>
            <a:off x="3355043" y="2382584"/>
            <a:ext cx="1851600" cy="685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C8893652-2E3F-4926-85CF-3354BACAC384}"/>
              </a:ext>
            </a:extLst>
          </p:cNvPr>
          <p:cNvSpPr/>
          <p:nvPr>
            <p:custDataLst>
              <p:tags r:id="rId12"/>
            </p:custDataLst>
          </p:nvPr>
        </p:nvSpPr>
        <p:spPr>
          <a:xfrm>
            <a:off x="3355043" y="3377772"/>
            <a:ext cx="1851600" cy="3158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Graphic 9" descr="Badge 1 with solid fill">
            <a:extLst>
              <a:ext uri="{FF2B5EF4-FFF2-40B4-BE49-F238E27FC236}">
                <a16:creationId xmlns:a16="http://schemas.microsoft.com/office/drawing/2014/main" id="{24D067E1-8B23-4F4B-BD2E-DAA5D5D873A4}"/>
              </a:ext>
            </a:extLst>
          </p:cNvPr>
          <p:cNvPicPr>
            <a:picLocks noChangeAspect="1"/>
          </p:cNvPicPr>
          <p:nvPr>
            <p:custDataLst>
              <p:tags r:id="rId13"/>
            </p:custDataLst>
          </p:nvPr>
        </p:nvPicPr>
        <p:blipFill>
          <a:blip r:embed="rId23">
            <a:extLst>
              <a:ext uri="{96DAC541-7B7A-43D3-8B79-37D633B846F1}">
                <asvg:svgBlip xmlns:asvg="http://schemas.microsoft.com/office/drawing/2016/SVG/main" r:embed="rId24"/>
              </a:ext>
            </a:extLst>
          </a:blip>
          <a:stretch>
            <a:fillRect/>
          </a:stretch>
        </p:blipFill>
        <p:spPr>
          <a:xfrm>
            <a:off x="3597481" y="1300357"/>
            <a:ext cx="457200" cy="457200"/>
          </a:xfrm>
          <a:prstGeom prst="rect">
            <a:avLst/>
          </a:prstGeom>
        </p:spPr>
      </p:pic>
      <p:pic>
        <p:nvPicPr>
          <p:cNvPr id="13" name="Graphic 12" descr="Badge with solid fill">
            <a:extLst>
              <a:ext uri="{FF2B5EF4-FFF2-40B4-BE49-F238E27FC236}">
                <a16:creationId xmlns:a16="http://schemas.microsoft.com/office/drawing/2014/main" id="{DBB797AC-6B9C-4EEB-90F9-FB94FBB33AC4}"/>
              </a:ext>
            </a:extLst>
          </p:cNvPr>
          <p:cNvPicPr>
            <a:picLocks noChangeAspect="1"/>
          </p:cNvPicPr>
          <p:nvPr>
            <p:custDataLst>
              <p:tags r:id="rId14"/>
            </p:custDataLst>
          </p:nvPr>
        </p:nvPicPr>
        <p:blipFill>
          <a:blip r:embed="rId25">
            <a:extLst>
              <a:ext uri="{96DAC541-7B7A-43D3-8B79-37D633B846F1}">
                <asvg:svgBlip xmlns:asvg="http://schemas.microsoft.com/office/drawing/2016/SVG/main" r:embed="rId26"/>
              </a:ext>
            </a:extLst>
          </a:blip>
          <a:stretch>
            <a:fillRect/>
          </a:stretch>
        </p:blipFill>
        <p:spPr>
          <a:xfrm>
            <a:off x="2739728" y="2496918"/>
            <a:ext cx="457200" cy="457200"/>
          </a:xfrm>
          <a:prstGeom prst="rect">
            <a:avLst/>
          </a:prstGeom>
        </p:spPr>
      </p:pic>
      <p:pic>
        <p:nvPicPr>
          <p:cNvPr id="15" name="Graphic 14" descr="Badge 3 with solid fill">
            <a:extLst>
              <a:ext uri="{FF2B5EF4-FFF2-40B4-BE49-F238E27FC236}">
                <a16:creationId xmlns:a16="http://schemas.microsoft.com/office/drawing/2014/main" id="{83F4C1C1-56F6-49E3-BABD-8F18198698FB}"/>
              </a:ext>
            </a:extLst>
          </p:cNvPr>
          <p:cNvPicPr>
            <a:picLocks noChangeAspect="1"/>
          </p:cNvPicPr>
          <p:nvPr>
            <p:custDataLst>
              <p:tags r:id="rId15"/>
            </p:custDataLst>
          </p:nvPr>
        </p:nvPicPr>
        <p:blipFill>
          <a:blip r:embed="rId27">
            <a:extLst>
              <a:ext uri="{96DAC541-7B7A-43D3-8B79-37D633B846F1}">
                <asvg:svgBlip xmlns:asvg="http://schemas.microsoft.com/office/drawing/2016/SVG/main" r:embed="rId28"/>
              </a:ext>
            </a:extLst>
          </a:blip>
          <a:stretch>
            <a:fillRect/>
          </a:stretch>
        </p:blipFill>
        <p:spPr>
          <a:xfrm>
            <a:off x="2739728" y="3307094"/>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par>
                                <p:cTn id="8" presetID="10" presetClass="entr" presetSubtype="0" fill="hold"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fade">
                                      <p:cBhvr>
                                        <p:cTn id="10" dur="1000"/>
                                        <p:tgtEl>
                                          <p:spTgt spid="2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34"/>
                                        </p:tgtEl>
                                      </p:cBhvr>
                                    </p:animEffect>
                                    <p:set>
                                      <p:cBhvr>
                                        <p:cTn id="15" dur="1" fill="hold">
                                          <p:stCondLst>
                                            <p:cond delay="1000"/>
                                          </p:stCondLst>
                                        </p:cTn>
                                        <p:tgtEl>
                                          <p:spTgt spid="23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237"/>
                                        </p:tgtEl>
                                      </p:cBhvr>
                                    </p:animEffect>
                                    <p:set>
                                      <p:cBhvr>
                                        <p:cTn id="18" dur="1" fill="hold">
                                          <p:stCondLst>
                                            <p:cond delay="1000"/>
                                          </p:stCondLst>
                                        </p:cTn>
                                        <p:tgtEl>
                                          <p:spTgt spid="2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fade">
                                      <p:cBhvr>
                                        <p:cTn id="23" dur="1000"/>
                                        <p:tgtEl>
                                          <p:spTgt spid="235"/>
                                        </p:tgtEl>
                                      </p:cBhvr>
                                    </p:animEffect>
                                  </p:childTnLst>
                                </p:cTn>
                              </p:par>
                              <p:par>
                                <p:cTn id="24" presetID="10" presetClass="entr" presetSubtype="0" fill="hold"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fade">
                                      <p:cBhvr>
                                        <p:cTn id="26" dur="10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235"/>
                                        </p:tgtEl>
                                      </p:cBhvr>
                                    </p:animEffect>
                                    <p:set>
                                      <p:cBhvr>
                                        <p:cTn id="31" dur="1" fill="hold">
                                          <p:stCondLst>
                                            <p:cond delay="1000"/>
                                          </p:stCondLst>
                                        </p:cTn>
                                        <p:tgtEl>
                                          <p:spTgt spid="23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238"/>
                                        </p:tgtEl>
                                      </p:cBhvr>
                                    </p:animEffect>
                                    <p:set>
                                      <p:cBhvr>
                                        <p:cTn id="34" dur="1" fill="hold">
                                          <p:stCondLst>
                                            <p:cond delay="1000"/>
                                          </p:stCondLst>
                                        </p:cTn>
                                        <p:tgtEl>
                                          <p:spTgt spid="2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6"/>
                                        </p:tgtEl>
                                        <p:attrNameLst>
                                          <p:attrName>style.visibility</p:attrName>
                                        </p:attrNameLst>
                                      </p:cBhvr>
                                      <p:to>
                                        <p:strVal val="visible"/>
                                      </p:to>
                                    </p:set>
                                    <p:animEffect transition="in" filter="fade">
                                      <p:cBhvr>
                                        <p:cTn id="39" dur="1000"/>
                                        <p:tgtEl>
                                          <p:spTgt spid="236"/>
                                        </p:tgtEl>
                                      </p:cBhvr>
                                    </p:animEffect>
                                  </p:childTnLst>
                                </p:cTn>
                              </p:par>
                              <p:par>
                                <p:cTn id="40" presetID="10" presetClass="entr" presetSubtype="0" fill="hold" nodeType="with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fade">
                                      <p:cBhvr>
                                        <p:cTn id="42" dur="1000"/>
                                        <p:tgtEl>
                                          <p:spTgt spid="2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236"/>
                                        </p:tgtEl>
                                      </p:cBhvr>
                                    </p:animEffect>
                                    <p:set>
                                      <p:cBhvr>
                                        <p:cTn id="47" dur="1" fill="hold">
                                          <p:stCondLst>
                                            <p:cond delay="1000"/>
                                          </p:stCondLst>
                                        </p:cTn>
                                        <p:tgtEl>
                                          <p:spTgt spid="23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239"/>
                                        </p:tgtEl>
                                      </p:cBhvr>
                                    </p:animEffect>
                                    <p:set>
                                      <p:cBhvr>
                                        <p:cTn id="50" dur="1" fill="hold">
                                          <p:stCondLst>
                                            <p:cond delay="1000"/>
                                          </p:stCondLst>
                                        </p:cTn>
                                        <p:tgtEl>
                                          <p:spTgt spid="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244"/>
        <p:cNvGrpSpPr/>
        <p:nvPr/>
      </p:nvGrpSpPr>
      <p:grpSpPr>
        <a:xfrm>
          <a:off x="0" y="0"/>
          <a:ext cx="0" cy="0"/>
          <a:chOff x="0" y="0"/>
          <a:chExt cx="0" cy="0"/>
        </a:xfrm>
      </p:grpSpPr>
      <p:sp>
        <p:nvSpPr>
          <p:cNvPr id="245" name="Google Shape;245;p38"/>
          <p:cNvSpPr txBox="1">
            <a:spLocks noGrp="1"/>
          </p:cNvSpPr>
          <p:nvPr>
            <p:ph type="title"/>
            <p:custDataLst>
              <p:tags r:id="rId1"/>
            </p:custDataLst>
          </p:nvPr>
        </p:nvSpPr>
        <p:spPr>
          <a:xfrm>
            <a:off x="0" y="0"/>
            <a:ext cx="9144000" cy="51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3000"/>
              <a:buFont typeface="Arial"/>
              <a:buNone/>
            </a:pPr>
            <a:r>
              <a:rPr lang="en" sz="3200" b="1" dirty="0">
                <a:solidFill>
                  <a:srgbClr val="F05B4E"/>
                </a:solidFill>
              </a:rPr>
              <a:t>3. </a:t>
            </a:r>
            <a:r>
              <a:rPr lang="en-US" sz="3200" b="1" dirty="0">
                <a:solidFill>
                  <a:srgbClr val="F05B4E"/>
                </a:solidFill>
              </a:rPr>
              <a:t>What to do in case of doubt?</a:t>
            </a:r>
            <a:endParaRPr sz="3200" b="1" dirty="0">
              <a:solidFill>
                <a:srgbClr val="F05B4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Arial"/>
              <a:buNone/>
            </a:pPr>
            <a:r>
              <a:rPr lang="en" sz="2700" dirty="0"/>
              <a:t>Verify the source on a search engin</a:t>
            </a:r>
            <a:r>
              <a:rPr lang="fr-CA" sz="2700" dirty="0"/>
              <a:t>e</a:t>
            </a:r>
            <a:endParaRPr sz="2700" dirty="0"/>
          </a:p>
        </p:txBody>
      </p:sp>
      <p:pic>
        <p:nvPicPr>
          <p:cNvPr id="251" name="Google Shape;251;p39"/>
          <p:cNvPicPr preferRelativeResize="0"/>
          <p:nvPr>
            <p:custDataLst>
              <p:tags r:id="rId2"/>
            </p:custDataLst>
          </p:nvPr>
        </p:nvPicPr>
        <p:blipFill>
          <a:blip r:embed="rId5"/>
          <a:srcRect/>
          <a:stretch/>
        </p:blipFill>
        <p:spPr>
          <a:xfrm>
            <a:off x="660352" y="891300"/>
            <a:ext cx="7823294" cy="32336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0"/>
          <p:cNvPicPr preferRelativeResize="0"/>
          <p:nvPr>
            <p:custDataLst>
              <p:tags r:id="rId1"/>
            </p:custDataLst>
          </p:nvPr>
        </p:nvPicPr>
        <p:blipFill>
          <a:blip r:embed="rId8"/>
          <a:srcRect l="7349" r="7349"/>
          <a:stretch/>
        </p:blipFill>
        <p:spPr>
          <a:xfrm>
            <a:off x="1179606" y="1104055"/>
            <a:ext cx="6573350" cy="3681825"/>
          </a:xfrm>
          <a:prstGeom prst="rect">
            <a:avLst/>
          </a:prstGeom>
          <a:noFill/>
          <a:ln>
            <a:noFill/>
          </a:ln>
        </p:spPr>
      </p:pic>
      <p:sp>
        <p:nvSpPr>
          <p:cNvPr id="257" name="Google Shape;257;p40"/>
          <p:cNvSpPr/>
          <p:nvPr>
            <p:custDataLst>
              <p:tags r:id="rId2"/>
            </p:custDataLst>
          </p:nvPr>
        </p:nvSpPr>
        <p:spPr>
          <a:xfrm flipH="1">
            <a:off x="1179605" y="2090694"/>
            <a:ext cx="766153" cy="254575"/>
          </a:xfrm>
          <a:prstGeom prst="rect">
            <a:avLst/>
          </a:prstGeom>
          <a:noFill/>
          <a:ln w="28575" cap="flat" cmpd="sng">
            <a:solidFill>
              <a:srgbClr val="F0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0"/>
          <p:cNvSpPr/>
          <p:nvPr>
            <p:custDataLst>
              <p:tags r:id="rId3"/>
            </p:custDataLst>
          </p:nvPr>
        </p:nvSpPr>
        <p:spPr>
          <a:xfrm flipH="1">
            <a:off x="1179606" y="1531140"/>
            <a:ext cx="2311500" cy="346800"/>
          </a:xfrm>
          <a:prstGeom prst="rect">
            <a:avLst/>
          </a:prstGeom>
          <a:noFill/>
          <a:ln w="28575" cap="flat" cmpd="sng">
            <a:solidFill>
              <a:srgbClr val="F0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0"/>
          <p:cNvSpPr/>
          <p:nvPr>
            <p:custDataLst>
              <p:tags r:id="rId4"/>
            </p:custDataLst>
          </p:nvPr>
        </p:nvSpPr>
        <p:spPr>
          <a:xfrm flipH="1">
            <a:off x="2711300" y="2069649"/>
            <a:ext cx="691117" cy="275621"/>
          </a:xfrm>
          <a:prstGeom prst="rect">
            <a:avLst/>
          </a:prstGeom>
          <a:noFill/>
          <a:ln w="28575" cap="flat" cmpd="sng">
            <a:solidFill>
              <a:srgbClr val="F0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0"/>
          <p:cNvSpPr txBox="1">
            <a:spLocks noGrp="1"/>
          </p:cNvSpPr>
          <p:nvPr>
            <p:ph type="title"/>
            <p:custDataLst>
              <p:tags r:id="rId5"/>
            </p:custDataLst>
          </p:nvPr>
        </p:nvSpPr>
        <p:spPr>
          <a:xfrm>
            <a:off x="477300" y="0"/>
            <a:ext cx="8189400" cy="891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Arial"/>
              <a:buNone/>
            </a:pPr>
            <a:r>
              <a:rPr lang="en" sz="2700" dirty="0"/>
              <a:t>Verify the source on the anti-fraud centre</a:t>
            </a:r>
            <a:endParaRP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58"/>
                                        </p:tgtEl>
                                      </p:cBhvr>
                                    </p:animEffect>
                                    <p:set>
                                      <p:cBhvr>
                                        <p:cTn id="12" dur="1" fill="hold">
                                          <p:stCondLst>
                                            <p:cond delay="1000"/>
                                          </p:stCondLst>
                                        </p:cTn>
                                        <p:tgtEl>
                                          <p:spTgt spid="25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57"/>
                                        </p:tgtEl>
                                        <p:attrNameLst>
                                          <p:attrName>style.visibility</p:attrName>
                                        </p:attrNameLst>
                                      </p:cBhvr>
                                      <p:to>
                                        <p:strVal val="visible"/>
                                      </p:to>
                                    </p:set>
                                    <p:animEffect transition="in" filter="fade">
                                      <p:cBhvr>
                                        <p:cTn id="15" dur="1000"/>
                                        <p:tgtEl>
                                          <p:spTgt spid="2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9"/>
                                        </p:tgtEl>
                                        <p:attrNameLst>
                                          <p:attrName>style.visibility</p:attrName>
                                        </p:attrNameLst>
                                      </p:cBhvr>
                                      <p:to>
                                        <p:strVal val="visible"/>
                                      </p:to>
                                    </p:set>
                                    <p:animEffect transition="in" filter="fade">
                                      <p:cBhvr>
                                        <p:cTn id="20"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 name="Picture 1">
            <a:extLst>
              <a:ext uri="{FF2B5EF4-FFF2-40B4-BE49-F238E27FC236}">
                <a16:creationId xmlns:a16="http://schemas.microsoft.com/office/drawing/2014/main" id="{1302D940-93F4-408B-AA40-E384C48B4337}"/>
              </a:ext>
            </a:extLst>
          </p:cNvPr>
          <p:cNvPicPr>
            <a:picLocks noChangeAspect="1"/>
          </p:cNvPicPr>
          <p:nvPr>
            <p:custDataLst>
              <p:tags r:id="rId1"/>
            </p:custDataLst>
          </p:nvPr>
        </p:nvPicPr>
        <p:blipFill>
          <a:blip r:embed="rId6"/>
          <a:stretch>
            <a:fillRect/>
          </a:stretch>
        </p:blipFill>
        <p:spPr>
          <a:xfrm>
            <a:off x="1130300" y="510364"/>
            <a:ext cx="7109933" cy="3969600"/>
          </a:xfrm>
          <a:prstGeom prst="rect">
            <a:avLst/>
          </a:prstGeom>
        </p:spPr>
      </p:pic>
      <p:sp>
        <p:nvSpPr>
          <p:cNvPr id="3" name="Rectangle 2">
            <a:extLst>
              <a:ext uri="{FF2B5EF4-FFF2-40B4-BE49-F238E27FC236}">
                <a16:creationId xmlns:a16="http://schemas.microsoft.com/office/drawing/2014/main" id="{190F71AF-C01F-404E-9DA6-DAE6DC359869}"/>
              </a:ext>
            </a:extLst>
          </p:cNvPr>
          <p:cNvSpPr/>
          <p:nvPr>
            <p:custDataLst>
              <p:tags r:id="rId2"/>
            </p:custDataLst>
          </p:nvPr>
        </p:nvSpPr>
        <p:spPr>
          <a:xfrm>
            <a:off x="1130300" y="1350335"/>
            <a:ext cx="836723" cy="21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6">
            <a:extLst>
              <a:ext uri="{FF2B5EF4-FFF2-40B4-BE49-F238E27FC236}">
                <a16:creationId xmlns:a16="http://schemas.microsoft.com/office/drawing/2014/main" id="{9B9A2E3F-71A7-4741-8E51-AA9AF5C4EA5E}"/>
              </a:ext>
            </a:extLst>
          </p:cNvPr>
          <p:cNvPicPr>
            <a:picLocks noChangeAspect="1"/>
          </p:cNvPicPr>
          <p:nvPr>
            <p:custDataLst>
              <p:tags r:id="rId3"/>
            </p:custDataLst>
          </p:nvPr>
        </p:nvPicPr>
        <p:blipFill>
          <a:blip r:embed="rId7"/>
          <a:stretch>
            <a:fillRect/>
          </a:stretch>
        </p:blipFill>
        <p:spPr>
          <a:xfrm>
            <a:off x="1130300" y="2556130"/>
            <a:ext cx="6992974" cy="2077006"/>
          </a:xfrm>
          <a:prstGeom prst="rect">
            <a:avLst/>
          </a:prstGeom>
          <a:ln w="25400">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p:nvPr>
            <p:custDataLst>
              <p:tags r:id="rId1"/>
            </p:custDataLst>
          </p:nvPr>
        </p:nvSpPr>
        <p:spPr>
          <a:xfrm>
            <a:off x="477300" y="914400"/>
            <a:ext cx="7763700" cy="8913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2200" b="1" dirty="0">
                <a:solidFill>
                  <a:srgbClr val="363759"/>
                </a:solidFill>
                <a:latin typeface="Source Sans Pro"/>
                <a:ea typeface="Source Sans Pro"/>
                <a:cs typeface="Source Sans Pro"/>
                <a:sym typeface="Source Sans Pro"/>
              </a:rPr>
              <a:t>Reach the sender of the message by other means.</a:t>
            </a:r>
            <a:endParaRPr sz="2200" b="1" dirty="0">
              <a:solidFill>
                <a:srgbClr val="363759"/>
              </a:solidFill>
              <a:latin typeface="Source Sans Pro"/>
              <a:ea typeface="Source Sans Pro"/>
              <a:cs typeface="Source Sans Pro"/>
              <a:sym typeface="Source Sans Pro"/>
            </a:endParaRPr>
          </a:p>
        </p:txBody>
      </p:sp>
      <p:sp>
        <p:nvSpPr>
          <p:cNvPr id="273" name="Google Shape;273;p42"/>
          <p:cNvSpPr txBox="1">
            <a:spLocks noGrp="1"/>
          </p:cNvSpPr>
          <p:nvPr>
            <p:ph type="title"/>
            <p:custDataLst>
              <p:tags r:id="rId2"/>
            </p:custDataLst>
          </p:nvPr>
        </p:nvSpPr>
        <p:spPr>
          <a:xfrm>
            <a:off x="477300" y="0"/>
            <a:ext cx="8189400" cy="891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3000"/>
              <a:buFont typeface="Arial"/>
              <a:buNone/>
            </a:pPr>
            <a:r>
              <a:rPr lang="en" sz="2700" dirty="0"/>
              <a:t>Contact the interlocutor directly</a:t>
            </a:r>
            <a:endParaRPr sz="2700" dirty="0"/>
          </a:p>
        </p:txBody>
      </p:sp>
      <p:pic>
        <p:nvPicPr>
          <p:cNvPr id="274" name="Google Shape;274;p42"/>
          <p:cNvPicPr preferRelativeResize="0"/>
          <p:nvPr>
            <p:custDataLst>
              <p:tags r:id="rId3"/>
            </p:custDataLst>
          </p:nvPr>
        </p:nvPicPr>
        <p:blipFill>
          <a:blip r:embed="rId7">
            <a:alphaModFix/>
          </a:blip>
          <a:stretch>
            <a:fillRect/>
          </a:stretch>
        </p:blipFill>
        <p:spPr>
          <a:xfrm>
            <a:off x="5486675" y="1998500"/>
            <a:ext cx="1805700" cy="1805700"/>
          </a:xfrm>
          <a:prstGeom prst="rect">
            <a:avLst/>
          </a:prstGeom>
          <a:noFill/>
          <a:ln>
            <a:noFill/>
          </a:ln>
        </p:spPr>
      </p:pic>
      <p:pic>
        <p:nvPicPr>
          <p:cNvPr id="275" name="Google Shape;275;p42"/>
          <p:cNvPicPr preferRelativeResize="0"/>
          <p:nvPr>
            <p:custDataLst>
              <p:tags r:id="rId4"/>
            </p:custDataLst>
          </p:nvPr>
        </p:nvPicPr>
        <p:blipFill>
          <a:blip r:embed="rId8">
            <a:alphaModFix/>
          </a:blip>
          <a:stretch>
            <a:fillRect/>
          </a:stretch>
        </p:blipFill>
        <p:spPr>
          <a:xfrm>
            <a:off x="1661900" y="1998500"/>
            <a:ext cx="1805700" cy="1805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endParaRPr sz="2200" b="1" dirty="0">
              <a:solidFill>
                <a:srgbClr val="36375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3000"/>
              <a:buFont typeface="Arial"/>
              <a:buNone/>
            </a:pPr>
            <a:r>
              <a:rPr lang="en" sz="2700" dirty="0"/>
              <a:t>Delete and report a suspicious e-mail</a:t>
            </a:r>
            <a:endParaRPr sz="2700" dirty="0">
              <a:solidFill>
                <a:srgbClr val="272350"/>
              </a:solidFill>
            </a:endParaRPr>
          </a:p>
          <a:p>
            <a:pPr marL="0" lvl="0" indent="0" algn="l" rtl="0">
              <a:spcBef>
                <a:spcPts val="0"/>
              </a:spcBef>
              <a:spcAft>
                <a:spcPts val="0"/>
              </a:spcAft>
              <a:buClr>
                <a:schemeClr val="dk1"/>
              </a:buClr>
              <a:buSzPts val="3000"/>
              <a:buFont typeface="Arial"/>
              <a:buNone/>
            </a:pPr>
            <a:endParaRPr sz="2000" dirty="0">
              <a:solidFill>
                <a:srgbClr val="272350"/>
              </a:solidFill>
            </a:endParaRPr>
          </a:p>
        </p:txBody>
      </p:sp>
      <p:sp>
        <p:nvSpPr>
          <p:cNvPr id="285" name="Google Shape;285;p43"/>
          <p:cNvSpPr/>
          <p:nvPr>
            <p:custDataLst>
              <p:tags r:id="rId2"/>
            </p:custDataLst>
          </p:nvPr>
        </p:nvSpPr>
        <p:spPr>
          <a:xfrm>
            <a:off x="6837741" y="3023118"/>
            <a:ext cx="515100" cy="112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Graphical user interface, text, application, email&#10;&#10;Description automatically generated">
            <a:extLst>
              <a:ext uri="{FF2B5EF4-FFF2-40B4-BE49-F238E27FC236}">
                <a16:creationId xmlns:a16="http://schemas.microsoft.com/office/drawing/2014/main" id="{80BF8A4B-7E51-4797-A9E1-66EF06F785B4}"/>
              </a:ext>
            </a:extLst>
          </p:cNvPr>
          <p:cNvPicPr>
            <a:picLocks noChangeAspect="1"/>
          </p:cNvPicPr>
          <p:nvPr>
            <p:custDataLst>
              <p:tags r:id="rId3"/>
            </p:custDataLst>
          </p:nvPr>
        </p:nvPicPr>
        <p:blipFill>
          <a:blip r:embed="rId9"/>
          <a:stretch>
            <a:fillRect/>
          </a:stretch>
        </p:blipFill>
        <p:spPr>
          <a:xfrm>
            <a:off x="675996" y="796512"/>
            <a:ext cx="7109890" cy="4023360"/>
          </a:xfrm>
          <a:prstGeom prst="rect">
            <a:avLst/>
          </a:prstGeom>
          <a:solidFill>
            <a:schemeClr val="bg1"/>
          </a:solidFill>
          <a:ln w="114300">
            <a:solidFill>
              <a:schemeClr val="bg1"/>
            </a:solidFill>
          </a:ln>
        </p:spPr>
      </p:pic>
      <p:pic>
        <p:nvPicPr>
          <p:cNvPr id="4" name="Picture 3">
            <a:extLst>
              <a:ext uri="{FF2B5EF4-FFF2-40B4-BE49-F238E27FC236}">
                <a16:creationId xmlns:a16="http://schemas.microsoft.com/office/drawing/2014/main" id="{3C904059-946D-4A80-94C7-DF0A935DABF4}"/>
              </a:ext>
            </a:extLst>
          </p:cNvPr>
          <p:cNvPicPr>
            <a:picLocks noChangeAspect="1"/>
          </p:cNvPicPr>
          <p:nvPr>
            <p:custDataLst>
              <p:tags r:id="rId4"/>
            </p:custDataLst>
          </p:nvPr>
        </p:nvPicPr>
        <p:blipFill>
          <a:blip r:embed="rId10"/>
          <a:stretch>
            <a:fillRect/>
          </a:stretch>
        </p:blipFill>
        <p:spPr>
          <a:xfrm>
            <a:off x="3312128" y="1367204"/>
            <a:ext cx="1023158" cy="640080"/>
          </a:xfrm>
          <a:prstGeom prst="rect">
            <a:avLst/>
          </a:prstGeom>
        </p:spPr>
      </p:pic>
      <p:sp>
        <p:nvSpPr>
          <p:cNvPr id="5" name="Rectangle 4">
            <a:extLst>
              <a:ext uri="{FF2B5EF4-FFF2-40B4-BE49-F238E27FC236}">
                <a16:creationId xmlns:a16="http://schemas.microsoft.com/office/drawing/2014/main" id="{3987303D-B560-4ADE-B1DB-DE17FD685788}"/>
              </a:ext>
            </a:extLst>
          </p:cNvPr>
          <p:cNvSpPr/>
          <p:nvPr>
            <p:custDataLst>
              <p:tags r:id="rId5"/>
            </p:custDataLst>
          </p:nvPr>
        </p:nvSpPr>
        <p:spPr>
          <a:xfrm>
            <a:off x="4545419" y="3305175"/>
            <a:ext cx="1828800" cy="720384"/>
          </a:xfrm>
          <a:prstGeom prst="rect">
            <a:avLst/>
          </a:prstGeom>
          <a:noFill/>
          <a:ln w="41275" cmpd="sng">
            <a:solidFill>
              <a:srgbClr val="F2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E6E046F5-72BE-497A-9592-2BE6DA1B1CE3}"/>
              </a:ext>
            </a:extLst>
          </p:cNvPr>
          <p:cNvSpPr/>
          <p:nvPr>
            <p:custDataLst>
              <p:tags r:id="rId6"/>
            </p:custDataLst>
          </p:nvPr>
        </p:nvSpPr>
        <p:spPr>
          <a:xfrm>
            <a:off x="4412512" y="2392326"/>
            <a:ext cx="2094614" cy="2328530"/>
          </a:xfrm>
          <a:prstGeom prst="rect">
            <a:avLst/>
          </a:prstGeom>
          <a:noFill/>
          <a:ln w="38100">
            <a:solidFill>
              <a:srgbClr val="332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290"/>
        <p:cNvGrpSpPr/>
        <p:nvPr/>
      </p:nvGrpSpPr>
      <p:grpSpPr>
        <a:xfrm>
          <a:off x="0" y="0"/>
          <a:ext cx="0" cy="0"/>
          <a:chOff x="0" y="0"/>
          <a:chExt cx="0" cy="0"/>
        </a:xfrm>
      </p:grpSpPr>
      <p:sp>
        <p:nvSpPr>
          <p:cNvPr id="291" name="Google Shape;291;p44"/>
          <p:cNvSpPr txBox="1">
            <a:spLocks noGrp="1"/>
          </p:cNvSpPr>
          <p:nvPr>
            <p:ph type="title"/>
            <p:custDataLst>
              <p:tags r:id="rId1"/>
            </p:custDataLst>
          </p:nvPr>
        </p:nvSpPr>
        <p:spPr>
          <a:xfrm>
            <a:off x="463750" y="0"/>
            <a:ext cx="8221200" cy="51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3000"/>
              <a:buFont typeface="Arial"/>
              <a:buNone/>
            </a:pPr>
            <a:r>
              <a:rPr lang="en" sz="3200" b="1" dirty="0">
                <a:solidFill>
                  <a:srgbClr val="F05B4E"/>
                </a:solidFill>
              </a:rPr>
              <a:t>4. </a:t>
            </a:r>
            <a:r>
              <a:rPr lang="en-US" sz="3200" b="1" dirty="0">
                <a:solidFill>
                  <a:srgbClr val="F05B4E"/>
                </a:solidFill>
              </a:rPr>
              <a:t>What to do if you are a victim of online fraud?</a:t>
            </a:r>
            <a:endParaRPr sz="3200" b="1" dirty="0">
              <a:solidFill>
                <a:srgbClr val="F05B4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endParaRPr dirty="0">
              <a:solidFill>
                <a:srgbClr val="36375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3000"/>
              <a:buFont typeface="Arial"/>
              <a:buNone/>
            </a:pPr>
            <a:r>
              <a:rPr lang="en" sz="2700" dirty="0"/>
              <a:t>Gather information to report the fraud</a:t>
            </a:r>
            <a:endParaRPr sz="2700" dirty="0">
              <a:solidFill>
                <a:srgbClr val="272350"/>
              </a:solidFill>
            </a:endParaRPr>
          </a:p>
          <a:p>
            <a:pPr marL="0" lvl="0" indent="0" algn="l" rtl="0">
              <a:spcBef>
                <a:spcPts val="0"/>
              </a:spcBef>
              <a:spcAft>
                <a:spcPts val="0"/>
              </a:spcAft>
              <a:buClr>
                <a:schemeClr val="dk1"/>
              </a:buClr>
              <a:buSzPts val="3000"/>
              <a:buFont typeface="Arial"/>
              <a:buNone/>
            </a:pPr>
            <a:endParaRPr sz="2000" dirty="0">
              <a:solidFill>
                <a:srgbClr val="272350"/>
              </a:solidFill>
            </a:endParaRPr>
          </a:p>
        </p:txBody>
      </p:sp>
      <p:sp>
        <p:nvSpPr>
          <p:cNvPr id="297" name="Google Shape;297;p45"/>
          <p:cNvSpPr txBox="1"/>
          <p:nvPr>
            <p:custDataLst>
              <p:tags r:id="rId2"/>
            </p:custDataLst>
          </p:nvPr>
        </p:nvSpPr>
        <p:spPr>
          <a:xfrm>
            <a:off x="477300" y="914400"/>
            <a:ext cx="7647900" cy="3568800"/>
          </a:xfrm>
          <a:prstGeom prst="rect">
            <a:avLst/>
          </a:prstGeom>
          <a:noFill/>
          <a:ln>
            <a:noFill/>
          </a:ln>
        </p:spPr>
        <p:txBody>
          <a:bodyPr spcFirstLastPara="1" wrap="square" lIns="91425" tIns="91425" rIns="91425" bIns="91425" anchor="ctr" anchorCtr="0">
            <a:noAutofit/>
          </a:bodyPr>
          <a:lstStyle/>
          <a:p>
            <a:pPr marL="457200" lvl="0" indent="-355600" algn="just" rtl="0">
              <a:lnSpc>
                <a:spcPct val="115000"/>
              </a:lnSpc>
              <a:spcBef>
                <a:spcPts val="2000"/>
              </a:spcBef>
              <a:spcAft>
                <a:spcPts val="0"/>
              </a:spcAft>
              <a:buClr>
                <a:srgbClr val="363759"/>
              </a:buClr>
              <a:buSzPts val="2000"/>
              <a:buFont typeface="Source Sans Pro"/>
              <a:buChar char="●"/>
            </a:pPr>
            <a:r>
              <a:rPr lang="en" sz="2000" dirty="0">
                <a:solidFill>
                  <a:srgbClr val="363759"/>
                </a:solidFill>
                <a:latin typeface="Source Sans Pro"/>
                <a:ea typeface="Source Sans Pro"/>
                <a:cs typeface="Source Sans Pro"/>
                <a:sym typeface="Source Sans Pro"/>
              </a:rPr>
              <a:t>The screen name and email address of the suspect.</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2000"/>
              </a:spcBef>
              <a:spcAft>
                <a:spcPts val="0"/>
              </a:spcAft>
              <a:buClr>
                <a:srgbClr val="363759"/>
              </a:buClr>
              <a:buSzPts val="2000"/>
              <a:buFont typeface="Source Sans Pro"/>
              <a:buChar char="●"/>
            </a:pPr>
            <a:r>
              <a:rPr lang="en" sz="2000" dirty="0">
                <a:solidFill>
                  <a:srgbClr val="363759"/>
                </a:solidFill>
                <a:latin typeface="Source Sans Pro"/>
                <a:ea typeface="Source Sans Pro"/>
                <a:cs typeface="Source Sans Pro"/>
                <a:sym typeface="Source Sans Pro"/>
              </a:rPr>
              <a:t>The social network that was used.</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2000"/>
              </a:spcBef>
              <a:spcAft>
                <a:spcPts val="0"/>
              </a:spcAft>
              <a:buClr>
                <a:srgbClr val="363759"/>
              </a:buClr>
              <a:buSzPts val="2000"/>
              <a:buFont typeface="Source Sans Pro"/>
              <a:buChar char="●"/>
            </a:pPr>
            <a:r>
              <a:rPr lang="fr-CA" sz="2000" dirty="0">
                <a:solidFill>
                  <a:srgbClr val="363759"/>
                </a:solidFill>
                <a:latin typeface="Source Sans Pro"/>
                <a:ea typeface="Source Sans Pro"/>
                <a:cs typeface="Source Sans Pro"/>
                <a:sym typeface="Source Sans Pro"/>
              </a:rPr>
              <a:t>The </a:t>
            </a:r>
            <a:r>
              <a:rPr lang="fr-CA" sz="2000" dirty="0" err="1">
                <a:solidFill>
                  <a:srgbClr val="363759"/>
                </a:solidFill>
                <a:latin typeface="Source Sans Pro"/>
                <a:ea typeface="Source Sans Pro"/>
                <a:cs typeface="Source Sans Pro"/>
                <a:sym typeface="Source Sans Pro"/>
              </a:rPr>
              <a:t>address</a:t>
            </a:r>
            <a:r>
              <a:rPr lang="fr-CA" sz="2000" dirty="0">
                <a:solidFill>
                  <a:srgbClr val="363759"/>
                </a:solidFill>
                <a:latin typeface="Source Sans Pro"/>
                <a:ea typeface="Source Sans Pro"/>
                <a:cs typeface="Source Sans Pro"/>
                <a:sym typeface="Source Sans Pro"/>
              </a:rPr>
              <a:t> of the blog or </a:t>
            </a:r>
            <a:r>
              <a:rPr lang="fr-CA" sz="2000" dirty="0" err="1">
                <a:solidFill>
                  <a:srgbClr val="363759"/>
                </a:solidFill>
                <a:latin typeface="Source Sans Pro"/>
                <a:ea typeface="Source Sans Pro"/>
                <a:cs typeface="Source Sans Pro"/>
                <a:sym typeface="Source Sans Pro"/>
              </a:rPr>
              <a:t>website</a:t>
            </a:r>
            <a:r>
              <a:rPr lang="en" sz="2000" dirty="0">
                <a:solidFill>
                  <a:srgbClr val="363759"/>
                </a:solidFill>
                <a:latin typeface="Source Sans Pro"/>
                <a:ea typeface="Source Sans Pro"/>
                <a:cs typeface="Source Sans Pro"/>
                <a:sym typeface="Source Sans Pro"/>
              </a:rPr>
              <a:t> that was involved.</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2000"/>
              </a:spcBef>
              <a:spcAft>
                <a:spcPts val="0"/>
              </a:spcAft>
              <a:buClr>
                <a:srgbClr val="363759"/>
              </a:buClr>
              <a:buSzPts val="2000"/>
              <a:buFont typeface="Source Sans Pro"/>
              <a:buChar char="●"/>
            </a:pPr>
            <a:r>
              <a:rPr lang="en" sz="2000" dirty="0">
                <a:solidFill>
                  <a:srgbClr val="363759"/>
                </a:solidFill>
                <a:latin typeface="Source Sans Pro"/>
                <a:ea typeface="Source Sans Pro"/>
                <a:cs typeface="Source Sans Pro"/>
                <a:sym typeface="Source Sans Pro"/>
              </a:rPr>
              <a:t>Screenshots of the messages that were received.</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2000"/>
              </a:spcBef>
              <a:spcAft>
                <a:spcPts val="0"/>
              </a:spcAft>
              <a:buClr>
                <a:srgbClr val="363759"/>
              </a:buClr>
              <a:buSzPts val="2000"/>
              <a:buFont typeface="Source Sans Pro"/>
              <a:buChar char="●"/>
            </a:pPr>
            <a:r>
              <a:rPr lang="en" sz="2000" dirty="0">
                <a:solidFill>
                  <a:srgbClr val="363759"/>
                </a:solidFill>
                <a:latin typeface="Source Sans Pro"/>
                <a:ea typeface="Source Sans Pro"/>
                <a:cs typeface="Source Sans Pro"/>
                <a:sym typeface="Source Sans Pro"/>
              </a:rPr>
              <a:t>The photo, video or text that was distributed.</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2000"/>
              </a:spcBef>
              <a:spcAft>
                <a:spcPts val="2000"/>
              </a:spcAft>
              <a:buClr>
                <a:srgbClr val="363759"/>
              </a:buClr>
              <a:buSzPts val="2000"/>
              <a:buFont typeface="Source Sans Pro"/>
              <a:buChar char="●"/>
            </a:pPr>
            <a:r>
              <a:rPr lang="en" sz="2000" dirty="0">
                <a:solidFill>
                  <a:srgbClr val="363759"/>
                </a:solidFill>
                <a:latin typeface="Source Sans Pro"/>
                <a:ea typeface="Source Sans Pro"/>
                <a:cs typeface="Source Sans Pro"/>
                <a:sym typeface="Source Sans Pro"/>
              </a:rPr>
              <a:t>Any other relevant information.</a:t>
            </a:r>
            <a:endParaRPr sz="2000" dirty="0">
              <a:solidFill>
                <a:srgbClr val="363759"/>
              </a:solidFill>
              <a:latin typeface="Source Sans Pro"/>
              <a:ea typeface="Source Sans Pro"/>
              <a:cs typeface="Source Sans Pro"/>
              <a:sym typeface="Source Sans Pro"/>
            </a:endParaRPr>
          </a:p>
        </p:txBody>
      </p:sp>
      <p:pic>
        <p:nvPicPr>
          <p:cNvPr id="298" name="Google Shape;298;p45"/>
          <p:cNvPicPr preferRelativeResize="0"/>
          <p:nvPr>
            <p:custDataLst>
              <p:tags r:id="rId3"/>
            </p:custDataLst>
          </p:nvPr>
        </p:nvPicPr>
        <p:blipFill>
          <a:blip r:embed="rId6">
            <a:alphaModFix/>
          </a:blip>
          <a:stretch>
            <a:fillRect/>
          </a:stretch>
        </p:blipFill>
        <p:spPr>
          <a:xfrm>
            <a:off x="6426325" y="2800350"/>
            <a:ext cx="1698875" cy="1561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endParaRPr dirty="0">
              <a:solidFill>
                <a:srgbClr val="36375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3000"/>
              <a:buFont typeface="Arial"/>
              <a:buNone/>
            </a:pPr>
            <a:r>
              <a:rPr lang="en" sz="2700" dirty="0"/>
              <a:t>Reporting fraud is important and useful for everyone</a:t>
            </a:r>
            <a:endParaRPr sz="2700" dirty="0">
              <a:solidFill>
                <a:srgbClr val="272350"/>
              </a:solidFill>
            </a:endParaRPr>
          </a:p>
          <a:p>
            <a:pPr marL="0" lvl="0" indent="0" algn="l" rtl="0">
              <a:spcBef>
                <a:spcPts val="0"/>
              </a:spcBef>
              <a:spcAft>
                <a:spcPts val="0"/>
              </a:spcAft>
              <a:buClr>
                <a:schemeClr val="dk1"/>
              </a:buClr>
              <a:buSzPts val="3000"/>
              <a:buFont typeface="Arial"/>
              <a:buNone/>
            </a:pPr>
            <a:endParaRPr sz="2000" dirty="0">
              <a:solidFill>
                <a:srgbClr val="272350"/>
              </a:solidFill>
            </a:endParaRPr>
          </a:p>
        </p:txBody>
      </p:sp>
      <p:pic>
        <p:nvPicPr>
          <p:cNvPr id="304" name="Google Shape;304;p46"/>
          <p:cNvPicPr preferRelativeResize="0"/>
          <p:nvPr>
            <p:custDataLst>
              <p:tags r:id="rId2"/>
            </p:custDataLst>
          </p:nvPr>
        </p:nvPicPr>
        <p:blipFill>
          <a:blip r:embed="rId11">
            <a:alphaModFix/>
          </a:blip>
          <a:stretch>
            <a:fillRect/>
          </a:stretch>
        </p:blipFill>
        <p:spPr>
          <a:xfrm>
            <a:off x="3885821" y="1812000"/>
            <a:ext cx="1166400" cy="1166400"/>
          </a:xfrm>
          <a:prstGeom prst="rect">
            <a:avLst/>
          </a:prstGeom>
          <a:noFill/>
          <a:ln>
            <a:noFill/>
          </a:ln>
        </p:spPr>
      </p:pic>
      <p:pic>
        <p:nvPicPr>
          <p:cNvPr id="305" name="Google Shape;305;p46"/>
          <p:cNvPicPr preferRelativeResize="0"/>
          <p:nvPr>
            <p:custDataLst>
              <p:tags r:id="rId3"/>
            </p:custDataLst>
          </p:nvPr>
        </p:nvPicPr>
        <p:blipFill>
          <a:blip r:embed="rId12">
            <a:alphaModFix/>
          </a:blip>
          <a:stretch>
            <a:fillRect/>
          </a:stretch>
        </p:blipFill>
        <p:spPr>
          <a:xfrm>
            <a:off x="6333775" y="1744887"/>
            <a:ext cx="1166400" cy="1166400"/>
          </a:xfrm>
          <a:prstGeom prst="rect">
            <a:avLst/>
          </a:prstGeom>
          <a:noFill/>
          <a:ln>
            <a:noFill/>
          </a:ln>
        </p:spPr>
      </p:pic>
      <p:pic>
        <p:nvPicPr>
          <p:cNvPr id="306" name="Google Shape;306;p46"/>
          <p:cNvPicPr preferRelativeResize="0"/>
          <p:nvPr>
            <p:custDataLst>
              <p:tags r:id="rId4"/>
            </p:custDataLst>
          </p:nvPr>
        </p:nvPicPr>
        <p:blipFill rotWithShape="1">
          <a:blip r:embed="rId13">
            <a:alphaModFix/>
          </a:blip>
          <a:srcRect l="-6580" r="-5338"/>
          <a:stretch/>
        </p:blipFill>
        <p:spPr>
          <a:xfrm>
            <a:off x="1298825" y="1812000"/>
            <a:ext cx="1305450" cy="1166400"/>
          </a:xfrm>
          <a:prstGeom prst="rect">
            <a:avLst/>
          </a:prstGeom>
          <a:noFill/>
          <a:ln>
            <a:noFill/>
          </a:ln>
        </p:spPr>
      </p:pic>
      <p:sp>
        <p:nvSpPr>
          <p:cNvPr id="307" name="Google Shape;307;p46"/>
          <p:cNvSpPr txBox="1"/>
          <p:nvPr>
            <p:custDataLst>
              <p:tags r:id="rId5"/>
            </p:custDataLst>
          </p:nvPr>
        </p:nvSpPr>
        <p:spPr>
          <a:xfrm>
            <a:off x="1298825" y="3500625"/>
            <a:ext cx="1444500" cy="369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600" b="1">
                <a:solidFill>
                  <a:srgbClr val="363759"/>
                </a:solidFill>
                <a:latin typeface="Source Sans Pro"/>
                <a:ea typeface="Source Sans Pro"/>
                <a:cs typeface="Source Sans Pro"/>
                <a:sym typeface="Source Sans Pro"/>
              </a:rPr>
              <a:t>Police locale</a:t>
            </a:r>
            <a:endParaRPr sz="1600" b="1">
              <a:solidFill>
                <a:srgbClr val="363759"/>
              </a:solidFill>
              <a:latin typeface="Source Sans Pro"/>
              <a:ea typeface="Source Sans Pro"/>
              <a:cs typeface="Source Sans Pro"/>
              <a:sym typeface="Source Sans Pro"/>
            </a:endParaRPr>
          </a:p>
        </p:txBody>
      </p:sp>
      <p:sp>
        <p:nvSpPr>
          <p:cNvPr id="308" name="Google Shape;308;p46"/>
          <p:cNvSpPr txBox="1"/>
          <p:nvPr>
            <p:custDataLst>
              <p:tags r:id="rId6"/>
            </p:custDataLst>
          </p:nvPr>
        </p:nvSpPr>
        <p:spPr>
          <a:xfrm>
            <a:off x="3429900" y="3539925"/>
            <a:ext cx="2284200" cy="290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rgbClr val="363759"/>
                </a:solidFill>
                <a:latin typeface="Source Sans Pro"/>
                <a:ea typeface="Source Sans Pro"/>
                <a:cs typeface="Source Sans Pro"/>
                <a:sym typeface="Source Sans Pro"/>
              </a:rPr>
              <a:t>Institution bancaire</a:t>
            </a:r>
            <a:endParaRPr sz="1600" b="1">
              <a:solidFill>
                <a:srgbClr val="363759"/>
              </a:solidFill>
              <a:latin typeface="Source Sans Pro"/>
              <a:ea typeface="Source Sans Pro"/>
              <a:cs typeface="Source Sans Pro"/>
              <a:sym typeface="Source Sans Pro"/>
            </a:endParaRPr>
          </a:p>
        </p:txBody>
      </p:sp>
      <p:sp>
        <p:nvSpPr>
          <p:cNvPr id="309" name="Google Shape;309;p46"/>
          <p:cNvSpPr txBox="1"/>
          <p:nvPr>
            <p:custDataLst>
              <p:tags r:id="rId7"/>
            </p:custDataLst>
          </p:nvPr>
        </p:nvSpPr>
        <p:spPr>
          <a:xfrm>
            <a:off x="6466400" y="3401625"/>
            <a:ext cx="2020800" cy="567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rgbClr val="363759"/>
                </a:solidFill>
                <a:latin typeface="Source Sans Pro"/>
                <a:ea typeface="Source Sans Pro"/>
                <a:cs typeface="Source Sans Pro"/>
                <a:sym typeface="Source Sans Pro"/>
              </a:rPr>
              <a:t>Centre antifraude</a:t>
            </a:r>
            <a:br>
              <a:rPr lang="en" sz="1600" b="1">
                <a:solidFill>
                  <a:srgbClr val="363759"/>
                </a:solidFill>
                <a:latin typeface="Source Sans Pro"/>
                <a:ea typeface="Source Sans Pro"/>
                <a:cs typeface="Source Sans Pro"/>
                <a:sym typeface="Source Sans Pro"/>
              </a:rPr>
            </a:br>
            <a:r>
              <a:rPr lang="en" sz="1600" b="1">
                <a:solidFill>
                  <a:srgbClr val="F05A4E"/>
                </a:solidFill>
                <a:latin typeface="Source Sans Pro"/>
                <a:ea typeface="Source Sans Pro"/>
                <a:cs typeface="Source Sans Pro"/>
                <a:sym typeface="Source Sans Pro"/>
              </a:rPr>
              <a:t>1-888-495-8501</a:t>
            </a:r>
            <a:r>
              <a:rPr lang="en" sz="1600" b="1">
                <a:solidFill>
                  <a:srgbClr val="363759"/>
                </a:solidFill>
                <a:latin typeface="Source Sans Pro"/>
                <a:ea typeface="Source Sans Pro"/>
                <a:cs typeface="Source Sans Pro"/>
                <a:sym typeface="Source Sans Pro"/>
              </a:rPr>
              <a:t> </a:t>
            </a:r>
            <a:r>
              <a:rPr lang="en" sz="1600">
                <a:solidFill>
                  <a:srgbClr val="363759"/>
                </a:solidFill>
                <a:latin typeface="Source Sans Pro"/>
                <a:ea typeface="Source Sans Pro"/>
                <a:cs typeface="Source Sans Pro"/>
                <a:sym typeface="Source Sans Pro"/>
              </a:rPr>
              <a:t>(numéro sans frais)</a:t>
            </a:r>
            <a:endParaRPr sz="1600">
              <a:solidFill>
                <a:srgbClr val="363759"/>
              </a:solidFill>
              <a:latin typeface="Source Sans Pro"/>
              <a:ea typeface="Source Sans Pro"/>
              <a:cs typeface="Source Sans Pro"/>
              <a:sym typeface="Source Sans Pro"/>
            </a:endParaRPr>
          </a:p>
        </p:txBody>
      </p:sp>
      <p:sp>
        <p:nvSpPr>
          <p:cNvPr id="310" name="Google Shape;310;p46"/>
          <p:cNvSpPr/>
          <p:nvPr>
            <p:custDataLst>
              <p:tags r:id="rId8"/>
            </p:custDataLst>
          </p:nvPr>
        </p:nvSpPr>
        <p:spPr>
          <a:xfrm>
            <a:off x="936950" y="1250100"/>
            <a:ext cx="7379400" cy="2948100"/>
          </a:xfrm>
          <a:prstGeom prst="rect">
            <a:avLst/>
          </a:prstGeom>
          <a:solidFill>
            <a:schemeClr val="lt2"/>
          </a:solidFill>
          <a:ln w="38100" cap="flat" cmpd="sng">
            <a:solidFill>
              <a:srgbClr val="3637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dirty="0">
              <a:solidFill>
                <a:srgbClr val="363759"/>
              </a:solidFill>
              <a:latin typeface="Source Sans Pro"/>
              <a:ea typeface="Source Sans Pro"/>
              <a:cs typeface="Source Sans Pro"/>
              <a:sym typeface="Source Sans Pro"/>
            </a:endParaRPr>
          </a:p>
          <a:p>
            <a:pPr marL="179999" lvl="0" indent="0" algn="l" rtl="0">
              <a:lnSpc>
                <a:spcPct val="115000"/>
              </a:lnSpc>
              <a:spcBef>
                <a:spcPts val="0"/>
              </a:spcBef>
              <a:spcAft>
                <a:spcPts val="0"/>
              </a:spcAft>
              <a:buNone/>
            </a:pPr>
            <a:r>
              <a:rPr lang="en" sz="2000" dirty="0">
                <a:solidFill>
                  <a:srgbClr val="363759"/>
                </a:solidFill>
                <a:latin typeface="Source Sans Pro"/>
                <a:ea typeface="Source Sans Pro"/>
                <a:cs typeface="Source Sans Pro"/>
                <a:sym typeface="Source Sans Pro"/>
              </a:rPr>
              <a:t>According to the Canadian Anti-Fraud Centre, </a:t>
            </a:r>
            <a:r>
              <a:rPr lang="fr-CA" sz="2000" dirty="0" err="1">
                <a:solidFill>
                  <a:srgbClr val="363759"/>
                </a:solidFill>
                <a:latin typeface="Source Sans Pro"/>
                <a:ea typeface="Source Sans Pro"/>
                <a:cs typeface="Source Sans Pro"/>
                <a:sym typeface="Source Sans Pro"/>
              </a:rPr>
              <a:t>fewer</a:t>
            </a:r>
            <a:r>
              <a:rPr lang="en" sz="2000" dirty="0">
                <a:solidFill>
                  <a:srgbClr val="363759"/>
                </a:solidFill>
                <a:latin typeface="Source Sans Pro"/>
                <a:ea typeface="Source Sans Pro"/>
                <a:cs typeface="Source Sans Pro"/>
                <a:sym typeface="Source Sans Pro"/>
              </a:rPr>
              <a:t> than 5% of frauds are reported to aut</a:t>
            </a:r>
            <a:r>
              <a:rPr lang="fr-CA" sz="2000" dirty="0">
                <a:solidFill>
                  <a:srgbClr val="363759"/>
                </a:solidFill>
                <a:latin typeface="Source Sans Pro"/>
                <a:ea typeface="Source Sans Pro"/>
                <a:cs typeface="Source Sans Pro"/>
                <a:sym typeface="Source Sans Pro"/>
              </a:rPr>
              <a:t>ho</a:t>
            </a:r>
            <a:r>
              <a:rPr lang="en" sz="2000" dirty="0">
                <a:solidFill>
                  <a:srgbClr val="363759"/>
                </a:solidFill>
                <a:latin typeface="Source Sans Pro"/>
                <a:ea typeface="Source Sans Pro"/>
                <a:cs typeface="Source Sans Pro"/>
                <a:sym typeface="Source Sans Pro"/>
              </a:rPr>
              <a:t>rities. </a:t>
            </a:r>
            <a:endParaRPr sz="2000" dirty="0">
              <a:solidFill>
                <a:srgbClr val="363759"/>
              </a:solidFill>
              <a:latin typeface="Source Sans Pro"/>
              <a:ea typeface="Source Sans Pro"/>
              <a:cs typeface="Source Sans Pro"/>
              <a:sym typeface="Source Sans Pro"/>
            </a:endParaRPr>
          </a:p>
          <a:p>
            <a:pPr marL="179999" lvl="0" indent="0" algn="l" rtl="0">
              <a:lnSpc>
                <a:spcPct val="115000"/>
              </a:lnSpc>
              <a:spcBef>
                <a:spcPts val="0"/>
              </a:spcBef>
              <a:spcAft>
                <a:spcPts val="0"/>
              </a:spcAft>
              <a:buNone/>
            </a:pPr>
            <a:endParaRPr sz="2000" dirty="0">
              <a:solidFill>
                <a:srgbClr val="363759"/>
              </a:solidFill>
              <a:latin typeface="Source Sans Pro"/>
              <a:ea typeface="Source Sans Pro"/>
              <a:cs typeface="Source Sans Pro"/>
              <a:sym typeface="Source Sans Pro"/>
            </a:endParaRPr>
          </a:p>
          <a:p>
            <a:pPr marL="179999" lvl="0" indent="0" algn="l" rtl="0">
              <a:lnSpc>
                <a:spcPct val="115000"/>
              </a:lnSpc>
              <a:spcBef>
                <a:spcPts val="0"/>
              </a:spcBef>
              <a:spcAft>
                <a:spcPts val="0"/>
              </a:spcAft>
              <a:buNone/>
            </a:pPr>
            <a:r>
              <a:rPr lang="en" sz="2000" dirty="0">
                <a:solidFill>
                  <a:srgbClr val="363759"/>
                </a:solidFill>
                <a:latin typeface="Source Sans Pro"/>
                <a:ea typeface="Source Sans Pro"/>
                <a:cs typeface="Source Sans Pro"/>
                <a:sym typeface="Source Sans Pro"/>
              </a:rPr>
              <a:t>In 2019, 47,389 fraud cases were reported.</a:t>
            </a:r>
            <a:endParaRPr sz="2000" dirty="0">
              <a:solidFill>
                <a:srgbClr val="363759"/>
              </a:solidFill>
              <a:latin typeface="Source Sans Pro"/>
              <a:ea typeface="Source Sans Pro"/>
              <a:cs typeface="Source Sans Pro"/>
              <a:sym typeface="Source Sans Pro"/>
            </a:endParaRPr>
          </a:p>
          <a:p>
            <a:pPr marL="0" lvl="0" indent="0" algn="l" rtl="0">
              <a:spcBef>
                <a:spcPts val="0"/>
              </a:spcBef>
              <a:spcAft>
                <a:spcPts val="0"/>
              </a:spcAft>
              <a:buNone/>
            </a:pP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3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6"/>
                                        </p:tgtEl>
                                        <p:attrNameLst>
                                          <p:attrName>style.visibility</p:attrName>
                                        </p:attrNameLst>
                                      </p:cBhvr>
                                      <p:to>
                                        <p:strVal val="visible"/>
                                      </p:to>
                                    </p:set>
                                    <p:animEffect transition="in" filter="fade">
                                      <p:cBhvr>
                                        <p:cTn id="11" dur="1000"/>
                                        <p:tgtEl>
                                          <p:spTgt spid="306"/>
                                        </p:tgtEl>
                                      </p:cBhvr>
                                    </p:animEffect>
                                  </p:childTnLst>
                                </p:cTn>
                              </p:par>
                              <p:par>
                                <p:cTn id="12" presetID="10" presetClass="entr" presetSubtype="0" fill="hold" nodeType="withEffect">
                                  <p:stCondLst>
                                    <p:cond delay="0"/>
                                  </p:stCondLst>
                                  <p:childTnLst>
                                    <p:set>
                                      <p:cBhvr>
                                        <p:cTn id="13" dur="1" fill="hold">
                                          <p:stCondLst>
                                            <p:cond delay="0"/>
                                          </p:stCondLst>
                                        </p:cTn>
                                        <p:tgtEl>
                                          <p:spTgt spid="307"/>
                                        </p:tgtEl>
                                        <p:attrNameLst>
                                          <p:attrName>style.visibility</p:attrName>
                                        </p:attrNameLst>
                                      </p:cBhvr>
                                      <p:to>
                                        <p:strVal val="visible"/>
                                      </p:to>
                                    </p:set>
                                    <p:animEffect transition="in" filter="fade">
                                      <p:cBhvr>
                                        <p:cTn id="14" dur="1000"/>
                                        <p:tgtEl>
                                          <p:spTgt spid="30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4"/>
                                        </p:tgtEl>
                                        <p:attrNameLst>
                                          <p:attrName>style.visibility</p:attrName>
                                        </p:attrNameLst>
                                      </p:cBhvr>
                                      <p:to>
                                        <p:strVal val="visible"/>
                                      </p:to>
                                    </p:set>
                                    <p:animEffect transition="in" filter="fade">
                                      <p:cBhvr>
                                        <p:cTn id="19" dur="1000"/>
                                        <p:tgtEl>
                                          <p:spTgt spid="304"/>
                                        </p:tgtEl>
                                      </p:cBhvr>
                                    </p:animEffect>
                                  </p:childTnLst>
                                </p:cTn>
                              </p:par>
                              <p:par>
                                <p:cTn id="20" presetID="10" presetClass="entr" presetSubtype="0" fill="hold" nodeType="withEffect">
                                  <p:stCondLst>
                                    <p:cond delay="0"/>
                                  </p:stCondLst>
                                  <p:childTnLst>
                                    <p:set>
                                      <p:cBhvr>
                                        <p:cTn id="21" dur="1" fill="hold">
                                          <p:stCondLst>
                                            <p:cond delay="0"/>
                                          </p:stCondLst>
                                        </p:cTn>
                                        <p:tgtEl>
                                          <p:spTgt spid="308"/>
                                        </p:tgtEl>
                                        <p:attrNameLst>
                                          <p:attrName>style.visibility</p:attrName>
                                        </p:attrNameLst>
                                      </p:cBhvr>
                                      <p:to>
                                        <p:strVal val="visible"/>
                                      </p:to>
                                    </p:set>
                                    <p:animEffect transition="in" filter="fade">
                                      <p:cBhvr>
                                        <p:cTn id="22" dur="1000"/>
                                        <p:tgtEl>
                                          <p:spTgt spid="3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5"/>
                                        </p:tgtEl>
                                        <p:attrNameLst>
                                          <p:attrName>style.visibility</p:attrName>
                                        </p:attrNameLst>
                                      </p:cBhvr>
                                      <p:to>
                                        <p:strVal val="visible"/>
                                      </p:to>
                                    </p:set>
                                    <p:animEffect transition="in" filter="fade">
                                      <p:cBhvr>
                                        <p:cTn id="27" dur="1000"/>
                                        <p:tgtEl>
                                          <p:spTgt spid="305"/>
                                        </p:tgtEl>
                                      </p:cBhvr>
                                    </p:animEffect>
                                  </p:childTnLst>
                                </p:cTn>
                              </p:par>
                              <p:par>
                                <p:cTn id="28" presetID="10" presetClass="entr" presetSubtype="0" fill="hold" nodeType="withEffect">
                                  <p:stCondLst>
                                    <p:cond delay="0"/>
                                  </p:stCondLst>
                                  <p:childTnLst>
                                    <p:set>
                                      <p:cBhvr>
                                        <p:cTn id="29" dur="1" fill="hold">
                                          <p:stCondLst>
                                            <p:cond delay="0"/>
                                          </p:stCondLst>
                                        </p:cTn>
                                        <p:tgtEl>
                                          <p:spTgt spid="309"/>
                                        </p:tgtEl>
                                        <p:attrNameLst>
                                          <p:attrName>style.visibility</p:attrName>
                                        </p:attrNameLst>
                                      </p:cBhvr>
                                      <p:to>
                                        <p:strVal val="visible"/>
                                      </p:to>
                                    </p:set>
                                    <p:animEffect transition="in" filter="fade">
                                      <p:cBhvr>
                                        <p:cTn id="30"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r>
              <a:rPr lang="en" sz="2700" dirty="0"/>
              <a:t>The floor is yours!</a:t>
            </a:r>
            <a:endParaRPr sz="2000" dirty="0">
              <a:solidFill>
                <a:srgbClr val="272350"/>
              </a:solidFill>
            </a:endParaRPr>
          </a:p>
        </p:txBody>
      </p:sp>
      <p:sp>
        <p:nvSpPr>
          <p:cNvPr id="92" name="Google Shape;92;p20"/>
          <p:cNvSpPr txBox="1"/>
          <p:nvPr>
            <p:custDataLst>
              <p:tags r:id="rId2"/>
            </p:custDataLst>
          </p:nvPr>
        </p:nvSpPr>
        <p:spPr>
          <a:xfrm>
            <a:off x="615450" y="945600"/>
            <a:ext cx="7913100" cy="1349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2200" b="1" dirty="0">
                <a:solidFill>
                  <a:srgbClr val="363759"/>
                </a:solidFill>
                <a:latin typeface="Source Sans Pro"/>
                <a:ea typeface="Source Sans Pro"/>
                <a:cs typeface="Source Sans Pro"/>
                <a:sym typeface="Source Sans Pro"/>
              </a:rPr>
              <a:t>Have you ever been in a situation where you experienced phishing or fraud or do you know anyone who has?</a:t>
            </a:r>
            <a:endParaRPr sz="2200" b="1" dirty="0">
              <a:solidFill>
                <a:srgbClr val="363759"/>
              </a:solidFill>
              <a:latin typeface="Source Sans Pro"/>
              <a:ea typeface="Source Sans Pro"/>
              <a:cs typeface="Source Sans Pro"/>
              <a:sym typeface="Source Sans Pro"/>
            </a:endParaRPr>
          </a:p>
        </p:txBody>
      </p:sp>
      <p:pic>
        <p:nvPicPr>
          <p:cNvPr id="93" name="Google Shape;93;p20"/>
          <p:cNvPicPr preferRelativeResize="0"/>
          <p:nvPr>
            <p:custDataLst>
              <p:tags r:id="rId3"/>
            </p:custDataLst>
          </p:nvPr>
        </p:nvPicPr>
        <p:blipFill>
          <a:blip r:embed="rId6">
            <a:alphaModFix/>
          </a:blip>
          <a:stretch>
            <a:fillRect/>
          </a:stretch>
        </p:blipFill>
        <p:spPr>
          <a:xfrm>
            <a:off x="3733238" y="2456700"/>
            <a:ext cx="1677524" cy="16775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p:nvPr>
            <p:custDataLst>
              <p:tags r:id="rId1"/>
            </p:custDataLst>
          </p:nvPr>
        </p:nvSpPr>
        <p:spPr>
          <a:xfrm>
            <a:off x="722100" y="81850"/>
            <a:ext cx="7699800" cy="567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300" dirty="0">
                <a:solidFill>
                  <a:schemeClr val="hlink"/>
                </a:solidFill>
                <a:uFill>
                  <a:noFill/>
                </a:uFill>
                <a:latin typeface="Source Sans Pro"/>
                <a:ea typeface="Source Sans Pro"/>
                <a:cs typeface="Source Sans Pro"/>
                <a:sym typeface="Source Sans Pro"/>
              </a:rPr>
              <a:t>Fraudsters pose as animal breeders</a:t>
            </a:r>
            <a:r>
              <a:rPr lang="en" sz="1300" dirty="0">
                <a:solidFill>
                  <a:srgbClr val="363759"/>
                </a:solidFill>
                <a:uFill>
                  <a:noFill/>
                </a:u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 </a:t>
            </a:r>
            <a:r>
              <a:rPr lang="en" sz="1300" dirty="0">
                <a:solidFill>
                  <a:schemeClr val="hlink"/>
                </a:solidFill>
                <a:uFill>
                  <a:noFill/>
                </a:uFill>
                <a:latin typeface="Source Sans Pro"/>
                <a:ea typeface="Source Sans Pro"/>
                <a:cs typeface="Source Sans Pro"/>
                <a:sym typeface="Source Sans Pro"/>
                <a:hlinkClick r:id="rId5"/>
              </a:rPr>
              <a:t>TVA Nouvelles</a:t>
            </a:r>
            <a:endParaRPr sz="1300" dirty="0">
              <a:solidFill>
                <a:srgbClr val="363759"/>
              </a:solidFill>
              <a:latin typeface="Source Sans Pro"/>
              <a:ea typeface="Source Sans Pro"/>
              <a:cs typeface="Source Sans Pro"/>
              <a:sym typeface="Source Sans Pro"/>
            </a:endParaRPr>
          </a:p>
        </p:txBody>
      </p:sp>
      <p:pic>
        <p:nvPicPr>
          <p:cNvPr id="316" name="Google Shape;316;p47" title="RPReplay_Final1605720048.mov">
            <a:hlinkClick r:id="rId6"/>
          </p:cNvPr>
          <p:cNvPicPr preferRelativeResize="0"/>
          <p:nvPr>
            <p:custDataLst>
              <p:tags r:id="rId2"/>
            </p:custDataLst>
          </p:nvPr>
        </p:nvPicPr>
        <p:blipFill>
          <a:blip r:embed="rId7">
            <a:alphaModFix/>
          </a:blip>
          <a:stretch>
            <a:fillRect/>
          </a:stretch>
        </p:blipFill>
        <p:spPr>
          <a:xfrm>
            <a:off x="1698750" y="591800"/>
            <a:ext cx="5746490" cy="4309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custDataLst>
              <p:tags r:id="rId1"/>
            </p:custDataLst>
          </p:nvPr>
        </p:nvSpPr>
        <p:spPr>
          <a:xfrm>
            <a:off x="477300" y="0"/>
            <a:ext cx="8189400" cy="90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700" dirty="0"/>
              <a:t>Fraudsters who claim to be animal breeders</a:t>
            </a:r>
            <a:endParaRPr sz="2700" dirty="0"/>
          </a:p>
        </p:txBody>
      </p:sp>
      <p:sp>
        <p:nvSpPr>
          <p:cNvPr id="322" name="Google Shape;322;p48"/>
          <p:cNvSpPr txBox="1">
            <a:spLocks noGrp="1"/>
          </p:cNvSpPr>
          <p:nvPr>
            <p:ph type="title" idx="2"/>
            <p:custDataLst>
              <p:tags r:id="rId2"/>
            </p:custDataLst>
          </p:nvPr>
        </p:nvSpPr>
        <p:spPr>
          <a:xfrm>
            <a:off x="477300" y="909900"/>
            <a:ext cx="8189400" cy="9786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200" dirty="0">
                <a:solidFill>
                  <a:srgbClr val="363759"/>
                </a:solidFill>
              </a:rPr>
              <a:t>Which warning signals would have been able to alert you if you had been the victim in this phishing attempt?</a:t>
            </a:r>
            <a:endParaRPr sz="2200" dirty="0"/>
          </a:p>
        </p:txBody>
      </p:sp>
      <p:sp>
        <p:nvSpPr>
          <p:cNvPr id="323" name="Google Shape;323;p48"/>
          <p:cNvSpPr txBox="1">
            <a:spLocks noGrp="1"/>
          </p:cNvSpPr>
          <p:nvPr>
            <p:ph type="title" idx="3"/>
            <p:custDataLst>
              <p:tags r:id="rId3"/>
            </p:custDataLst>
          </p:nvPr>
        </p:nvSpPr>
        <p:spPr>
          <a:xfrm>
            <a:off x="477300" y="1819275"/>
            <a:ext cx="8189400" cy="1809900"/>
          </a:xfrm>
          <a:prstGeom prst="rect">
            <a:avLst/>
          </a:prstGeom>
        </p:spPr>
        <p:txBody>
          <a:bodyPr spcFirstLastPara="1" wrap="square" lIns="0" tIns="0" rIns="0" bIns="0" anchor="ctr" anchorCtr="0">
            <a:noAutofit/>
          </a:bodyPr>
          <a:lstStyle/>
          <a:p>
            <a:pPr marL="457200" lvl="0" indent="-355600" algn="l" rtl="0">
              <a:lnSpc>
                <a:spcPct val="115000"/>
              </a:lnSpc>
              <a:spcBef>
                <a:spcPts val="4000"/>
              </a:spcBef>
              <a:spcAft>
                <a:spcPts val="0"/>
              </a:spcAft>
              <a:buClr>
                <a:srgbClr val="363759"/>
              </a:buClr>
              <a:buSzPts val="2000"/>
              <a:buFont typeface="Source Sans Pro"/>
              <a:buChar char="●"/>
            </a:pPr>
            <a:r>
              <a:rPr lang="en" sz="2000" dirty="0">
                <a:solidFill>
                  <a:srgbClr val="363759"/>
                </a:solidFill>
              </a:rPr>
              <a:t>Asking for personal information intrusively.</a:t>
            </a:r>
            <a:endParaRPr sz="2000" dirty="0">
              <a:solidFill>
                <a:srgbClr val="363759"/>
              </a:solidFill>
            </a:endParaRPr>
          </a:p>
          <a:p>
            <a:pPr marL="457200" lvl="0" indent="-355600" algn="l" rtl="0">
              <a:lnSpc>
                <a:spcPct val="115000"/>
              </a:lnSpc>
              <a:spcBef>
                <a:spcPts val="4000"/>
              </a:spcBef>
              <a:spcAft>
                <a:spcPts val="4000"/>
              </a:spcAft>
              <a:buClr>
                <a:srgbClr val="363759"/>
              </a:buClr>
              <a:buSzPts val="2000"/>
              <a:buFont typeface="Source Sans Pro"/>
              <a:buChar char="●"/>
            </a:pPr>
            <a:r>
              <a:rPr lang="en" sz="2000" dirty="0">
                <a:solidFill>
                  <a:srgbClr val="363759"/>
                </a:solidFill>
              </a:rPr>
              <a:t>Asking for payment without any warranty.</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p:nvPr>
            <p:custDataLst>
              <p:tags r:id="rId1"/>
            </p:custDataLst>
          </p:nvPr>
        </p:nvSpPr>
        <p:spPr>
          <a:xfrm>
            <a:off x="576125" y="-1035050"/>
            <a:ext cx="8189400" cy="89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000">
              <a:solidFill>
                <a:srgbClr val="363759"/>
              </a:solidFill>
              <a:latin typeface="Helvetica Neue"/>
              <a:ea typeface="Helvetica Neue"/>
              <a:cs typeface="Helvetica Neue"/>
              <a:sym typeface="Helvetica Neue"/>
            </a:endParaRPr>
          </a:p>
        </p:txBody>
      </p:sp>
      <p:sp>
        <p:nvSpPr>
          <p:cNvPr id="329" name="Google Shape;329;p49"/>
          <p:cNvSpPr txBox="1">
            <a:spLocks noGrp="1"/>
          </p:cNvSpPr>
          <p:nvPr>
            <p:ph type="title" idx="2"/>
            <p:custDataLst>
              <p:tags r:id="rId2"/>
            </p:custDataLst>
          </p:nvPr>
        </p:nvSpPr>
        <p:spPr>
          <a:xfrm>
            <a:off x="477300" y="909900"/>
            <a:ext cx="7882800" cy="9099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200" dirty="0">
                <a:solidFill>
                  <a:srgbClr val="363759"/>
                </a:solidFill>
              </a:rPr>
              <a:t>Which methods you would have used to corroborate the seller’s identity?</a:t>
            </a:r>
            <a:endParaRPr sz="2200" dirty="0"/>
          </a:p>
        </p:txBody>
      </p:sp>
      <p:sp>
        <p:nvSpPr>
          <p:cNvPr id="330" name="Google Shape;330;p49"/>
          <p:cNvSpPr txBox="1">
            <a:spLocks noGrp="1"/>
          </p:cNvSpPr>
          <p:nvPr>
            <p:ph type="title" idx="3"/>
            <p:custDataLst>
              <p:tags r:id="rId3"/>
            </p:custDataLst>
          </p:nvPr>
        </p:nvSpPr>
        <p:spPr>
          <a:xfrm>
            <a:off x="477425" y="1819800"/>
            <a:ext cx="8189400" cy="2644800"/>
          </a:xfrm>
          <a:prstGeom prst="rect">
            <a:avLst/>
          </a:prstGeom>
        </p:spPr>
        <p:txBody>
          <a:bodyPr spcFirstLastPara="1" wrap="square" lIns="0" tIns="0" rIns="0" bIns="0" anchor="ctr" anchorCtr="0">
            <a:noAutofit/>
          </a:bodyPr>
          <a:lstStyle/>
          <a:p>
            <a:pPr marL="457200" lvl="0" indent="-355600" algn="l" rtl="0">
              <a:lnSpc>
                <a:spcPct val="115000"/>
              </a:lnSpc>
              <a:spcBef>
                <a:spcPts val="2000"/>
              </a:spcBef>
              <a:spcAft>
                <a:spcPts val="0"/>
              </a:spcAft>
              <a:buClr>
                <a:srgbClr val="363759"/>
              </a:buClr>
              <a:buSzPts val="2000"/>
              <a:buFont typeface="Source Sans Pro"/>
              <a:buChar char="●"/>
            </a:pPr>
            <a:r>
              <a:rPr lang="en" sz="2000" dirty="0">
                <a:solidFill>
                  <a:srgbClr val="363759"/>
                </a:solidFill>
              </a:rPr>
              <a:t>Verify the identity on the Internet.</a:t>
            </a:r>
            <a:endParaRPr sz="2000" dirty="0">
              <a:solidFill>
                <a:srgbClr val="363759"/>
              </a:solidFill>
            </a:endParaRPr>
          </a:p>
          <a:p>
            <a:pPr marL="457200" lvl="0" indent="-355600" algn="l" rtl="0">
              <a:lnSpc>
                <a:spcPct val="115000"/>
              </a:lnSpc>
              <a:spcBef>
                <a:spcPts val="2000"/>
              </a:spcBef>
              <a:spcAft>
                <a:spcPts val="0"/>
              </a:spcAft>
              <a:buClr>
                <a:srgbClr val="363759"/>
              </a:buClr>
              <a:buSzPts val="2000"/>
              <a:buFont typeface="Source Sans Pro"/>
              <a:buChar char="●"/>
            </a:pPr>
            <a:r>
              <a:rPr lang="en" sz="2000" dirty="0">
                <a:solidFill>
                  <a:srgbClr val="363759"/>
                </a:solidFill>
              </a:rPr>
              <a:t>Read the client testimonials online.</a:t>
            </a:r>
            <a:endParaRPr sz="2000" dirty="0">
              <a:solidFill>
                <a:srgbClr val="363759"/>
              </a:solidFill>
            </a:endParaRPr>
          </a:p>
          <a:p>
            <a:pPr marL="457200" lvl="0" indent="-355600" algn="l" rtl="0">
              <a:lnSpc>
                <a:spcPct val="115000"/>
              </a:lnSpc>
              <a:spcBef>
                <a:spcPts val="2000"/>
              </a:spcBef>
              <a:spcAft>
                <a:spcPts val="0"/>
              </a:spcAft>
              <a:buClr>
                <a:srgbClr val="363759"/>
              </a:buClr>
              <a:buSzPts val="2000"/>
              <a:buFont typeface="Source Sans Pro"/>
              <a:buChar char="●"/>
            </a:pPr>
            <a:r>
              <a:rPr lang="en" sz="2000" dirty="0">
                <a:solidFill>
                  <a:srgbClr val="363759"/>
                </a:solidFill>
              </a:rPr>
              <a:t>Ask for a video</a:t>
            </a:r>
            <a:r>
              <a:rPr lang="fr-CA" sz="2000" dirty="0">
                <a:solidFill>
                  <a:srgbClr val="363759"/>
                </a:solidFill>
              </a:rPr>
              <a:t> c</a:t>
            </a:r>
            <a:r>
              <a:rPr lang="en" sz="2000" dirty="0">
                <a:solidFill>
                  <a:srgbClr val="363759"/>
                </a:solidFill>
              </a:rPr>
              <a:t>all in order to see the animals and the facilities.</a:t>
            </a:r>
            <a:endParaRPr sz="2000" dirty="0">
              <a:solidFill>
                <a:srgbClr val="363759"/>
              </a:solidFill>
            </a:endParaRPr>
          </a:p>
          <a:p>
            <a:pPr marL="457200" lvl="0" indent="-355600" algn="l" rtl="0">
              <a:lnSpc>
                <a:spcPct val="115000"/>
              </a:lnSpc>
              <a:spcBef>
                <a:spcPts val="2000"/>
              </a:spcBef>
              <a:spcAft>
                <a:spcPts val="2000"/>
              </a:spcAft>
              <a:buClr>
                <a:srgbClr val="363759"/>
              </a:buClr>
              <a:buSzPts val="2000"/>
              <a:buFont typeface="Source Sans Pro"/>
              <a:buChar char="●"/>
            </a:pPr>
            <a:r>
              <a:rPr lang="en" sz="2000" dirty="0">
                <a:solidFill>
                  <a:srgbClr val="363759"/>
                </a:solidFill>
              </a:rPr>
              <a:t>Consult the list of frauds on the Anti-Fraud Center’s Website.</a:t>
            </a:r>
            <a:endParaRPr sz="2000" dirty="0"/>
          </a:p>
        </p:txBody>
      </p:sp>
      <p:sp>
        <p:nvSpPr>
          <p:cNvPr id="331" name="Google Shape;331;p49"/>
          <p:cNvSpPr txBox="1">
            <a:spLocks noGrp="1"/>
          </p:cNvSpPr>
          <p:nvPr>
            <p:ph type="title"/>
            <p:custDataLst>
              <p:tags r:id="rId4"/>
            </p:custDataLst>
          </p:nvPr>
        </p:nvSpPr>
        <p:spPr>
          <a:xfrm>
            <a:off x="477300" y="0"/>
            <a:ext cx="8189400" cy="90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700" dirty="0"/>
              <a:t>Fraudsters who claim to be animal breeders</a:t>
            </a:r>
            <a:endParaRP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0"/>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 sz="2700" dirty="0"/>
              <a:t>Online phishing: protect yourself from it</a:t>
            </a:r>
            <a:endParaRPr sz="2700" dirty="0"/>
          </a:p>
        </p:txBody>
      </p:sp>
      <p:sp>
        <p:nvSpPr>
          <p:cNvPr id="337" name="Google Shape;337;p50"/>
          <p:cNvSpPr txBox="1"/>
          <p:nvPr>
            <p:custDataLst>
              <p:tags r:id="rId2"/>
            </p:custDataLst>
          </p:nvPr>
        </p:nvSpPr>
        <p:spPr>
          <a:xfrm>
            <a:off x="563425" y="983250"/>
            <a:ext cx="8189400" cy="3481800"/>
          </a:xfrm>
          <a:prstGeom prst="rect">
            <a:avLst/>
          </a:prstGeom>
          <a:noFill/>
          <a:ln>
            <a:noFill/>
          </a:ln>
        </p:spPr>
        <p:txBody>
          <a:bodyPr spcFirstLastPara="1" wrap="square" lIns="91425" tIns="91425" rIns="91425" bIns="91425" anchor="ctr" anchorCtr="0">
            <a:noAutofit/>
          </a:bodyPr>
          <a:lstStyle/>
          <a:p>
            <a:pPr marL="457200" lvl="0" indent="-355600" algn="just" rtl="0">
              <a:lnSpc>
                <a:spcPct val="115000"/>
              </a:lnSpc>
              <a:spcBef>
                <a:spcPts val="3000"/>
              </a:spcBef>
              <a:spcAft>
                <a:spcPts val="0"/>
              </a:spcAft>
              <a:buClr>
                <a:srgbClr val="363759"/>
              </a:buClr>
              <a:buSzPts val="2000"/>
              <a:buFont typeface="Source Sans Pro"/>
              <a:buChar char="●"/>
            </a:pPr>
            <a:r>
              <a:rPr lang="en" sz="2000" dirty="0">
                <a:solidFill>
                  <a:srgbClr val="363759"/>
                </a:solidFill>
                <a:latin typeface="Source Sans Pro"/>
                <a:ea typeface="Source Sans Pro"/>
                <a:cs typeface="Source Sans Pro"/>
                <a:sym typeface="Source Sans Pro"/>
              </a:rPr>
              <a:t>Beware of </a:t>
            </a:r>
            <a:r>
              <a:rPr lang="en" sz="2000" b="1" dirty="0">
                <a:solidFill>
                  <a:srgbClr val="363759"/>
                </a:solidFill>
                <a:latin typeface="Source Sans Pro"/>
                <a:ea typeface="Source Sans Pro"/>
                <a:cs typeface="Source Sans Pro"/>
                <a:sym typeface="Source Sans Pro"/>
              </a:rPr>
              <a:t>urgent</a:t>
            </a:r>
            <a:r>
              <a:rPr lang="en" sz="2000" dirty="0">
                <a:solidFill>
                  <a:srgbClr val="363759"/>
                </a:solidFill>
                <a:latin typeface="Source Sans Pro"/>
                <a:ea typeface="Source Sans Pro"/>
                <a:cs typeface="Source Sans Pro"/>
                <a:sym typeface="Source Sans Pro"/>
              </a:rPr>
              <a:t> or </a:t>
            </a:r>
            <a:r>
              <a:rPr lang="fr-CA" sz="2000" dirty="0">
                <a:solidFill>
                  <a:srgbClr val="363759"/>
                </a:solidFill>
                <a:latin typeface="Source Sans Pro"/>
                <a:ea typeface="Source Sans Pro"/>
                <a:cs typeface="Source Sans Pro"/>
                <a:sym typeface="Source Sans Pro"/>
              </a:rPr>
              <a:t>un</a:t>
            </a:r>
            <a:r>
              <a:rPr lang="en" sz="2000" dirty="0">
                <a:solidFill>
                  <a:srgbClr val="363759"/>
                </a:solidFill>
                <a:latin typeface="Source Sans Pro"/>
                <a:ea typeface="Source Sans Pro"/>
                <a:cs typeface="Source Sans Pro"/>
                <a:sym typeface="Source Sans Pro"/>
              </a:rPr>
              <a:t>e</a:t>
            </a:r>
            <a:r>
              <a:rPr lang="fr-CA" sz="2000" dirty="0">
                <a:solidFill>
                  <a:srgbClr val="363759"/>
                </a:solidFill>
                <a:latin typeface="Source Sans Pro"/>
                <a:ea typeface="Source Sans Pro"/>
                <a:cs typeface="Source Sans Pro"/>
                <a:sym typeface="Source Sans Pro"/>
              </a:rPr>
              <a:t>x</a:t>
            </a:r>
            <a:r>
              <a:rPr lang="en" sz="2000" dirty="0">
                <a:solidFill>
                  <a:srgbClr val="363759"/>
                </a:solidFill>
                <a:latin typeface="Source Sans Pro"/>
                <a:ea typeface="Source Sans Pro"/>
                <a:cs typeface="Source Sans Pro"/>
                <a:sym typeface="Source Sans Pro"/>
              </a:rPr>
              <a:t>pected requests.</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3000"/>
              </a:spcBef>
              <a:spcAft>
                <a:spcPts val="0"/>
              </a:spcAft>
              <a:buClr>
                <a:srgbClr val="363759"/>
              </a:buClr>
              <a:buSzPts val="2000"/>
              <a:buFont typeface="Source Sans Pro"/>
              <a:buChar char="●"/>
            </a:pPr>
            <a:r>
              <a:rPr lang="en" sz="2000" b="1" dirty="0">
                <a:solidFill>
                  <a:srgbClr val="363759"/>
                </a:solidFill>
                <a:latin typeface="Source Sans Pro"/>
                <a:ea typeface="Source Sans Pro"/>
                <a:cs typeface="Source Sans Pro"/>
                <a:sym typeface="Source Sans Pro"/>
              </a:rPr>
              <a:t>Read carefully </a:t>
            </a:r>
            <a:r>
              <a:rPr lang="en" sz="2000" dirty="0">
                <a:solidFill>
                  <a:srgbClr val="363759"/>
                </a:solidFill>
                <a:latin typeface="Source Sans Pro"/>
                <a:ea typeface="Source Sans Pro"/>
                <a:cs typeface="Source Sans Pro"/>
                <a:sym typeface="Source Sans Pro"/>
              </a:rPr>
              <a:t>all the details of the message.</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3000"/>
              </a:spcBef>
              <a:spcAft>
                <a:spcPts val="0"/>
              </a:spcAft>
              <a:buClr>
                <a:srgbClr val="363759"/>
              </a:buClr>
              <a:buSzPts val="2000"/>
              <a:buFont typeface="Source Sans Pro"/>
              <a:buChar char="●"/>
            </a:pPr>
            <a:r>
              <a:rPr lang="en" sz="2000" b="1" dirty="0">
                <a:solidFill>
                  <a:srgbClr val="363759"/>
                </a:solidFill>
                <a:latin typeface="Source Sans Pro"/>
                <a:ea typeface="Source Sans Pro"/>
                <a:cs typeface="Source Sans Pro"/>
                <a:sym typeface="Source Sans Pro"/>
              </a:rPr>
              <a:t>Never click</a:t>
            </a:r>
            <a:r>
              <a:rPr lang="en" sz="2000" dirty="0">
                <a:solidFill>
                  <a:srgbClr val="363759"/>
                </a:solidFill>
                <a:latin typeface="Source Sans Pro"/>
                <a:ea typeface="Source Sans Pro"/>
                <a:cs typeface="Source Sans Pro"/>
                <a:sym typeface="Source Sans Pro"/>
              </a:rPr>
              <a:t> on links or open attachments f</a:t>
            </a:r>
            <a:r>
              <a:rPr lang="fr-CA" sz="2000" dirty="0">
                <a:solidFill>
                  <a:srgbClr val="363759"/>
                </a:solidFill>
                <a:latin typeface="Source Sans Pro"/>
                <a:ea typeface="Source Sans Pro"/>
                <a:cs typeface="Source Sans Pro"/>
                <a:sym typeface="Source Sans Pro"/>
              </a:rPr>
              <a:t>ro</a:t>
            </a:r>
            <a:r>
              <a:rPr lang="en" sz="2000" dirty="0">
                <a:solidFill>
                  <a:srgbClr val="363759"/>
                </a:solidFill>
                <a:latin typeface="Source Sans Pro"/>
                <a:ea typeface="Source Sans Pro"/>
                <a:cs typeface="Source Sans Pro"/>
                <a:sym typeface="Source Sans Pro"/>
              </a:rPr>
              <a:t>m u</a:t>
            </a:r>
            <a:r>
              <a:rPr lang="fr-CA" sz="2000" dirty="0" err="1">
                <a:solidFill>
                  <a:srgbClr val="363759"/>
                </a:solidFill>
                <a:latin typeface="Source Sans Pro"/>
                <a:ea typeface="Source Sans Pro"/>
                <a:cs typeface="Source Sans Pro"/>
                <a:sym typeface="Source Sans Pro"/>
              </a:rPr>
              <a:t>nk</a:t>
            </a:r>
            <a:r>
              <a:rPr lang="en" sz="2000" dirty="0">
                <a:solidFill>
                  <a:srgbClr val="363759"/>
                </a:solidFill>
                <a:latin typeface="Source Sans Pro"/>
                <a:ea typeface="Source Sans Pro"/>
                <a:cs typeface="Source Sans Pro"/>
                <a:sym typeface="Source Sans Pro"/>
              </a:rPr>
              <a:t>now</a:t>
            </a:r>
            <a:r>
              <a:rPr lang="fr-CA" sz="2000" dirty="0">
                <a:solidFill>
                  <a:srgbClr val="363759"/>
                </a:solidFill>
                <a:latin typeface="Source Sans Pro"/>
                <a:ea typeface="Source Sans Pro"/>
                <a:cs typeface="Source Sans Pro"/>
                <a:sym typeface="Source Sans Pro"/>
              </a:rPr>
              <a:t>n </a:t>
            </a:r>
            <a:r>
              <a:rPr lang="en" sz="2000" dirty="0">
                <a:solidFill>
                  <a:srgbClr val="363759"/>
                </a:solidFill>
                <a:latin typeface="Source Sans Pro"/>
                <a:ea typeface="Source Sans Pro"/>
                <a:cs typeface="Source Sans Pro"/>
                <a:sym typeface="Source Sans Pro"/>
              </a:rPr>
              <a:t>sources. </a:t>
            </a:r>
            <a:endParaRPr sz="2000" dirty="0">
              <a:solidFill>
                <a:srgbClr val="363759"/>
              </a:solidFill>
              <a:latin typeface="Source Sans Pro"/>
              <a:ea typeface="Source Sans Pro"/>
              <a:cs typeface="Source Sans Pro"/>
              <a:sym typeface="Source Sans Pro"/>
            </a:endParaRPr>
          </a:p>
          <a:p>
            <a:pPr marL="457200" lvl="0" indent="-355600" algn="just" rtl="0">
              <a:lnSpc>
                <a:spcPct val="115000"/>
              </a:lnSpc>
              <a:spcBef>
                <a:spcPts val="3000"/>
              </a:spcBef>
              <a:spcAft>
                <a:spcPts val="3000"/>
              </a:spcAft>
              <a:buClr>
                <a:srgbClr val="363759"/>
              </a:buClr>
              <a:buSzPts val="2000"/>
              <a:buFont typeface="Source Sans Pro"/>
              <a:buChar char="●"/>
            </a:pPr>
            <a:r>
              <a:rPr lang="en" sz="2000" b="1" dirty="0">
                <a:solidFill>
                  <a:srgbClr val="363759"/>
                </a:solidFill>
                <a:latin typeface="Source Sans Pro"/>
                <a:ea typeface="Source Sans Pro"/>
                <a:cs typeface="Source Sans Pro"/>
                <a:sym typeface="Source Sans Pro"/>
              </a:rPr>
              <a:t>Never send information or money</a:t>
            </a:r>
            <a:r>
              <a:rPr lang="en" sz="2000" dirty="0">
                <a:solidFill>
                  <a:srgbClr val="363759"/>
                </a:solidFill>
                <a:latin typeface="Source Sans Pro"/>
                <a:ea typeface="Source Sans Pro"/>
                <a:cs typeface="Source Sans Pro"/>
                <a:sym typeface="Source Sans Pro"/>
              </a:rPr>
              <a:t>: try to identify the interl</a:t>
            </a:r>
            <a:r>
              <a:rPr lang="fr-CA" sz="2000" dirty="0" err="1">
                <a:solidFill>
                  <a:srgbClr val="363759"/>
                </a:solidFill>
                <a:latin typeface="Source Sans Pro"/>
                <a:ea typeface="Source Sans Pro"/>
                <a:cs typeface="Source Sans Pro"/>
                <a:sym typeface="Source Sans Pro"/>
              </a:rPr>
              <a:t>ocu</a:t>
            </a:r>
            <a:r>
              <a:rPr lang="en" sz="2000" dirty="0">
                <a:solidFill>
                  <a:srgbClr val="363759"/>
                </a:solidFill>
                <a:latin typeface="Source Sans Pro"/>
                <a:ea typeface="Source Sans Pro"/>
                <a:cs typeface="Source Sans Pro"/>
                <a:sym typeface="Source Sans Pro"/>
              </a:rPr>
              <a:t>tor. </a:t>
            </a:r>
            <a:endParaRPr sz="2000" dirty="0">
              <a:solidFill>
                <a:srgbClr val="363759"/>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341"/>
        <p:cNvGrpSpPr/>
        <p:nvPr/>
      </p:nvGrpSpPr>
      <p:grpSpPr>
        <a:xfrm>
          <a:off x="0" y="0"/>
          <a:ext cx="0" cy="0"/>
          <a:chOff x="0" y="0"/>
          <a:chExt cx="0" cy="0"/>
        </a:xfrm>
      </p:grpSpPr>
      <p:sp>
        <p:nvSpPr>
          <p:cNvPr id="342" name="Google Shape;342;p51"/>
          <p:cNvSpPr txBox="1"/>
          <p:nvPr>
            <p:custDataLst>
              <p:tags r:id="rId1"/>
            </p:custDataLst>
          </p:nvPr>
        </p:nvSpPr>
        <p:spPr>
          <a:xfrm>
            <a:off x="529750" y="337825"/>
            <a:ext cx="6741000" cy="7155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2800"/>
              <a:buFont typeface="Arial"/>
              <a:buNone/>
            </a:pPr>
            <a:r>
              <a:rPr lang="en" sz="3000" b="1" dirty="0">
                <a:solidFill>
                  <a:srgbClr val="FFFFFF"/>
                </a:solidFill>
                <a:latin typeface="Source Sans Pro"/>
                <a:ea typeface="Source Sans Pro"/>
                <a:cs typeface="Source Sans Pro"/>
                <a:sym typeface="Source Sans Pro"/>
              </a:rPr>
              <a:t>Resources</a:t>
            </a:r>
            <a:endParaRPr sz="1700" b="1" dirty="0">
              <a:solidFill>
                <a:srgbClr val="FFFFFF"/>
              </a:solidFill>
            </a:endParaRPr>
          </a:p>
        </p:txBody>
      </p:sp>
      <p:pic>
        <p:nvPicPr>
          <p:cNvPr id="343" name="Google Shape;343;p51"/>
          <p:cNvPicPr preferRelativeResize="0"/>
          <p:nvPr>
            <p:custDataLst>
              <p:tags r:id="rId2"/>
            </p:custDataLst>
          </p:nvPr>
        </p:nvPicPr>
        <p:blipFill>
          <a:blip r:embed="rId6">
            <a:alphaModFix/>
          </a:blip>
          <a:stretch>
            <a:fillRect/>
          </a:stretch>
        </p:blipFill>
        <p:spPr>
          <a:xfrm>
            <a:off x="2743200" y="411613"/>
            <a:ext cx="498925" cy="498925"/>
          </a:xfrm>
          <a:prstGeom prst="rect">
            <a:avLst/>
          </a:prstGeom>
          <a:noFill/>
          <a:ln>
            <a:noFill/>
          </a:ln>
        </p:spPr>
      </p:pic>
      <p:sp>
        <p:nvSpPr>
          <p:cNvPr id="344" name="Google Shape;344;p51"/>
          <p:cNvSpPr txBox="1"/>
          <p:nvPr>
            <p:custDataLst>
              <p:tags r:id="rId3"/>
            </p:custDataLst>
          </p:nvPr>
        </p:nvSpPr>
        <p:spPr>
          <a:xfrm>
            <a:off x="721700" y="785550"/>
            <a:ext cx="6656400" cy="3877200"/>
          </a:xfrm>
          <a:prstGeom prst="rect">
            <a:avLst/>
          </a:prstGeom>
          <a:noFill/>
          <a:ln>
            <a:noFill/>
          </a:ln>
        </p:spPr>
        <p:txBody>
          <a:bodyPr spcFirstLastPara="1" wrap="square" lIns="91425" tIns="91425" rIns="91425" bIns="91425" anchor="ctr" anchorCtr="0">
            <a:noAutofit/>
          </a:bodyPr>
          <a:lstStyle/>
          <a:p>
            <a:pPr marL="457200" lvl="0" indent="-368300" algn="just" rtl="0">
              <a:lnSpc>
                <a:spcPct val="150000"/>
              </a:lnSpc>
              <a:spcBef>
                <a:spcPts val="0"/>
              </a:spcBef>
              <a:spcAft>
                <a:spcPts val="0"/>
              </a:spcAft>
              <a:buClr>
                <a:srgbClr val="F05A4E"/>
              </a:buClr>
              <a:buSzPts val="2200"/>
              <a:buFont typeface="Source Sans Pro Light"/>
              <a:buChar char="●"/>
            </a:pPr>
            <a:r>
              <a:rPr lang="en" sz="1800" dirty="0">
                <a:solidFill>
                  <a:srgbClr val="F05A4E"/>
                </a:solidFill>
                <a:uFill>
                  <a:noFill/>
                </a:uFill>
                <a:latin typeface="Source Sans Pro Light"/>
                <a:ea typeface="Source Sans Pro Light"/>
                <a:cs typeface="Source Sans Pro Light"/>
                <a:sym typeface="Source Sans Pro Light"/>
                <a:hlinkClick r:id="rId7">
                  <a:extLst>
                    <a:ext uri="{A12FA001-AC4F-418D-AE19-62706E023703}">
                      <ahyp:hlinkClr xmlns:ahyp="http://schemas.microsoft.com/office/drawing/2018/hyperlinkcolor" val="tx"/>
                    </a:ext>
                  </a:extLst>
                </a:hlinkClick>
              </a:rPr>
              <a:t>www.</a:t>
            </a:r>
            <a:r>
              <a:rPr lang="en" sz="1800" dirty="0">
                <a:solidFill>
                  <a:srgbClr val="F05A4E"/>
                </a:solidFill>
                <a:uFill>
                  <a:noFill/>
                </a:u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antifraudcentre-centreantifraude</a:t>
            </a:r>
            <a:r>
              <a:rPr lang="en" sz="1800" dirty="0">
                <a:solidFill>
                  <a:srgbClr val="F05A4E"/>
                </a:solidFill>
                <a:uFill>
                  <a:noFill/>
                </a:uFill>
                <a:latin typeface="Source Sans Pro Light"/>
                <a:ea typeface="Source Sans Pro Light"/>
                <a:cs typeface="Source Sans Pro Light"/>
                <a:sym typeface="Source Sans Pro Light"/>
                <a:hlinkClick r:id="rId7">
                  <a:extLst>
                    <a:ext uri="{A12FA001-AC4F-418D-AE19-62706E023703}">
                      <ahyp:hlinkClr xmlns:ahyp="http://schemas.microsoft.com/office/drawing/2018/hyperlinkcolor" val="tx"/>
                    </a:ext>
                  </a:extLst>
                </a:hlinkClick>
              </a:rPr>
              <a:t>.ca</a:t>
            </a:r>
            <a:r>
              <a:rPr lang="en" sz="1800" dirty="0">
                <a:solidFill>
                  <a:srgbClr val="F05A4E"/>
                </a:solidFill>
                <a:uFill>
                  <a:noFill/>
                </a:uFill>
                <a:latin typeface="Source Sans Pro Light"/>
                <a:ea typeface="Source Sans Pro Light"/>
                <a:cs typeface="Source Sans Pro Light"/>
                <a:sym typeface="Source Sans Pro Light"/>
              </a:rPr>
              <a:t>/</a:t>
            </a:r>
            <a:r>
              <a:rPr lang="fr-CA" sz="1800" dirty="0">
                <a:solidFill>
                  <a:srgbClr val="F05A4E"/>
                </a:solidFill>
                <a:uFill>
                  <a:noFill/>
                </a:uFill>
                <a:latin typeface="Source Sans Pro Light"/>
                <a:ea typeface="Source Sans Pro Light"/>
                <a:cs typeface="Source Sans Pro Light"/>
                <a:sym typeface="Source Sans Pro Light"/>
              </a:rPr>
              <a:t>index-eng.htm</a:t>
            </a:r>
            <a:r>
              <a:rPr lang="en" sz="1800" dirty="0">
                <a:solidFill>
                  <a:srgbClr val="F05A4E"/>
                </a:solidFill>
                <a:uFill>
                  <a:noFill/>
                </a:uFill>
                <a:latin typeface="Source Sans Pro Light"/>
                <a:ea typeface="Source Sans Pro Light"/>
                <a:cs typeface="Source Sans Pro Light"/>
                <a:sym typeface="Source Sans Pro Light"/>
              </a:rPr>
              <a:t>/</a:t>
            </a:r>
            <a:r>
              <a:rPr lang="en" sz="1800" dirty="0">
                <a:solidFill>
                  <a:srgbClr val="F05A4E"/>
                </a:solidFill>
                <a:latin typeface="Source Sans Pro Light"/>
                <a:ea typeface="Source Sans Pro Light"/>
                <a:cs typeface="Source Sans Pro Light"/>
                <a:sym typeface="Source Sans Pro Light"/>
              </a:rPr>
              <a:t> </a:t>
            </a:r>
            <a:endParaRPr sz="1800" dirty="0">
              <a:solidFill>
                <a:srgbClr val="F05A4E"/>
              </a:solidFill>
              <a:latin typeface="Source Sans Pro Light"/>
              <a:ea typeface="Source Sans Pro Light"/>
              <a:cs typeface="Source Sans Pro Light"/>
              <a:sym typeface="Source Sans Pro Light"/>
            </a:endParaRPr>
          </a:p>
          <a:p>
            <a:pPr marL="457200" lvl="0" indent="-368300" algn="just" rtl="0">
              <a:lnSpc>
                <a:spcPct val="150000"/>
              </a:lnSpc>
              <a:spcBef>
                <a:spcPts val="0"/>
              </a:spcBef>
              <a:spcAft>
                <a:spcPts val="0"/>
              </a:spcAft>
              <a:buClr>
                <a:srgbClr val="F05A4E"/>
              </a:buClr>
              <a:buSzPts val="2200"/>
              <a:buFont typeface="Source Sans Pro Light"/>
              <a:buChar char="●"/>
            </a:pPr>
            <a:r>
              <a:rPr lang="en" sz="2200" dirty="0">
                <a:solidFill>
                  <a:srgbClr val="F05A4E"/>
                </a:solidFill>
                <a:latin typeface="Source Sans Pro Light"/>
                <a:ea typeface="Source Sans Pro Light"/>
                <a:cs typeface="Source Sans Pro Light"/>
                <a:sym typeface="Source Sans Pro Light"/>
              </a:rPr>
              <a:t>www.</a:t>
            </a:r>
            <a:r>
              <a:rPr lang="en" sz="2200" dirty="0">
                <a:solidFill>
                  <a:srgbClr val="F05A4E"/>
                </a:solidFill>
                <a:latin typeface="Source Sans Pro"/>
                <a:ea typeface="Source Sans Pro"/>
                <a:cs typeface="Source Sans Pro"/>
                <a:sym typeface="Source Sans Pro"/>
              </a:rPr>
              <a:t>cyber</a:t>
            </a:r>
            <a:r>
              <a:rPr lang="en" sz="2200" dirty="0">
                <a:solidFill>
                  <a:srgbClr val="F05A4E"/>
                </a:solidFill>
                <a:latin typeface="Source Sans Pro Light"/>
                <a:ea typeface="Source Sans Pro Light"/>
                <a:cs typeface="Source Sans Pro Light"/>
                <a:sym typeface="Source Sans Pro Light"/>
              </a:rPr>
              <a:t>.gc.ca/en/</a:t>
            </a:r>
            <a:endParaRPr sz="2200" dirty="0">
              <a:solidFill>
                <a:srgbClr val="F05A4E"/>
              </a:solidFill>
              <a:latin typeface="Source Sans Pro Light"/>
              <a:ea typeface="Source Sans Pro Light"/>
              <a:cs typeface="Source Sans Pro Light"/>
              <a:sym typeface="Source Sans Pro Light"/>
            </a:endParaRPr>
          </a:p>
          <a:p>
            <a:pPr marL="457200" lvl="0" indent="-368300" algn="just" rtl="0">
              <a:lnSpc>
                <a:spcPct val="150000"/>
              </a:lnSpc>
              <a:spcBef>
                <a:spcPts val="0"/>
              </a:spcBef>
              <a:spcAft>
                <a:spcPts val="0"/>
              </a:spcAft>
              <a:buClr>
                <a:srgbClr val="F05A4E"/>
              </a:buClr>
              <a:buSzPts val="2200"/>
              <a:buFont typeface="Source Sans Pro Light"/>
              <a:buChar char="●"/>
            </a:pPr>
            <a:r>
              <a:rPr lang="fr-CA" sz="2200" dirty="0">
                <a:solidFill>
                  <a:srgbClr val="F05A4E"/>
                </a:solidFill>
                <a:latin typeface="Source Sans Pro"/>
                <a:ea typeface="Source Sans Pro"/>
                <a:cs typeface="Source Sans Pro"/>
                <a:sym typeface="Source Sans Pro"/>
              </a:rPr>
              <a:t>www.getcybersafe.gc.ca/en</a:t>
            </a:r>
          </a:p>
          <a:p>
            <a:pPr marL="457200" lvl="0" indent="-368300" algn="just" rtl="0">
              <a:lnSpc>
                <a:spcPct val="150000"/>
              </a:lnSpc>
              <a:spcBef>
                <a:spcPts val="0"/>
              </a:spcBef>
              <a:spcAft>
                <a:spcPts val="0"/>
              </a:spcAft>
              <a:buClr>
                <a:srgbClr val="F05A4E"/>
              </a:buClr>
              <a:buSzPts val="2200"/>
              <a:buFont typeface="Source Sans Pro Light"/>
              <a:buChar char="●"/>
            </a:pPr>
            <a:r>
              <a:rPr lang="en" sz="2200" dirty="0">
                <a:solidFill>
                  <a:srgbClr val="F05A4E"/>
                </a:solidFill>
                <a:latin typeface="Source Sans Pro"/>
                <a:ea typeface="Source Sans Pro"/>
                <a:cs typeface="Source Sans Pro"/>
                <a:sym typeface="Source Sans Pro"/>
              </a:rPr>
              <a:t>The sûreté du Québec</a:t>
            </a:r>
            <a:r>
              <a:rPr lang="en" sz="2200" dirty="0">
                <a:solidFill>
                  <a:srgbClr val="F05A4E"/>
                </a:solidFill>
                <a:latin typeface="Source Sans Pro Light"/>
                <a:ea typeface="Source Sans Pro Light"/>
                <a:cs typeface="Source Sans Pro Light"/>
                <a:sym typeface="Source Sans Pro Light"/>
              </a:rPr>
              <a:t> : 310-4141 or * 4141</a:t>
            </a:r>
            <a:endParaRPr sz="3800" dirty="0">
              <a:solidFill>
                <a:srgbClr val="F05A4E"/>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348"/>
        <p:cNvGrpSpPr/>
        <p:nvPr/>
      </p:nvGrpSpPr>
      <p:grpSpPr>
        <a:xfrm>
          <a:off x="0" y="0"/>
          <a:ext cx="0" cy="0"/>
          <a:chOff x="0" y="0"/>
          <a:chExt cx="0" cy="0"/>
        </a:xfrm>
      </p:grpSpPr>
      <p:sp>
        <p:nvSpPr>
          <p:cNvPr id="349" name="Google Shape;349;p52"/>
          <p:cNvSpPr txBox="1"/>
          <p:nvPr>
            <p:custDataLst>
              <p:tags r:id="rId1"/>
            </p:custDataLst>
          </p:nvPr>
        </p:nvSpPr>
        <p:spPr>
          <a:xfrm>
            <a:off x="428625" y="334575"/>
            <a:ext cx="3000000" cy="6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000" b="1">
                <a:solidFill>
                  <a:schemeClr val="lt1"/>
                </a:solidFill>
                <a:latin typeface="Source Sans Pro"/>
                <a:ea typeface="Source Sans Pro"/>
                <a:cs typeface="Source Sans Pro"/>
                <a:sym typeface="Source Sans Pro"/>
              </a:rPr>
              <a:t>Sources</a:t>
            </a:r>
            <a:endParaRPr/>
          </a:p>
        </p:txBody>
      </p:sp>
      <p:pic>
        <p:nvPicPr>
          <p:cNvPr id="350" name="Google Shape;350;p52"/>
          <p:cNvPicPr preferRelativeResize="0"/>
          <p:nvPr>
            <p:custDataLst>
              <p:tags r:id="rId2"/>
            </p:custDataLst>
          </p:nvPr>
        </p:nvPicPr>
        <p:blipFill>
          <a:blip r:embed="rId7">
            <a:alphaModFix/>
          </a:blip>
          <a:stretch>
            <a:fillRect/>
          </a:stretch>
        </p:blipFill>
        <p:spPr>
          <a:xfrm>
            <a:off x="2013925" y="400388"/>
            <a:ext cx="514875" cy="514875"/>
          </a:xfrm>
          <a:prstGeom prst="rect">
            <a:avLst/>
          </a:prstGeom>
          <a:noFill/>
          <a:ln>
            <a:noFill/>
          </a:ln>
        </p:spPr>
      </p:pic>
      <p:sp>
        <p:nvSpPr>
          <p:cNvPr id="351" name="Google Shape;351;p52"/>
          <p:cNvSpPr txBox="1"/>
          <p:nvPr>
            <p:custDataLst>
              <p:tags r:id="rId3"/>
            </p:custDataLst>
          </p:nvPr>
        </p:nvSpPr>
        <p:spPr>
          <a:xfrm>
            <a:off x="525300" y="334575"/>
            <a:ext cx="8093400" cy="43680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endParaRPr sz="2000" dirty="0">
              <a:solidFill>
                <a:srgbClr val="F05A4E"/>
              </a:solidFill>
              <a:latin typeface="Source Sans Pro Light"/>
              <a:ea typeface="Source Sans Pro Light"/>
              <a:cs typeface="Source Sans Pro Light"/>
              <a:sym typeface="Source Sans Pro Light"/>
            </a:endParaRPr>
          </a:p>
          <a:p>
            <a:pPr marL="457200" lvl="0" indent="-355600" algn="just" rtl="0">
              <a:lnSpc>
                <a:spcPct val="150000"/>
              </a:lnSpc>
              <a:spcBef>
                <a:spcPts val="0"/>
              </a:spcBef>
              <a:spcAft>
                <a:spcPts val="0"/>
              </a:spcAft>
              <a:buClr>
                <a:srgbClr val="F05A4E"/>
              </a:buClr>
              <a:buSzPts val="2000"/>
              <a:buFont typeface="Source Sans Pro Light"/>
              <a:buChar char="●"/>
            </a:pPr>
            <a:r>
              <a:rPr lang="en" sz="2000" dirty="0">
                <a:solidFill>
                  <a:srgbClr val="F05A4E"/>
                </a:solidFill>
                <a:latin typeface="Source Sans Pro Light"/>
                <a:ea typeface="Source Sans Pro Light"/>
                <a:cs typeface="Source Sans Pro Light"/>
                <a:sym typeface="Source Sans Pro Light"/>
              </a:rPr>
              <a:t>Canadian Anti-Fraud Centre </a:t>
            </a:r>
            <a:endParaRPr sz="2000" dirty="0">
              <a:solidFill>
                <a:srgbClr val="F05A4E"/>
              </a:solidFill>
              <a:latin typeface="Source Sans Pro Light"/>
              <a:ea typeface="Source Sans Pro Light"/>
              <a:cs typeface="Source Sans Pro Light"/>
              <a:sym typeface="Source Sans Pro Light"/>
            </a:endParaRPr>
          </a:p>
          <a:p>
            <a:pPr marL="457200" lvl="0" indent="-355600" algn="just" rtl="0">
              <a:lnSpc>
                <a:spcPct val="150000"/>
              </a:lnSpc>
              <a:spcBef>
                <a:spcPts val="0"/>
              </a:spcBef>
              <a:spcAft>
                <a:spcPts val="0"/>
              </a:spcAft>
              <a:buClr>
                <a:srgbClr val="F05B4E"/>
              </a:buClr>
              <a:buSzPts val="2000"/>
              <a:buFont typeface="Source Sans Pro Light"/>
              <a:buChar char="●"/>
            </a:pPr>
            <a:r>
              <a:rPr lang="en" sz="2000" dirty="0">
                <a:solidFill>
                  <a:srgbClr val="F05B4E"/>
                </a:solidFill>
                <a:latin typeface="Source Sans Pro Light"/>
                <a:ea typeface="Source Sans Pro Light"/>
                <a:cs typeface="Source Sans Pro Light"/>
                <a:sym typeface="Source Sans Pro Light"/>
              </a:rPr>
              <a:t>The Sûreté du Québec </a:t>
            </a:r>
            <a:endParaRPr sz="2000" dirty="0">
              <a:solidFill>
                <a:srgbClr val="F05A4E"/>
              </a:solidFill>
              <a:latin typeface="Source Sans Pro Light"/>
              <a:ea typeface="Source Sans Pro Light"/>
              <a:cs typeface="Source Sans Pro Light"/>
              <a:sym typeface="Source Sans Pro Light"/>
            </a:endParaRPr>
          </a:p>
          <a:p>
            <a:pPr marL="457200" lvl="0" indent="-355600" algn="just" rtl="0">
              <a:lnSpc>
                <a:spcPct val="150000"/>
              </a:lnSpc>
              <a:spcBef>
                <a:spcPts val="0"/>
              </a:spcBef>
              <a:spcAft>
                <a:spcPts val="0"/>
              </a:spcAft>
              <a:buClr>
                <a:srgbClr val="F05A4E"/>
              </a:buClr>
              <a:buSzPts val="2000"/>
              <a:buFont typeface="Source Sans Pro Light"/>
              <a:buChar char="●"/>
            </a:pPr>
            <a:r>
              <a:rPr lang="en" sz="2000" dirty="0">
                <a:solidFill>
                  <a:srgbClr val="F05A4E"/>
                </a:solidFill>
                <a:latin typeface="Source Sans Pro Light"/>
                <a:ea typeface="Source Sans Pro Light"/>
                <a:cs typeface="Source Sans Pro Light"/>
                <a:sym typeface="Source Sans Pro Light"/>
              </a:rPr>
              <a:t>The SPVM Montréal </a:t>
            </a:r>
            <a:endParaRPr sz="2000" dirty="0">
              <a:solidFill>
                <a:srgbClr val="F05A4E"/>
              </a:solidFill>
              <a:latin typeface="Source Sans Pro Light"/>
              <a:ea typeface="Source Sans Pro Light"/>
              <a:cs typeface="Source Sans Pro Light"/>
              <a:sym typeface="Source Sans Pro Light"/>
            </a:endParaRPr>
          </a:p>
          <a:p>
            <a:pPr marL="457200" lvl="0" indent="-355600" algn="just" rtl="0">
              <a:lnSpc>
                <a:spcPct val="150000"/>
              </a:lnSpc>
              <a:spcBef>
                <a:spcPts val="0"/>
              </a:spcBef>
              <a:spcAft>
                <a:spcPts val="0"/>
              </a:spcAft>
              <a:buClr>
                <a:srgbClr val="F05A4E"/>
              </a:buClr>
              <a:buSzPts val="2000"/>
              <a:buFont typeface="Source Sans Pro Light"/>
              <a:buChar char="●"/>
            </a:pPr>
            <a:r>
              <a:rPr lang="en" sz="2000" dirty="0">
                <a:solidFill>
                  <a:srgbClr val="F05A4E"/>
                </a:solidFill>
                <a:latin typeface="Source Sans Pro Light"/>
                <a:ea typeface="Source Sans Pro Light"/>
                <a:cs typeface="Source Sans Pro Light"/>
                <a:sym typeface="Source Sans Pro Light"/>
              </a:rPr>
              <a:t>Media: Radio-Canada, Rad and TVA Nouvelles</a:t>
            </a:r>
            <a:endParaRPr sz="2000" dirty="0">
              <a:solidFill>
                <a:srgbClr val="F05A4E"/>
              </a:solidFill>
              <a:latin typeface="Source Sans Pro Light"/>
              <a:ea typeface="Source Sans Pro Light"/>
              <a:cs typeface="Source Sans Pro Light"/>
              <a:sym typeface="Source Sans Pro Light"/>
            </a:endParaRPr>
          </a:p>
          <a:p>
            <a:pPr marL="457200" lvl="0" indent="-355600" algn="just" rtl="0">
              <a:lnSpc>
                <a:spcPct val="150000"/>
              </a:lnSpc>
              <a:spcBef>
                <a:spcPts val="0"/>
              </a:spcBef>
              <a:spcAft>
                <a:spcPts val="0"/>
              </a:spcAft>
              <a:buClr>
                <a:srgbClr val="F05A4E"/>
              </a:buClr>
              <a:buSzPts val="2000"/>
              <a:buFont typeface="Source Sans Pro Light"/>
              <a:buChar char="●"/>
            </a:pPr>
            <a:r>
              <a:rPr lang="en" sz="2000" dirty="0">
                <a:solidFill>
                  <a:srgbClr val="F05A4E"/>
                </a:solidFill>
                <a:latin typeface="Source Sans Pro Light"/>
                <a:ea typeface="Source Sans Pro Light"/>
                <a:cs typeface="Source Sans Pro Light"/>
                <a:sym typeface="Source Sans Pro Light"/>
              </a:rPr>
              <a:t>Government of Canada: Competition Bureau </a:t>
            </a:r>
            <a:endParaRPr sz="2000" dirty="0">
              <a:solidFill>
                <a:srgbClr val="F05A4E"/>
              </a:solidFill>
              <a:latin typeface="Source Sans Pro Light"/>
              <a:ea typeface="Source Sans Pro Light"/>
              <a:cs typeface="Source Sans Pro Light"/>
              <a:sym typeface="Source Sans Pro Light"/>
            </a:endParaRPr>
          </a:p>
          <a:p>
            <a:pPr marL="457200" lvl="0" indent="-355600" algn="just" rtl="0">
              <a:lnSpc>
                <a:spcPct val="150000"/>
              </a:lnSpc>
              <a:spcBef>
                <a:spcPts val="0"/>
              </a:spcBef>
              <a:spcAft>
                <a:spcPts val="0"/>
              </a:spcAft>
              <a:buClr>
                <a:srgbClr val="F05A4E"/>
              </a:buClr>
              <a:buSzPts val="2000"/>
              <a:buFont typeface="Source Sans Pro Light"/>
              <a:buChar char="●"/>
            </a:pPr>
            <a:r>
              <a:rPr lang="en" sz="2000" dirty="0">
                <a:solidFill>
                  <a:srgbClr val="F05A4E"/>
                </a:solidFill>
                <a:latin typeface="Source Sans Pro Light"/>
                <a:ea typeface="Source Sans Pro Light"/>
                <a:cs typeface="Source Sans Pro Light"/>
                <a:sym typeface="Source Sans Pro Light"/>
              </a:rPr>
              <a:t>Canadian Centre for Cyber Security  </a:t>
            </a:r>
            <a:endParaRPr sz="2000" dirty="0">
              <a:solidFill>
                <a:srgbClr val="F05A4E"/>
              </a:solidFill>
              <a:latin typeface="Source Sans Pro Light"/>
              <a:ea typeface="Source Sans Pro Light"/>
              <a:cs typeface="Source Sans Pro Light"/>
              <a:sym typeface="Source Sans Pro Light"/>
            </a:endParaRPr>
          </a:p>
        </p:txBody>
      </p:sp>
      <p:sp>
        <p:nvSpPr>
          <p:cNvPr id="2" name="TextBox 1">
            <a:extLst>
              <a:ext uri="{FF2B5EF4-FFF2-40B4-BE49-F238E27FC236}">
                <a16:creationId xmlns:a16="http://schemas.microsoft.com/office/drawing/2014/main" id="{58C7CD48-79B2-463B-8F19-31C07B4F41EF}"/>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355"/>
        <p:cNvGrpSpPr/>
        <p:nvPr/>
      </p:nvGrpSpPr>
      <p:grpSpPr>
        <a:xfrm>
          <a:off x="0" y="0"/>
          <a:ext cx="0" cy="0"/>
          <a:chOff x="0" y="0"/>
          <a:chExt cx="0" cy="0"/>
        </a:xfrm>
      </p:grpSpPr>
      <p:sp>
        <p:nvSpPr>
          <p:cNvPr id="356" name="Google Shape;356;p53"/>
          <p:cNvSpPr txBox="1"/>
          <p:nvPr>
            <p:custDataLst>
              <p:tags r:id="rId1"/>
            </p:custDataLst>
          </p:nvPr>
        </p:nvSpPr>
        <p:spPr>
          <a:xfrm>
            <a:off x="529750" y="337825"/>
            <a:ext cx="6741000" cy="7155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000" b="1" dirty="0">
                <a:solidFill>
                  <a:srgbClr val="FFFFFF"/>
                </a:solidFill>
                <a:latin typeface="Source Sans Pro"/>
                <a:ea typeface="Source Sans Pro"/>
                <a:cs typeface="Source Sans Pro"/>
                <a:sym typeface="Source Sans Pro"/>
              </a:rPr>
              <a:t>Images sources</a:t>
            </a:r>
            <a:endParaRPr sz="1700" b="1" dirty="0">
              <a:solidFill>
                <a:srgbClr val="FFFFFF"/>
              </a:solidFill>
            </a:endParaRPr>
          </a:p>
        </p:txBody>
      </p:sp>
      <p:pic>
        <p:nvPicPr>
          <p:cNvPr id="357" name="Google Shape;357;p53"/>
          <p:cNvPicPr preferRelativeResize="0"/>
          <p:nvPr>
            <p:custDataLst>
              <p:tags r:id="rId2"/>
            </p:custDataLst>
          </p:nvPr>
        </p:nvPicPr>
        <p:blipFill>
          <a:blip r:embed="rId6">
            <a:alphaModFix/>
          </a:blip>
          <a:stretch>
            <a:fillRect/>
          </a:stretch>
        </p:blipFill>
        <p:spPr>
          <a:xfrm>
            <a:off x="4138825" y="431750"/>
            <a:ext cx="458650" cy="458650"/>
          </a:xfrm>
          <a:prstGeom prst="rect">
            <a:avLst/>
          </a:prstGeom>
          <a:noFill/>
          <a:ln>
            <a:noFill/>
          </a:ln>
        </p:spPr>
      </p:pic>
      <p:sp>
        <p:nvSpPr>
          <p:cNvPr id="358" name="Google Shape;358;p53"/>
          <p:cNvSpPr txBox="1"/>
          <p:nvPr>
            <p:custDataLst>
              <p:tags r:id="rId3"/>
            </p:custDataLst>
          </p:nvPr>
        </p:nvSpPr>
        <p:spPr>
          <a:xfrm>
            <a:off x="666150" y="1102950"/>
            <a:ext cx="7563600" cy="2031295"/>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 sz="2000" b="1" dirty="0">
                <a:solidFill>
                  <a:srgbClr val="F05A4E"/>
                </a:solidFill>
                <a:latin typeface="Source Sans Pro"/>
                <a:ea typeface="Source Sans Pro"/>
                <a:cs typeface="Source Sans Pro"/>
                <a:sym typeface="Source Sans Pro"/>
              </a:rPr>
              <a:t>Google Flaticon</a:t>
            </a:r>
            <a:r>
              <a:rPr lang="en" sz="2000" dirty="0">
                <a:solidFill>
                  <a:srgbClr val="F05A4E"/>
                </a:solidFill>
                <a:latin typeface="Source Sans Pro Light"/>
                <a:ea typeface="Source Sans Pro Light"/>
                <a:cs typeface="Source Sans Pro Light"/>
                <a:sym typeface="Source Sans Pro Light"/>
              </a:rPr>
              <a:t>: Freepik, Pixel perfect, iconixar, Kiranshastry, srip, Becris, Flat Icons, surang, Vitaly Gorbachev, Itim2101, Nhor Phai, mynamepong, geotatah, Dimitri Miroliubov, Tomas Knop and Zlatko Najdenovski</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3759"/>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custDataLst>
              <p:tags r:id="rId1"/>
            </p:custDataLst>
          </p:nvPr>
        </p:nvSpPr>
        <p:spPr>
          <a:xfrm>
            <a:off x="0" y="0"/>
            <a:ext cx="9144000" cy="514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Arial"/>
              <a:buNone/>
            </a:pPr>
            <a:r>
              <a:rPr lang="fr-CA" sz="3400" b="1" dirty="0">
                <a:solidFill>
                  <a:srgbClr val="F05B4E"/>
                </a:solidFill>
              </a:rPr>
              <a:t>1. </a:t>
            </a:r>
            <a:r>
              <a:rPr lang="fr-CA" sz="3400" b="1" dirty="0" err="1">
                <a:solidFill>
                  <a:srgbClr val="F05B4E"/>
                </a:solidFill>
              </a:rPr>
              <a:t>What</a:t>
            </a:r>
            <a:r>
              <a:rPr lang="fr-CA" sz="3400" b="1" dirty="0">
                <a:solidFill>
                  <a:srgbClr val="F05B4E"/>
                </a:solidFill>
              </a:rPr>
              <a:t> </a:t>
            </a:r>
            <a:r>
              <a:rPr lang="fr-CA" sz="3400" b="1" dirty="0" err="1">
                <a:solidFill>
                  <a:srgbClr val="F05B4E"/>
                </a:solidFill>
              </a:rPr>
              <a:t>is</a:t>
            </a:r>
            <a:r>
              <a:rPr lang="fr-CA" sz="3400" b="1" dirty="0">
                <a:solidFill>
                  <a:srgbClr val="F05B4E"/>
                </a:solidFill>
              </a:rPr>
              <a:t> phishing?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endParaRPr sz="2500" b="1" dirty="0"/>
          </a:p>
          <a:p>
            <a:pPr marL="0" lvl="0" indent="0" algn="l" rtl="0">
              <a:spcBef>
                <a:spcPts val="0"/>
              </a:spcBef>
              <a:spcAft>
                <a:spcPts val="0"/>
              </a:spcAft>
              <a:buClr>
                <a:schemeClr val="dk1"/>
              </a:buClr>
              <a:buSzPts val="3000"/>
              <a:buFont typeface="Arial"/>
              <a:buNone/>
            </a:pPr>
            <a:r>
              <a:rPr lang="en" sz="2700" dirty="0">
                <a:solidFill>
                  <a:srgbClr val="F05A4E"/>
                </a:solidFill>
              </a:rPr>
              <a:t>Definition of phishing</a:t>
            </a:r>
            <a:endParaRPr sz="2000" dirty="0">
              <a:solidFill>
                <a:srgbClr val="272350"/>
              </a:solidFill>
            </a:endParaRPr>
          </a:p>
          <a:p>
            <a:pPr marL="0" lvl="0" indent="0" algn="l" rtl="0">
              <a:spcBef>
                <a:spcPts val="0"/>
              </a:spcBef>
              <a:spcAft>
                <a:spcPts val="0"/>
              </a:spcAft>
              <a:buClr>
                <a:schemeClr val="dk1"/>
              </a:buClr>
              <a:buSzPts val="3000"/>
              <a:buFont typeface="Arial"/>
              <a:buNone/>
            </a:pPr>
            <a:endParaRPr sz="2000" dirty="0">
              <a:solidFill>
                <a:srgbClr val="272350"/>
              </a:solidFill>
            </a:endParaRPr>
          </a:p>
        </p:txBody>
      </p:sp>
      <p:sp>
        <p:nvSpPr>
          <p:cNvPr id="104" name="Google Shape;104;p22"/>
          <p:cNvSpPr txBox="1"/>
          <p:nvPr>
            <p:custDataLst>
              <p:tags r:id="rId2"/>
            </p:custDataLst>
          </p:nvPr>
        </p:nvSpPr>
        <p:spPr>
          <a:xfrm>
            <a:off x="574500" y="750268"/>
            <a:ext cx="8092200" cy="29766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None/>
            </a:pPr>
            <a:r>
              <a:rPr lang="en" sz="2000" dirty="0">
                <a:solidFill>
                  <a:srgbClr val="363759"/>
                </a:solidFill>
                <a:latin typeface="Source Sans Pro Light" panose="020B0403030403020204" pitchFamily="34" charset="0"/>
                <a:ea typeface="Source Sans Pro Light" panose="020B0403030403020204" pitchFamily="34" charset="0"/>
                <a:cs typeface="Source Sans Pro Light"/>
                <a:sym typeface="Source Sans Pro Light"/>
              </a:rPr>
              <a:t>“</a:t>
            </a:r>
            <a:r>
              <a:rPr lang="en-US" sz="2000" dirty="0">
                <a:solidFill>
                  <a:srgbClr val="363759"/>
                </a:solidFill>
                <a:latin typeface="Source Sans Pro Light" panose="020B0403030403020204" pitchFamily="34" charset="0"/>
                <a:ea typeface="Source Sans Pro Light" panose="020B0403030403020204" pitchFamily="34" charset="0"/>
                <a:cs typeface="Source Sans Pro Light"/>
                <a:sym typeface="Source Sans Pro Light"/>
              </a:rPr>
              <a:t>Phishing is a general term for </a:t>
            </a:r>
            <a:r>
              <a:rPr lang="en-US" sz="2000" b="1" dirty="0">
                <a:solidFill>
                  <a:srgbClr val="363759"/>
                </a:solidFill>
                <a:latin typeface="Source Sans Pro" panose="020B0503030403020204" pitchFamily="34" charset="0"/>
                <a:ea typeface="Source Sans Pro" panose="020B0503030403020204" pitchFamily="34" charset="0"/>
                <a:cs typeface="Source Sans Pro Light"/>
                <a:sym typeface="Source Sans Pro Light"/>
              </a:rPr>
              <a:t>emails</a:t>
            </a:r>
            <a:r>
              <a:rPr lang="en-US" sz="2000" dirty="0">
                <a:solidFill>
                  <a:srgbClr val="363759"/>
                </a:solidFill>
                <a:latin typeface="Source Sans Pro Light" panose="020B0403030403020204" pitchFamily="34" charset="0"/>
                <a:ea typeface="Source Sans Pro Light" panose="020B0403030403020204" pitchFamily="34" charset="0"/>
                <a:cs typeface="Source Sans Pro Light"/>
                <a:sym typeface="Source Sans Pro Light"/>
              </a:rPr>
              <a:t>, </a:t>
            </a:r>
            <a:r>
              <a:rPr lang="en-US" sz="2000" b="1" dirty="0">
                <a:solidFill>
                  <a:srgbClr val="363759"/>
                </a:solidFill>
                <a:latin typeface="Source Sans Pro" panose="020B0503030403020204" pitchFamily="34" charset="0"/>
                <a:ea typeface="Source Sans Pro" panose="020B0503030403020204" pitchFamily="34" charset="0"/>
                <a:sym typeface="Source Sans Pro Light"/>
              </a:rPr>
              <a:t>text messages </a:t>
            </a:r>
            <a:r>
              <a:rPr lang="en-US" sz="2000" dirty="0">
                <a:solidFill>
                  <a:srgbClr val="363759"/>
                </a:solidFill>
                <a:latin typeface="Source Sans Pro Light" panose="020B0403030403020204" pitchFamily="34" charset="0"/>
                <a:ea typeface="Source Sans Pro Light" panose="020B0403030403020204" pitchFamily="34" charset="0"/>
                <a:cs typeface="Source Sans Pro Light"/>
                <a:sym typeface="Source Sans Pro Light"/>
              </a:rPr>
              <a:t>and </a:t>
            </a:r>
            <a:r>
              <a:rPr lang="en-US" sz="2000" b="1" dirty="0">
                <a:solidFill>
                  <a:srgbClr val="363759"/>
                </a:solidFill>
                <a:latin typeface="Source Sans Pro" panose="020B0503030403020204" pitchFamily="34" charset="0"/>
                <a:ea typeface="Source Sans Pro" panose="020B0503030403020204" pitchFamily="34" charset="0"/>
                <a:sym typeface="Source Sans Pro Light"/>
              </a:rPr>
              <a:t>websites fabricated</a:t>
            </a:r>
            <a:r>
              <a:rPr lang="en-US" sz="2000" b="1" dirty="0">
                <a:solidFill>
                  <a:srgbClr val="363759"/>
                </a:solidFill>
                <a:latin typeface="Source Sans Pro Light" panose="020B0403030403020204" pitchFamily="34" charset="0"/>
                <a:ea typeface="Source Sans Pro Light" panose="020B0403030403020204" pitchFamily="34" charset="0"/>
                <a:cs typeface="Source Sans Pro Light"/>
                <a:sym typeface="Source Sans Pro Light"/>
              </a:rPr>
              <a:t> </a:t>
            </a:r>
            <a:r>
              <a:rPr lang="en-US" sz="2000" dirty="0">
                <a:solidFill>
                  <a:srgbClr val="363759"/>
                </a:solidFill>
                <a:latin typeface="Source Sans Pro Light" panose="020B0403030403020204" pitchFamily="34" charset="0"/>
                <a:ea typeface="Source Sans Pro Light" panose="020B0403030403020204" pitchFamily="34" charset="0"/>
                <a:cs typeface="Source Sans Pro Light"/>
                <a:sym typeface="Source Sans Pro Light"/>
              </a:rPr>
              <a:t>and sent by </a:t>
            </a:r>
            <a:r>
              <a:rPr lang="en-US" sz="2000" b="1" dirty="0">
                <a:solidFill>
                  <a:srgbClr val="363759"/>
                </a:solidFill>
                <a:latin typeface="Source Sans Pro" panose="020B0503030403020204" pitchFamily="34" charset="0"/>
                <a:ea typeface="Source Sans Pro" panose="020B0503030403020204" pitchFamily="34" charset="0"/>
                <a:sym typeface="Source Sans Pro Light"/>
              </a:rPr>
              <a:t>criminals</a:t>
            </a:r>
            <a:r>
              <a:rPr lang="en-US" sz="2000" dirty="0">
                <a:solidFill>
                  <a:srgbClr val="363759"/>
                </a:solidFill>
                <a:latin typeface="Source Sans Pro Light" panose="020B0403030403020204" pitchFamily="34" charset="0"/>
                <a:ea typeface="Source Sans Pro Light" panose="020B0403030403020204" pitchFamily="34" charset="0"/>
                <a:cs typeface="Source Sans Pro Light"/>
                <a:sym typeface="Source Sans Pro Light"/>
              </a:rPr>
              <a:t> and designed to look like they come from well-known and trusted businesses, financial institutions and government agencies in an attempt </a:t>
            </a:r>
            <a:r>
              <a:rPr lang="en-US" sz="2000" b="1" dirty="0">
                <a:solidFill>
                  <a:srgbClr val="363759"/>
                </a:solidFill>
                <a:latin typeface="Source Sans Pro" panose="020B0503030403020204" pitchFamily="34" charset="0"/>
                <a:ea typeface="Source Sans Pro" panose="020B0503030403020204" pitchFamily="34" charset="0"/>
                <a:sym typeface="Source Sans Pro Light"/>
              </a:rPr>
              <a:t>to collect personal, financial and sensitive information</a:t>
            </a:r>
            <a:r>
              <a:rPr lang="en-US" sz="2000" dirty="0">
                <a:solidFill>
                  <a:srgbClr val="363759"/>
                </a:solidFill>
                <a:latin typeface="Source Sans Pro Light" panose="020B0403030403020204" pitchFamily="34" charset="0"/>
                <a:ea typeface="Source Sans Pro Light" panose="020B0403030403020204" pitchFamily="34" charset="0"/>
                <a:sym typeface="Source Sans Pro Light"/>
              </a:rPr>
              <a:t>.</a:t>
            </a:r>
            <a:r>
              <a:rPr lang="en" sz="2000" dirty="0">
                <a:solidFill>
                  <a:srgbClr val="363759"/>
                </a:solidFill>
                <a:latin typeface="Source Sans Pro Light" panose="020B0403030403020204" pitchFamily="34" charset="0"/>
                <a:ea typeface="Source Sans Pro Light" panose="020B0403030403020204" pitchFamily="34" charset="0"/>
                <a:sym typeface="Source Sans Pro"/>
              </a:rPr>
              <a:t>”</a:t>
            </a:r>
            <a:endParaRPr sz="2000" dirty="0">
              <a:solidFill>
                <a:srgbClr val="363759"/>
              </a:solidFill>
              <a:latin typeface="Source Sans Pro Light" panose="020B0403030403020204" pitchFamily="34" charset="0"/>
              <a:ea typeface="Source Sans Pro Light" panose="020B0403030403020204" pitchFamily="34" charset="0"/>
              <a:sym typeface="Source Sans Pro Light"/>
            </a:endParaRPr>
          </a:p>
        </p:txBody>
      </p:sp>
      <p:sp>
        <p:nvSpPr>
          <p:cNvPr id="105" name="Google Shape;105;p22"/>
          <p:cNvSpPr txBox="1"/>
          <p:nvPr>
            <p:custDataLst>
              <p:tags r:id="rId3"/>
            </p:custDataLst>
          </p:nvPr>
        </p:nvSpPr>
        <p:spPr>
          <a:xfrm>
            <a:off x="5480750" y="4093600"/>
            <a:ext cx="3346500" cy="369300"/>
          </a:xfrm>
          <a:prstGeom prst="rect">
            <a:avLst/>
          </a:prstGeom>
          <a:noFill/>
          <a:ln>
            <a:noFill/>
          </a:ln>
        </p:spPr>
        <p:txBody>
          <a:bodyPr spcFirstLastPara="1" wrap="square" lIns="91425" tIns="91425" rIns="91425" bIns="91425" anchor="b" anchorCtr="0">
            <a:noAutofit/>
          </a:bodyPr>
          <a:lstStyle/>
          <a:p>
            <a:pPr marL="0" lvl="0" indent="0" algn="l" rtl="0">
              <a:spcBef>
                <a:spcPts val="500"/>
              </a:spcBef>
              <a:spcAft>
                <a:spcPts val="0"/>
              </a:spcAft>
              <a:buClr>
                <a:srgbClr val="000000"/>
              </a:buClr>
              <a:buSzPts val="1100"/>
              <a:buFont typeface="Arial"/>
              <a:buNone/>
            </a:pPr>
            <a:r>
              <a:rPr lang="en" sz="1200" dirty="0">
                <a:solidFill>
                  <a:schemeClr val="accent5"/>
                </a:solidFill>
                <a:uFill>
                  <a:noFill/>
                </a:u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Source : </a:t>
            </a:r>
            <a:r>
              <a:rPr lang="fr-CA" sz="1200" dirty="0">
                <a:solidFill>
                  <a:schemeClr val="accent5"/>
                </a:solidFill>
                <a:uFill>
                  <a:noFill/>
                </a:uFill>
                <a:latin typeface="Source Sans Pro"/>
                <a:ea typeface="Source Sans Pro"/>
                <a:cs typeface="Source Sans Pro"/>
                <a:sym typeface="Source Sans Pro"/>
              </a:rPr>
              <a:t>Canadian Centre for Cyber Security</a:t>
            </a:r>
            <a:endParaRPr sz="800"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3"/>
          <p:cNvPicPr preferRelativeResize="0"/>
          <p:nvPr>
            <p:custDataLst>
              <p:tags r:id="rId1"/>
            </p:custDataLst>
          </p:nvPr>
        </p:nvPicPr>
        <p:blipFill>
          <a:blip r:embed="rId14"/>
          <a:srcRect/>
          <a:stretch/>
        </p:blipFill>
        <p:spPr>
          <a:xfrm>
            <a:off x="1244945" y="891300"/>
            <a:ext cx="6654108" cy="3756547"/>
          </a:xfrm>
          <a:prstGeom prst="rect">
            <a:avLst/>
          </a:prstGeom>
          <a:noFill/>
          <a:ln>
            <a:noFill/>
          </a:ln>
        </p:spPr>
      </p:pic>
      <p:pic>
        <p:nvPicPr>
          <p:cNvPr id="111" name="Google Shape;111;p23" descr="Text&#10;&#10;Description automatically generated"/>
          <p:cNvPicPr preferRelativeResize="0"/>
          <p:nvPr>
            <p:custDataLst>
              <p:tags r:id="rId2"/>
            </p:custDataLst>
          </p:nvPr>
        </p:nvPicPr>
        <p:blipFill>
          <a:blip r:embed="rId15">
            <a:alphaModFix/>
          </a:blip>
          <a:stretch>
            <a:fillRect/>
          </a:stretch>
        </p:blipFill>
        <p:spPr>
          <a:xfrm>
            <a:off x="1987272" y="1792354"/>
            <a:ext cx="3908431" cy="820217"/>
          </a:xfrm>
          <a:prstGeom prst="rect">
            <a:avLst/>
          </a:prstGeom>
          <a:noFill/>
          <a:ln w="28575" cap="flat" cmpd="sng">
            <a:solidFill>
              <a:srgbClr val="272350"/>
            </a:solidFill>
            <a:prstDash val="solid"/>
            <a:round/>
            <a:headEnd type="none" w="sm" len="sm"/>
            <a:tailEnd type="none" w="sm" len="sm"/>
          </a:ln>
        </p:spPr>
      </p:pic>
      <p:pic>
        <p:nvPicPr>
          <p:cNvPr id="112" name="Google Shape;112;p23"/>
          <p:cNvPicPr preferRelativeResize="0"/>
          <p:nvPr>
            <p:custDataLst>
              <p:tags r:id="rId3"/>
            </p:custDataLst>
          </p:nvPr>
        </p:nvPicPr>
        <p:blipFill>
          <a:blip r:embed="rId16">
            <a:alphaModFix/>
          </a:blip>
          <a:stretch>
            <a:fillRect/>
          </a:stretch>
        </p:blipFill>
        <p:spPr>
          <a:xfrm>
            <a:off x="2034134" y="3048683"/>
            <a:ext cx="3905226" cy="1362578"/>
          </a:xfrm>
          <a:prstGeom prst="rect">
            <a:avLst/>
          </a:prstGeom>
          <a:noFill/>
          <a:ln w="28575" cap="flat" cmpd="sng">
            <a:solidFill>
              <a:srgbClr val="272350"/>
            </a:solidFill>
            <a:prstDash val="solid"/>
            <a:round/>
            <a:headEnd type="none" w="sm" len="sm"/>
            <a:tailEnd type="none" w="sm" len="sm"/>
          </a:ln>
        </p:spPr>
      </p:pic>
      <p:sp>
        <p:nvSpPr>
          <p:cNvPr id="113" name="Google Shape;113;p23"/>
          <p:cNvSpPr txBox="1">
            <a:spLocks noGrp="1"/>
          </p:cNvSpPr>
          <p:nvPr>
            <p:ph type="title"/>
            <p:custDataLst>
              <p:tags r:id="rId4"/>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r>
              <a:rPr lang="en" sz="2700" dirty="0">
                <a:solidFill>
                  <a:srgbClr val="F05A4E"/>
                </a:solidFill>
              </a:rPr>
              <a:t>Definition of phishing</a:t>
            </a:r>
            <a:endParaRPr sz="2000" dirty="0">
              <a:solidFill>
                <a:srgbClr val="272350"/>
              </a:solidFill>
            </a:endParaRPr>
          </a:p>
        </p:txBody>
      </p:sp>
      <p:sp>
        <p:nvSpPr>
          <p:cNvPr id="4" name="TextBox 3">
            <a:extLst>
              <a:ext uri="{FF2B5EF4-FFF2-40B4-BE49-F238E27FC236}">
                <a16:creationId xmlns:a16="http://schemas.microsoft.com/office/drawing/2014/main" id="{3209BDE4-8BA0-463D-BBC1-DFD2C8AB1097}"/>
              </a:ext>
            </a:extLst>
          </p:cNvPr>
          <p:cNvSpPr txBox="1"/>
          <p:nvPr>
            <p:custDataLst>
              <p:tags r:id="rId5"/>
            </p:custDataLst>
          </p:nvPr>
        </p:nvSpPr>
        <p:spPr>
          <a:xfrm>
            <a:off x="4114800" y="2116183"/>
            <a:ext cx="914400" cy="914400"/>
          </a:xfrm>
          <a:prstGeom prst="rect">
            <a:avLst/>
          </a:prstGeom>
          <a:noFill/>
        </p:spPr>
        <p:txBody>
          <a:bodyPr wrap="square" rtlCol="0">
            <a:spAutoFit/>
          </a:bodyPr>
          <a:lstStyle/>
          <a:p>
            <a:endParaRPr lang="fr-CA" dirty="0"/>
          </a:p>
        </p:txBody>
      </p:sp>
      <p:sp>
        <p:nvSpPr>
          <p:cNvPr id="5" name="TextBox 4">
            <a:extLst>
              <a:ext uri="{FF2B5EF4-FFF2-40B4-BE49-F238E27FC236}">
                <a16:creationId xmlns:a16="http://schemas.microsoft.com/office/drawing/2014/main" id="{31223389-FA66-43E2-AD87-982C7B7B3EC1}"/>
              </a:ext>
            </a:extLst>
          </p:cNvPr>
          <p:cNvSpPr txBox="1"/>
          <p:nvPr>
            <p:custDataLst>
              <p:tags r:id="rId6"/>
            </p:custDataLst>
          </p:nvPr>
        </p:nvSpPr>
        <p:spPr>
          <a:xfrm>
            <a:off x="1987272" y="1782600"/>
            <a:ext cx="3905226" cy="829971"/>
          </a:xfrm>
          <a:prstGeom prst="rect">
            <a:avLst/>
          </a:prstGeom>
          <a:noFill/>
        </p:spPr>
        <p:txBody>
          <a:bodyPr wrap="square" rtlCol="0">
            <a:spAutoFit/>
          </a:bodyPr>
          <a:lstStyle/>
          <a:p>
            <a:endParaRPr lang="fr-CA" dirty="0"/>
          </a:p>
        </p:txBody>
      </p:sp>
      <p:sp>
        <p:nvSpPr>
          <p:cNvPr id="6" name="TextBox 5">
            <a:extLst>
              <a:ext uri="{FF2B5EF4-FFF2-40B4-BE49-F238E27FC236}">
                <a16:creationId xmlns:a16="http://schemas.microsoft.com/office/drawing/2014/main" id="{FDF57D03-7645-4DAE-AAD8-05F504CABCE9}"/>
              </a:ext>
            </a:extLst>
          </p:cNvPr>
          <p:cNvSpPr txBox="1"/>
          <p:nvPr>
            <p:custDataLst>
              <p:tags r:id="rId7"/>
            </p:custDataLst>
          </p:nvPr>
        </p:nvSpPr>
        <p:spPr>
          <a:xfrm>
            <a:off x="1977191" y="1782600"/>
            <a:ext cx="3905226" cy="829971"/>
          </a:xfrm>
          <a:prstGeom prst="rect">
            <a:avLst/>
          </a:prstGeom>
          <a:noFill/>
        </p:spPr>
        <p:txBody>
          <a:bodyPr wrap="square" rtlCol="0">
            <a:spAutoFit/>
          </a:bodyPr>
          <a:lstStyle/>
          <a:p>
            <a:endParaRPr lang="fr-CA" dirty="0"/>
          </a:p>
        </p:txBody>
      </p:sp>
      <p:pic>
        <p:nvPicPr>
          <p:cNvPr id="7" name="Picture 6">
            <a:extLst>
              <a:ext uri="{FF2B5EF4-FFF2-40B4-BE49-F238E27FC236}">
                <a16:creationId xmlns:a16="http://schemas.microsoft.com/office/drawing/2014/main" id="{11071114-5C75-4D9B-B30C-C0D006AE4854}"/>
              </a:ext>
            </a:extLst>
          </p:cNvPr>
          <p:cNvPicPr>
            <a:picLocks noChangeAspect="1"/>
          </p:cNvPicPr>
          <p:nvPr>
            <p:custDataLst>
              <p:tags r:id="rId8"/>
            </p:custDataLst>
          </p:nvPr>
        </p:nvPicPr>
        <p:blipFill>
          <a:blip r:embed="rId17"/>
          <a:stretch>
            <a:fillRect/>
          </a:stretch>
        </p:blipFill>
        <p:spPr>
          <a:xfrm>
            <a:off x="1957198" y="1751935"/>
            <a:ext cx="3982162" cy="891300"/>
          </a:xfrm>
          <a:prstGeom prst="rect">
            <a:avLst/>
          </a:prstGeom>
        </p:spPr>
      </p:pic>
      <p:pic>
        <p:nvPicPr>
          <p:cNvPr id="8" name="Picture 7">
            <a:extLst>
              <a:ext uri="{FF2B5EF4-FFF2-40B4-BE49-F238E27FC236}">
                <a16:creationId xmlns:a16="http://schemas.microsoft.com/office/drawing/2014/main" id="{90F4D7E2-EB12-4466-BFBC-9946769CB0C2}"/>
              </a:ext>
            </a:extLst>
          </p:cNvPr>
          <p:cNvPicPr>
            <a:picLocks noChangeAspect="1"/>
          </p:cNvPicPr>
          <p:nvPr>
            <p:custDataLst>
              <p:tags r:id="rId9"/>
            </p:custDataLst>
          </p:nvPr>
        </p:nvPicPr>
        <p:blipFill>
          <a:blip r:embed="rId18"/>
          <a:stretch>
            <a:fillRect/>
          </a:stretch>
        </p:blipFill>
        <p:spPr>
          <a:xfrm>
            <a:off x="1987272" y="3020375"/>
            <a:ext cx="3982162" cy="1484950"/>
          </a:xfrm>
          <a:prstGeom prst="rect">
            <a:avLst/>
          </a:prstGeom>
        </p:spPr>
      </p:pic>
      <p:sp>
        <p:nvSpPr>
          <p:cNvPr id="2" name="TextBox 1">
            <a:extLst>
              <a:ext uri="{FF2B5EF4-FFF2-40B4-BE49-F238E27FC236}">
                <a16:creationId xmlns:a16="http://schemas.microsoft.com/office/drawing/2014/main" id="{79294EAA-990E-472E-B43A-49FD58DC8070}"/>
              </a:ext>
            </a:extLst>
          </p:cNvPr>
          <p:cNvSpPr txBox="1"/>
          <p:nvPr>
            <p:custDataLst>
              <p:tags r:id="rId10"/>
            </p:custDataLst>
          </p:nvPr>
        </p:nvSpPr>
        <p:spPr>
          <a:xfrm>
            <a:off x="0" y="0"/>
            <a:ext cx="3810000" cy="1270000"/>
          </a:xfrm>
          <a:prstGeom prst="rect">
            <a:avLst/>
          </a:prstGeom>
          <a:noFill/>
        </p:spPr>
        <p:txBody>
          <a:bodyPr vert="horz" rtlCol="0">
            <a:spAutoFit/>
          </a:bodyPr>
          <a:lstStyle/>
          <a:p>
            <a:endParaRPr lang="fr-CA"/>
          </a:p>
        </p:txBody>
      </p:sp>
      <p:sp>
        <p:nvSpPr>
          <p:cNvPr id="3" name="TextBox 2">
            <a:extLst>
              <a:ext uri="{FF2B5EF4-FFF2-40B4-BE49-F238E27FC236}">
                <a16:creationId xmlns:a16="http://schemas.microsoft.com/office/drawing/2014/main" id="{6AB26643-6AA0-4E11-A35D-A02B01146324}"/>
              </a:ext>
            </a:extLst>
          </p:cNvPr>
          <p:cNvSpPr txBox="1"/>
          <p:nvPr>
            <p:custDataLst>
              <p:tags r:id="rId11"/>
            </p:custDataLst>
          </p:nvPr>
        </p:nvSpPr>
        <p:spPr>
          <a:xfrm>
            <a:off x="0" y="0"/>
            <a:ext cx="3810000" cy="1270000"/>
          </a:xfrm>
          <a:prstGeom prst="rect">
            <a:avLst/>
          </a:prstGeom>
          <a:noFill/>
        </p:spPr>
        <p:txBody>
          <a:bodyPr vert="horz" wrap="square" rtlCol="0">
            <a:spAutoFit/>
          </a:bodyPr>
          <a:lstStyle/>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1"/>
                                        </p:tgtEl>
                                      </p:cBhvr>
                                    </p:animEffect>
                                    <p:set>
                                      <p:cBhvr>
                                        <p:cTn id="12" dur="1" fill="hold">
                                          <p:stCondLst>
                                            <p:cond delay="1000"/>
                                          </p:stCondLst>
                                        </p:cTn>
                                        <p:tgtEl>
                                          <p:spTgt spid="1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r>
              <a:rPr lang="en" sz="2700" dirty="0">
                <a:solidFill>
                  <a:srgbClr val="F05A4E"/>
                </a:solidFill>
              </a:rPr>
              <a:t>Goals of phishing</a:t>
            </a:r>
            <a:endParaRPr sz="2000" dirty="0">
              <a:solidFill>
                <a:srgbClr val="272350"/>
              </a:solidFill>
            </a:endParaRPr>
          </a:p>
        </p:txBody>
      </p:sp>
      <p:sp>
        <p:nvSpPr>
          <p:cNvPr id="119" name="Google Shape;119;p24"/>
          <p:cNvSpPr txBox="1"/>
          <p:nvPr>
            <p:custDataLst>
              <p:tags r:id="rId2"/>
            </p:custDataLst>
          </p:nvPr>
        </p:nvSpPr>
        <p:spPr>
          <a:xfrm>
            <a:off x="692425" y="3488925"/>
            <a:ext cx="2358000" cy="662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dirty="0">
                <a:solidFill>
                  <a:srgbClr val="363659"/>
                </a:solidFill>
                <a:latin typeface="Source Sans Pro"/>
                <a:ea typeface="Source Sans Pro"/>
                <a:cs typeface="Source Sans Pro"/>
                <a:sym typeface="Source Sans Pro"/>
              </a:rPr>
              <a:t>Theft of banking information</a:t>
            </a:r>
            <a:endParaRPr sz="2000" dirty="0">
              <a:solidFill>
                <a:srgbClr val="363659"/>
              </a:solidFill>
              <a:latin typeface="Source Sans Pro"/>
              <a:ea typeface="Source Sans Pro"/>
              <a:cs typeface="Source Sans Pro"/>
              <a:sym typeface="Source Sans Pro"/>
            </a:endParaRPr>
          </a:p>
        </p:txBody>
      </p:sp>
      <p:sp>
        <p:nvSpPr>
          <p:cNvPr id="120" name="Google Shape;120;p24"/>
          <p:cNvSpPr txBox="1"/>
          <p:nvPr>
            <p:custDataLst>
              <p:tags r:id="rId3"/>
            </p:custDataLst>
          </p:nvPr>
        </p:nvSpPr>
        <p:spPr>
          <a:xfrm>
            <a:off x="3743125" y="3488925"/>
            <a:ext cx="2055900" cy="6624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en" sz="2000" dirty="0">
                <a:solidFill>
                  <a:srgbClr val="363659"/>
                </a:solidFill>
                <a:latin typeface="Source Sans Pro"/>
                <a:ea typeface="Source Sans Pro"/>
                <a:cs typeface="Source Sans Pro"/>
                <a:sym typeface="Source Sans Pro"/>
              </a:rPr>
              <a:t>Identity theft</a:t>
            </a:r>
            <a:endParaRPr sz="2000" dirty="0">
              <a:solidFill>
                <a:srgbClr val="363659"/>
              </a:solidFill>
              <a:latin typeface="Source Sans Pro"/>
              <a:ea typeface="Source Sans Pro"/>
              <a:cs typeface="Source Sans Pro"/>
              <a:sym typeface="Source Sans Pro"/>
            </a:endParaRPr>
          </a:p>
        </p:txBody>
      </p:sp>
      <p:sp>
        <p:nvSpPr>
          <p:cNvPr id="121" name="Google Shape;121;p24"/>
          <p:cNvSpPr txBox="1"/>
          <p:nvPr>
            <p:custDataLst>
              <p:tags r:id="rId4"/>
            </p:custDataLst>
          </p:nvPr>
        </p:nvSpPr>
        <p:spPr>
          <a:xfrm>
            <a:off x="6692950" y="3488925"/>
            <a:ext cx="1758600" cy="662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dirty="0">
                <a:solidFill>
                  <a:srgbClr val="363659"/>
                </a:solidFill>
                <a:latin typeface="Source Sans Pro"/>
                <a:ea typeface="Source Sans Pro"/>
                <a:cs typeface="Source Sans Pro"/>
                <a:sym typeface="Source Sans Pro"/>
              </a:rPr>
              <a:t>Falsification </a:t>
            </a:r>
            <a:br>
              <a:rPr lang="en" sz="2000" dirty="0">
                <a:solidFill>
                  <a:srgbClr val="363659"/>
                </a:solidFill>
                <a:latin typeface="Source Sans Pro"/>
                <a:ea typeface="Source Sans Pro"/>
                <a:cs typeface="Source Sans Pro"/>
                <a:sym typeface="Source Sans Pro"/>
              </a:rPr>
            </a:br>
            <a:r>
              <a:rPr lang="en" sz="2000" dirty="0">
                <a:solidFill>
                  <a:srgbClr val="363659"/>
                </a:solidFill>
                <a:latin typeface="Source Sans Pro"/>
                <a:ea typeface="Source Sans Pro"/>
                <a:cs typeface="Source Sans Pro"/>
                <a:sym typeface="Source Sans Pro"/>
              </a:rPr>
              <a:t>of documents</a:t>
            </a:r>
            <a:endParaRPr sz="2000" dirty="0">
              <a:solidFill>
                <a:srgbClr val="363659"/>
              </a:solidFill>
              <a:latin typeface="Source Sans Pro"/>
              <a:ea typeface="Source Sans Pro"/>
              <a:cs typeface="Source Sans Pro"/>
              <a:sym typeface="Source Sans Pro"/>
            </a:endParaRPr>
          </a:p>
        </p:txBody>
      </p:sp>
      <p:pic>
        <p:nvPicPr>
          <p:cNvPr id="122" name="Google Shape;122;p24"/>
          <p:cNvPicPr preferRelativeResize="0"/>
          <p:nvPr>
            <p:custDataLst>
              <p:tags r:id="rId5"/>
            </p:custDataLst>
          </p:nvPr>
        </p:nvPicPr>
        <p:blipFill>
          <a:blip r:embed="rId10">
            <a:alphaModFix/>
          </a:blip>
          <a:stretch>
            <a:fillRect/>
          </a:stretch>
        </p:blipFill>
        <p:spPr>
          <a:xfrm>
            <a:off x="3971125" y="1657325"/>
            <a:ext cx="1599900" cy="1599900"/>
          </a:xfrm>
          <a:prstGeom prst="rect">
            <a:avLst/>
          </a:prstGeom>
          <a:noFill/>
          <a:ln>
            <a:noFill/>
          </a:ln>
        </p:spPr>
      </p:pic>
      <p:pic>
        <p:nvPicPr>
          <p:cNvPr id="123" name="Google Shape;123;p24"/>
          <p:cNvPicPr preferRelativeResize="0"/>
          <p:nvPr>
            <p:custDataLst>
              <p:tags r:id="rId6"/>
            </p:custDataLst>
          </p:nvPr>
        </p:nvPicPr>
        <p:blipFill>
          <a:blip r:embed="rId11">
            <a:alphaModFix/>
          </a:blip>
          <a:stretch>
            <a:fillRect/>
          </a:stretch>
        </p:blipFill>
        <p:spPr>
          <a:xfrm>
            <a:off x="1071475" y="1657325"/>
            <a:ext cx="1599900" cy="1599900"/>
          </a:xfrm>
          <a:prstGeom prst="rect">
            <a:avLst/>
          </a:prstGeom>
          <a:noFill/>
          <a:ln>
            <a:noFill/>
          </a:ln>
        </p:spPr>
      </p:pic>
      <p:pic>
        <p:nvPicPr>
          <p:cNvPr id="124" name="Google Shape;124;p24"/>
          <p:cNvPicPr preferRelativeResize="0"/>
          <p:nvPr>
            <p:custDataLst>
              <p:tags r:id="rId7"/>
            </p:custDataLst>
          </p:nvPr>
        </p:nvPicPr>
        <p:blipFill>
          <a:blip r:embed="rId12">
            <a:alphaModFix/>
          </a:blip>
          <a:stretch>
            <a:fillRect/>
          </a:stretch>
        </p:blipFill>
        <p:spPr>
          <a:xfrm>
            <a:off x="6921425" y="1920925"/>
            <a:ext cx="1301650" cy="130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custDataLst>
              <p:tags r:id="rId1"/>
            </p:custDataLst>
          </p:nvPr>
        </p:nvSpPr>
        <p:spPr>
          <a:xfrm>
            <a:off x="477300" y="0"/>
            <a:ext cx="8189400" cy="89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700" dirty="0"/>
              <a:t> Did you know?</a:t>
            </a:r>
            <a:endParaRPr sz="2700" dirty="0"/>
          </a:p>
        </p:txBody>
      </p:sp>
      <p:pic>
        <p:nvPicPr>
          <p:cNvPr id="130" name="Google Shape;130;p25" descr="Le Québec est devenu une plaque tournante de la fraude par carte bancaire, de « la F », ou de la « frappe », comme on la surnomme dans le milieu. On compte des milliers de victimes, et les pertes encourues représentent des dizaines de millions de dollars.&#10;&#10;Simon Coutu est allé à la rencontre de criminels qui pratiquent la fraude pour tenter de mieux comprendre les rouages derrière ce phénomène qui prend de l'ampleur. La plupart des tournages de ce reportage ont eu lieu avant la pandémie de COVID-19.&#10;&#10;Une vidéo de Simon Coutu, Jean-Philippe Gagnon, Patrick André Perron, Carl Mondello et Thomas Christopherson.&#10;&#10;Pour suivre notre couverture de l'actualité : https://www.rad.ca/dossier/actualite&#10;&#10;Télécharger notre application : https://app.rad.ca/telechargement/DtUc&#10;&#10;Et t'abonner à nos autres plateformes :&#10;&#10;Facebook : http://www.facebook.com/radpointca&#10;Instagram : http://www.instagram.com/radpointca&#10;Infolettre : https://www.rad.ca/?infolettre=true&#10;&#10;Rad, c’est le laboratoire de journalisme de Radio-Canada. Notre mission est de tester différents formats pour vous parler d'actualité et d'enjeux de société. On teste, on apprend, on évolue, avec vous. - https://www.rad.ca" title="Fraude organisée | Enquête | Rad">
            <a:hlinkClick r:id="rId5"/>
          </p:cNvPr>
          <p:cNvPicPr preferRelativeResize="0"/>
          <p:nvPr>
            <p:custDataLst>
              <p:tags r:id="rId2"/>
            </p:custDataLst>
          </p:nvPr>
        </p:nvPicPr>
        <p:blipFill>
          <a:blip r:embed="rId6">
            <a:alphaModFix/>
          </a:blip>
          <a:stretch>
            <a:fillRect/>
          </a:stretch>
        </p:blipFill>
        <p:spPr>
          <a:xfrm>
            <a:off x="1828800" y="746600"/>
            <a:ext cx="5273476" cy="395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custDataLst>
              <p:tags r:id="rId1"/>
            </p:custDataLst>
          </p:nvPr>
        </p:nvSpPr>
        <p:spPr>
          <a:xfrm>
            <a:off x="477300" y="0"/>
            <a:ext cx="8189400" cy="89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0"/>
              <a:buFont typeface="Arial"/>
              <a:buNone/>
            </a:pPr>
            <a:r>
              <a:rPr lang="en" sz="2700" dirty="0"/>
              <a:t>Different methods used by fraudsters</a:t>
            </a:r>
            <a:endParaRPr sz="2700" dirty="0">
              <a:solidFill>
                <a:srgbClr val="272350"/>
              </a:solidFill>
            </a:endParaRPr>
          </a:p>
        </p:txBody>
      </p:sp>
      <p:sp>
        <p:nvSpPr>
          <p:cNvPr id="136" name="Google Shape;136;p26"/>
          <p:cNvSpPr txBox="1"/>
          <p:nvPr>
            <p:custDataLst>
              <p:tags r:id="rId2"/>
            </p:custDataLst>
          </p:nvPr>
        </p:nvSpPr>
        <p:spPr>
          <a:xfrm>
            <a:off x="962587" y="3205850"/>
            <a:ext cx="1697400" cy="662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dirty="0">
                <a:solidFill>
                  <a:srgbClr val="363759"/>
                </a:solidFill>
                <a:latin typeface="Source Sans Pro"/>
                <a:ea typeface="Source Sans Pro"/>
                <a:cs typeface="Source Sans Pro"/>
                <a:sym typeface="Source Sans Pro"/>
              </a:rPr>
              <a:t>Telephone call</a:t>
            </a:r>
            <a:endParaRPr sz="2000" dirty="0">
              <a:solidFill>
                <a:srgbClr val="363759"/>
              </a:solidFill>
              <a:latin typeface="Source Sans Pro"/>
              <a:ea typeface="Source Sans Pro"/>
              <a:cs typeface="Source Sans Pro"/>
              <a:sym typeface="Source Sans Pro"/>
            </a:endParaRPr>
          </a:p>
        </p:txBody>
      </p:sp>
      <p:sp>
        <p:nvSpPr>
          <p:cNvPr id="137" name="Google Shape;137;p26"/>
          <p:cNvSpPr txBox="1"/>
          <p:nvPr>
            <p:custDataLst>
              <p:tags r:id="rId3"/>
            </p:custDataLst>
          </p:nvPr>
        </p:nvSpPr>
        <p:spPr>
          <a:xfrm>
            <a:off x="3699588" y="3205850"/>
            <a:ext cx="1697400" cy="662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dirty="0">
                <a:solidFill>
                  <a:srgbClr val="363759"/>
                </a:solidFill>
                <a:latin typeface="Source Sans Pro"/>
                <a:ea typeface="Source Sans Pro"/>
                <a:cs typeface="Source Sans Pro"/>
                <a:sym typeface="Source Sans Pro"/>
              </a:rPr>
              <a:t>Text message</a:t>
            </a:r>
            <a:br>
              <a:rPr lang="en" sz="2000" dirty="0">
                <a:solidFill>
                  <a:srgbClr val="363759"/>
                </a:solidFill>
                <a:latin typeface="Source Sans Pro"/>
                <a:ea typeface="Source Sans Pro"/>
                <a:cs typeface="Source Sans Pro"/>
                <a:sym typeface="Source Sans Pro"/>
              </a:rPr>
            </a:br>
            <a:r>
              <a:rPr lang="en" sz="2000" dirty="0">
                <a:solidFill>
                  <a:srgbClr val="363759"/>
                </a:solidFill>
                <a:latin typeface="Source Sans Pro"/>
                <a:ea typeface="Source Sans Pro"/>
                <a:cs typeface="Source Sans Pro"/>
                <a:sym typeface="Source Sans Pro"/>
              </a:rPr>
              <a:t>and email</a:t>
            </a:r>
            <a:endParaRPr sz="2000" dirty="0">
              <a:solidFill>
                <a:srgbClr val="363759"/>
              </a:solidFill>
              <a:latin typeface="Source Sans Pro"/>
              <a:ea typeface="Source Sans Pro"/>
              <a:cs typeface="Source Sans Pro"/>
              <a:sym typeface="Source Sans Pro"/>
            </a:endParaRPr>
          </a:p>
        </p:txBody>
      </p:sp>
      <p:sp>
        <p:nvSpPr>
          <p:cNvPr id="138" name="Google Shape;138;p26"/>
          <p:cNvSpPr txBox="1"/>
          <p:nvPr>
            <p:custDataLst>
              <p:tags r:id="rId4"/>
            </p:custDataLst>
          </p:nvPr>
        </p:nvSpPr>
        <p:spPr>
          <a:xfrm>
            <a:off x="6436625" y="3297825"/>
            <a:ext cx="1758600" cy="662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dirty="0">
                <a:solidFill>
                  <a:srgbClr val="363759"/>
                </a:solidFill>
                <a:latin typeface="Source Sans Pro"/>
                <a:ea typeface="Source Sans Pro"/>
                <a:cs typeface="Source Sans Pro"/>
                <a:sym typeface="Source Sans Pro"/>
              </a:rPr>
              <a:t>Malicious website</a:t>
            </a:r>
            <a:endParaRPr sz="2000" dirty="0">
              <a:solidFill>
                <a:srgbClr val="363759"/>
              </a:solidFill>
              <a:latin typeface="Source Sans Pro"/>
              <a:ea typeface="Source Sans Pro"/>
              <a:cs typeface="Source Sans Pro"/>
              <a:sym typeface="Source Sans Pro"/>
            </a:endParaRPr>
          </a:p>
        </p:txBody>
      </p:sp>
      <p:pic>
        <p:nvPicPr>
          <p:cNvPr id="139" name="Google Shape;139;p26"/>
          <p:cNvPicPr preferRelativeResize="0"/>
          <p:nvPr>
            <p:custDataLst>
              <p:tags r:id="rId5"/>
            </p:custDataLst>
          </p:nvPr>
        </p:nvPicPr>
        <p:blipFill>
          <a:blip r:embed="rId10">
            <a:alphaModFix/>
          </a:blip>
          <a:stretch>
            <a:fillRect/>
          </a:stretch>
        </p:blipFill>
        <p:spPr>
          <a:xfrm>
            <a:off x="1239013" y="1819275"/>
            <a:ext cx="1179575" cy="1179575"/>
          </a:xfrm>
          <a:prstGeom prst="rect">
            <a:avLst/>
          </a:prstGeom>
          <a:noFill/>
          <a:ln>
            <a:noFill/>
          </a:ln>
        </p:spPr>
      </p:pic>
      <p:pic>
        <p:nvPicPr>
          <p:cNvPr id="140" name="Google Shape;140;p26"/>
          <p:cNvPicPr preferRelativeResize="0"/>
          <p:nvPr>
            <p:custDataLst>
              <p:tags r:id="rId6"/>
            </p:custDataLst>
          </p:nvPr>
        </p:nvPicPr>
        <p:blipFill>
          <a:blip r:embed="rId11">
            <a:alphaModFix/>
          </a:blip>
          <a:stretch>
            <a:fillRect/>
          </a:stretch>
        </p:blipFill>
        <p:spPr>
          <a:xfrm>
            <a:off x="3982213" y="1819275"/>
            <a:ext cx="1179575" cy="1179575"/>
          </a:xfrm>
          <a:prstGeom prst="rect">
            <a:avLst/>
          </a:prstGeom>
          <a:noFill/>
          <a:ln>
            <a:noFill/>
          </a:ln>
        </p:spPr>
      </p:pic>
      <p:pic>
        <p:nvPicPr>
          <p:cNvPr id="141" name="Google Shape;141;p26"/>
          <p:cNvPicPr preferRelativeResize="0"/>
          <p:nvPr>
            <p:custDataLst>
              <p:tags r:id="rId7"/>
            </p:custDataLst>
          </p:nvPr>
        </p:nvPicPr>
        <p:blipFill>
          <a:blip r:embed="rId12">
            <a:alphaModFix/>
          </a:blip>
          <a:stretch>
            <a:fillRect/>
          </a:stretch>
        </p:blipFill>
        <p:spPr>
          <a:xfrm>
            <a:off x="6712313" y="1981963"/>
            <a:ext cx="1179575" cy="1179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10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4"/>
</p:tagLst>
</file>

<file path=ppt/tags/tag91.xml><?xml version="1.0" encoding="utf-8"?>
<p:tagLst xmlns:a="http://schemas.openxmlformats.org/drawingml/2006/main" xmlns:r="http://schemas.openxmlformats.org/officeDocument/2006/relationships" xmlns:p="http://schemas.openxmlformats.org/presentationml/2006/main">
  <p:tag name="NUM" val="1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c84c27-5f86-4081-aff9-b27a6863c48b" xsi:nil="true"/>
    <lcf76f155ced4ddcb4097134ff3c332f xmlns="85e1e3ed-d200-4a09-bc4b-ae2eac87e06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552EDEE0ED184F8436F95201FED710" ma:contentTypeVersion="16" ma:contentTypeDescription="Crée un document." ma:contentTypeScope="" ma:versionID="d3233b671376159704fbfc16e587fc55">
  <xsd:schema xmlns:xsd="http://www.w3.org/2001/XMLSchema" xmlns:xs="http://www.w3.org/2001/XMLSchema" xmlns:p="http://schemas.microsoft.com/office/2006/metadata/properties" xmlns:ns2="85e1e3ed-d200-4a09-bc4b-ae2eac87e06a" xmlns:ns3="43c84c27-5f86-4081-aff9-b27a6863c48b" targetNamespace="http://schemas.microsoft.com/office/2006/metadata/properties" ma:root="true" ma:fieldsID="f54151f5f1c1046dc17b879143598948" ns2:_="" ns3:_="">
    <xsd:import namespace="85e1e3ed-d200-4a09-bc4b-ae2eac87e06a"/>
    <xsd:import namespace="43c84c27-5f86-4081-aff9-b27a6863c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1e3ed-d200-4a09-bc4b-ae2eac87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8489a46-cbe6-4312-9a1e-fe9ae26d8a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c84c27-5f86-4081-aff9-b27a6863c48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70b02318-5a31-4b99-82fb-371354bbd8ed}" ma:internalName="TaxCatchAll" ma:showField="CatchAllData" ma:web="43c84c27-5f86-4081-aff9-b27a6863c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9F0DCC-7C64-4DB7-892F-C114D858DF05}">
  <ds:schemaRefs>
    <ds:schemaRef ds:uri="http://schemas.microsoft.com/sharepoint/v3/contenttype/forms"/>
  </ds:schemaRefs>
</ds:datastoreItem>
</file>

<file path=customXml/itemProps2.xml><?xml version="1.0" encoding="utf-8"?>
<ds:datastoreItem xmlns:ds="http://schemas.openxmlformats.org/officeDocument/2006/customXml" ds:itemID="{A2F58B5B-404C-4F8E-8FBD-6ED55BD9BCD3}">
  <ds:schemaRefs>
    <ds:schemaRef ds:uri="http://purl.org/dc/terms/"/>
    <ds:schemaRef ds:uri="85e1e3ed-d200-4a09-bc4b-ae2eac87e06a"/>
    <ds:schemaRef ds:uri="http://purl.org/dc/dcmitype/"/>
    <ds:schemaRef ds:uri="http://schemas.openxmlformats.org/package/2006/metadata/core-properties"/>
    <ds:schemaRef ds:uri="http://schemas.microsoft.com/office/2006/documentManagement/types"/>
    <ds:schemaRef ds:uri="http://purl.org/dc/elements/1.1/"/>
    <ds:schemaRef ds:uri="43c84c27-5f86-4081-aff9-b27a6863c48b"/>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ED42131-B2B9-47B2-A536-D9D86A22DAC4}"/>
</file>

<file path=docProps/app.xml><?xml version="1.0" encoding="utf-8"?>
<Properties xmlns="http://schemas.openxmlformats.org/officeDocument/2006/extended-properties" xmlns:vt="http://schemas.openxmlformats.org/officeDocument/2006/docPropsVTypes">
  <TotalTime>5760</TotalTime>
  <Words>3142</Words>
  <Application>Microsoft Office PowerPoint</Application>
  <PresentationFormat>On-screen Show (16:9)</PresentationFormat>
  <Paragraphs>509</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Helvetica Neue</vt:lpstr>
      <vt:lpstr>Arial</vt:lpstr>
      <vt:lpstr>Space Mono</vt:lpstr>
      <vt:lpstr>Source Sans Pro SemiBold</vt:lpstr>
      <vt:lpstr>Source Sans Pro</vt:lpstr>
      <vt:lpstr>Source Sans Pro Light</vt:lpstr>
      <vt:lpstr>Simple Light</vt:lpstr>
      <vt:lpstr> To click or not to click?  Recognizing and protecting oneself from phishing  Public workshop </vt:lpstr>
      <vt:lpstr>Program</vt:lpstr>
      <vt:lpstr>The floor is yours!</vt:lpstr>
      <vt:lpstr>1. What is phishing?</vt:lpstr>
      <vt:lpstr> Definition of phishing </vt:lpstr>
      <vt:lpstr>Definition of phishing</vt:lpstr>
      <vt:lpstr>Goals of phishing</vt:lpstr>
      <vt:lpstr> Did you know?</vt:lpstr>
      <vt:lpstr>Different methods used by fraudsters</vt:lpstr>
      <vt:lpstr>      7 warning signals of a phishing message</vt:lpstr>
      <vt:lpstr> 2. How to recognize phishing by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errors</vt:lpstr>
      <vt:lpstr> 3 errors</vt:lpstr>
      <vt:lpstr>3. What to do in case of doubt?</vt:lpstr>
      <vt:lpstr>Verify the source on a search engine</vt:lpstr>
      <vt:lpstr>Verify the source on the anti-fraud centre</vt:lpstr>
      <vt:lpstr>PowerPoint Presentation</vt:lpstr>
      <vt:lpstr>Contact the interlocutor directly</vt:lpstr>
      <vt:lpstr> Delete and report a suspicious e-mail </vt:lpstr>
      <vt:lpstr>4. What to do if you are a victim of online fraud?</vt:lpstr>
      <vt:lpstr> Gather information to report the fraud </vt:lpstr>
      <vt:lpstr> Reporting fraud is important and useful for everyone </vt:lpstr>
      <vt:lpstr>PowerPoint Presentation</vt:lpstr>
      <vt:lpstr>Fraudsters who claim to be animal breeders</vt:lpstr>
      <vt:lpstr>Which methods you would have used to corroborate the seller’s identity?</vt:lpstr>
      <vt:lpstr>Online phishing: protect yourself from it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Cliquer ou ne pas cliquer?  Reconnaître et se protéger de l’hameçonnage  Atelier public </dc:title>
  <cp:lastModifiedBy>Steven Watt</cp:lastModifiedBy>
  <cp:revision>77</cp:revision>
  <dcterms:modified xsi:type="dcterms:W3CDTF">2021-09-30T19:23:50Z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0x010100ED552EDEE0ED184F8436F95201FED710</vt:lpwstr>
  </property>
</Properties>
</file>