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94362" y="912501"/>
            <a:ext cx="222250" cy="1828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890715" y="912497"/>
            <a:ext cx="182874" cy="1828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Relationship Id="rId12" Type="http://schemas.openxmlformats.org/officeDocument/2006/relationships/image" Target="../media/image2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365500" cy="1463040"/>
          </a:xfrm>
          <a:custGeom>
            <a:avLst/>
            <a:gdLst/>
            <a:ahLst/>
            <a:cxnLst/>
            <a:rect l="l" t="t" r="r" b="b"/>
            <a:pathLst>
              <a:path w="3365500" h="1463040">
                <a:moveTo>
                  <a:pt x="0" y="1463040"/>
                </a:moveTo>
                <a:lnTo>
                  <a:pt x="3364991" y="1463040"/>
                </a:lnTo>
                <a:lnTo>
                  <a:pt x="3364991" y="0"/>
                </a:lnTo>
                <a:lnTo>
                  <a:pt x="0" y="0"/>
                </a:lnTo>
                <a:lnTo>
                  <a:pt x="0" y="1463040"/>
                </a:lnTo>
                <a:close/>
              </a:path>
            </a:pathLst>
          </a:custGeom>
          <a:solidFill>
            <a:srgbClr val="3637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64991" y="0"/>
            <a:ext cx="4407535" cy="1463040"/>
          </a:xfrm>
          <a:custGeom>
            <a:avLst/>
            <a:gdLst/>
            <a:ahLst/>
            <a:cxnLst/>
            <a:rect l="l" t="t" r="r" b="b"/>
            <a:pathLst>
              <a:path w="4407534" h="1463040">
                <a:moveTo>
                  <a:pt x="0" y="1463040"/>
                </a:moveTo>
                <a:lnTo>
                  <a:pt x="4407408" y="1463040"/>
                </a:lnTo>
                <a:lnTo>
                  <a:pt x="4407408" y="0"/>
                </a:lnTo>
                <a:lnTo>
                  <a:pt x="0" y="0"/>
                </a:lnTo>
                <a:lnTo>
                  <a:pt x="0" y="1463040"/>
                </a:lnTo>
                <a:close/>
              </a:path>
            </a:pathLst>
          </a:custGeom>
          <a:solidFill>
            <a:srgbClr val="E4DF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54178" y="612788"/>
            <a:ext cx="90692" cy="105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77439" y="7077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0830" y="0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21825" y="592009"/>
            <a:ext cx="0" cy="105410"/>
          </a:xfrm>
          <a:custGeom>
            <a:avLst/>
            <a:gdLst/>
            <a:ahLst/>
            <a:cxnLst/>
            <a:rect l="l" t="t" r="r" b="b"/>
            <a:pathLst>
              <a:path w="0" h="105409">
                <a:moveTo>
                  <a:pt x="0" y="0"/>
                </a:moveTo>
                <a:lnTo>
                  <a:pt x="0" y="105409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77439" y="571689"/>
            <a:ext cx="55244" cy="20320"/>
          </a:xfrm>
          <a:custGeom>
            <a:avLst/>
            <a:gdLst/>
            <a:ahLst/>
            <a:cxnLst/>
            <a:rect l="l" t="t" r="r" b="b"/>
            <a:pathLst>
              <a:path w="55244" h="20320">
                <a:moveTo>
                  <a:pt x="0" y="20319"/>
                </a:moveTo>
                <a:lnTo>
                  <a:pt x="54711" y="20319"/>
                </a:lnTo>
                <a:lnTo>
                  <a:pt x="54711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00845" y="612785"/>
            <a:ext cx="90704" cy="148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25546" y="571510"/>
            <a:ext cx="90830" cy="1465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49921" y="612788"/>
            <a:ext cx="90692" cy="105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54052" y="836071"/>
            <a:ext cx="90817" cy="105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8753" y="836076"/>
            <a:ext cx="90817" cy="1052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02459" y="836072"/>
            <a:ext cx="99085" cy="105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33142" y="786117"/>
            <a:ext cx="90830" cy="1552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57624" y="836071"/>
            <a:ext cx="90817" cy="1052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79649" y="931033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0830" y="0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3710" y="857208"/>
            <a:ext cx="20955" cy="63500"/>
          </a:xfrm>
          <a:custGeom>
            <a:avLst/>
            <a:gdLst/>
            <a:ahLst/>
            <a:cxnLst/>
            <a:rect l="l" t="t" r="r" b="b"/>
            <a:pathLst>
              <a:path w="20955" h="63500">
                <a:moveTo>
                  <a:pt x="0" y="63500"/>
                </a:moveTo>
                <a:lnTo>
                  <a:pt x="20650" y="63500"/>
                </a:lnTo>
                <a:lnTo>
                  <a:pt x="20650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79649" y="835618"/>
            <a:ext cx="55244" cy="21590"/>
          </a:xfrm>
          <a:custGeom>
            <a:avLst/>
            <a:gdLst/>
            <a:ahLst/>
            <a:cxnLst/>
            <a:rect l="l" t="t" r="r" b="b"/>
            <a:pathLst>
              <a:path w="55244" h="21590">
                <a:moveTo>
                  <a:pt x="0" y="21590"/>
                </a:moveTo>
                <a:lnTo>
                  <a:pt x="54711" y="21590"/>
                </a:lnTo>
                <a:lnTo>
                  <a:pt x="54711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11653" y="796857"/>
            <a:ext cx="22860" cy="20955"/>
          </a:xfrm>
          <a:custGeom>
            <a:avLst/>
            <a:gdLst/>
            <a:ahLst/>
            <a:cxnLst/>
            <a:rect l="l" t="t" r="r" b="b"/>
            <a:pathLst>
              <a:path w="22860" h="20955">
                <a:moveTo>
                  <a:pt x="22707" y="0"/>
                </a:moveTo>
                <a:lnTo>
                  <a:pt x="0" y="0"/>
                </a:lnTo>
                <a:lnTo>
                  <a:pt x="0" y="20637"/>
                </a:lnTo>
                <a:lnTo>
                  <a:pt x="22707" y="20637"/>
                </a:lnTo>
                <a:lnTo>
                  <a:pt x="227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02017" y="836076"/>
            <a:ext cx="90704" cy="1486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27388" y="836076"/>
            <a:ext cx="90817" cy="1052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52075" y="836079"/>
            <a:ext cx="90830" cy="1052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54034" y="1097013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 h="0">
                <a:moveTo>
                  <a:pt x="0" y="0"/>
                </a:moveTo>
                <a:lnTo>
                  <a:pt x="119773" y="0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1624" y="884466"/>
            <a:ext cx="105410" cy="222885"/>
          </a:xfrm>
          <a:custGeom>
            <a:avLst/>
            <a:gdLst/>
            <a:ahLst/>
            <a:cxnLst/>
            <a:rect l="l" t="t" r="r" b="b"/>
            <a:pathLst>
              <a:path w="105409" h="222884">
                <a:moveTo>
                  <a:pt x="105067" y="0"/>
                </a:moveTo>
                <a:lnTo>
                  <a:pt x="0" y="70307"/>
                </a:lnTo>
                <a:lnTo>
                  <a:pt x="0" y="222872"/>
                </a:lnTo>
                <a:lnTo>
                  <a:pt x="105067" y="222872"/>
                </a:lnTo>
                <a:lnTo>
                  <a:pt x="105067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4354" y="571502"/>
            <a:ext cx="1149985" cy="535940"/>
          </a:xfrm>
          <a:custGeom>
            <a:avLst/>
            <a:gdLst/>
            <a:ahLst/>
            <a:cxnLst/>
            <a:rect l="l" t="t" r="r" b="b"/>
            <a:pathLst>
              <a:path w="1149985" h="535940">
                <a:moveTo>
                  <a:pt x="270027" y="0"/>
                </a:moveTo>
                <a:lnTo>
                  <a:pt x="189128" y="0"/>
                </a:lnTo>
                <a:lnTo>
                  <a:pt x="139003" y="6712"/>
                </a:lnTo>
                <a:lnTo>
                  <a:pt x="93867" y="25681"/>
                </a:lnTo>
                <a:lnTo>
                  <a:pt x="55559" y="55157"/>
                </a:lnTo>
                <a:lnTo>
                  <a:pt x="25919" y="93389"/>
                </a:lnTo>
                <a:lnTo>
                  <a:pt x="6786" y="138625"/>
                </a:lnTo>
                <a:lnTo>
                  <a:pt x="0" y="189115"/>
                </a:lnTo>
                <a:lnTo>
                  <a:pt x="0" y="346722"/>
                </a:lnTo>
                <a:lnTo>
                  <a:pt x="6786" y="396846"/>
                </a:lnTo>
                <a:lnTo>
                  <a:pt x="25919" y="441980"/>
                </a:lnTo>
                <a:lnTo>
                  <a:pt x="55559" y="480285"/>
                </a:lnTo>
                <a:lnTo>
                  <a:pt x="93867" y="509922"/>
                </a:lnTo>
                <a:lnTo>
                  <a:pt x="139003" y="529052"/>
                </a:lnTo>
                <a:lnTo>
                  <a:pt x="189128" y="535838"/>
                </a:lnTo>
                <a:lnTo>
                  <a:pt x="270027" y="535838"/>
                </a:lnTo>
                <a:lnTo>
                  <a:pt x="357238" y="477405"/>
                </a:lnTo>
                <a:lnTo>
                  <a:pt x="462292" y="477405"/>
                </a:lnTo>
                <a:lnTo>
                  <a:pt x="462292" y="430771"/>
                </a:lnTo>
                <a:lnTo>
                  <a:pt x="189128" y="430771"/>
                </a:lnTo>
                <a:lnTo>
                  <a:pt x="156491" y="424139"/>
                </a:lnTo>
                <a:lnTo>
                  <a:pt x="129762" y="406082"/>
                </a:lnTo>
                <a:lnTo>
                  <a:pt x="111700" y="379357"/>
                </a:lnTo>
                <a:lnTo>
                  <a:pt x="105067" y="346722"/>
                </a:lnTo>
                <a:lnTo>
                  <a:pt x="105067" y="189115"/>
                </a:lnTo>
                <a:lnTo>
                  <a:pt x="129762" y="129760"/>
                </a:lnTo>
                <a:lnTo>
                  <a:pt x="189128" y="105067"/>
                </a:lnTo>
                <a:lnTo>
                  <a:pt x="462292" y="105067"/>
                </a:lnTo>
                <a:lnTo>
                  <a:pt x="462292" y="58839"/>
                </a:lnTo>
                <a:lnTo>
                  <a:pt x="357238" y="58839"/>
                </a:lnTo>
                <a:lnTo>
                  <a:pt x="270027" y="0"/>
                </a:lnTo>
                <a:close/>
              </a:path>
              <a:path w="1149985" h="535940">
                <a:moveTo>
                  <a:pt x="462292" y="477405"/>
                </a:moveTo>
                <a:lnTo>
                  <a:pt x="357238" y="477405"/>
                </a:lnTo>
                <a:lnTo>
                  <a:pt x="357238" y="535838"/>
                </a:lnTo>
                <a:lnTo>
                  <a:pt x="462292" y="535838"/>
                </a:lnTo>
                <a:lnTo>
                  <a:pt x="462292" y="477405"/>
                </a:lnTo>
                <a:close/>
              </a:path>
              <a:path w="1149985" h="535940">
                <a:moveTo>
                  <a:pt x="1128588" y="105067"/>
                </a:moveTo>
                <a:lnTo>
                  <a:pt x="960437" y="105067"/>
                </a:lnTo>
                <a:lnTo>
                  <a:pt x="993079" y="111700"/>
                </a:lnTo>
                <a:lnTo>
                  <a:pt x="1019808" y="129760"/>
                </a:lnTo>
                <a:lnTo>
                  <a:pt x="1037866" y="156486"/>
                </a:lnTo>
                <a:lnTo>
                  <a:pt x="1044498" y="189115"/>
                </a:lnTo>
                <a:lnTo>
                  <a:pt x="1044498" y="535838"/>
                </a:lnTo>
                <a:lnTo>
                  <a:pt x="1149565" y="535838"/>
                </a:lnTo>
                <a:lnTo>
                  <a:pt x="1149565" y="189115"/>
                </a:lnTo>
                <a:lnTo>
                  <a:pt x="1142780" y="138625"/>
                </a:lnTo>
                <a:lnTo>
                  <a:pt x="1128588" y="105067"/>
                </a:lnTo>
                <a:close/>
              </a:path>
              <a:path w="1149985" h="535940">
                <a:moveTo>
                  <a:pt x="462292" y="105067"/>
                </a:moveTo>
                <a:lnTo>
                  <a:pt x="237464" y="105067"/>
                </a:lnTo>
                <a:lnTo>
                  <a:pt x="357238" y="185966"/>
                </a:lnTo>
                <a:lnTo>
                  <a:pt x="357238" y="349872"/>
                </a:lnTo>
                <a:lnTo>
                  <a:pt x="237464" y="430771"/>
                </a:lnTo>
                <a:lnTo>
                  <a:pt x="462292" y="430771"/>
                </a:lnTo>
                <a:lnTo>
                  <a:pt x="462292" y="407009"/>
                </a:lnTo>
                <a:lnTo>
                  <a:pt x="651416" y="280060"/>
                </a:lnTo>
                <a:lnTo>
                  <a:pt x="462292" y="280060"/>
                </a:lnTo>
                <a:lnTo>
                  <a:pt x="462292" y="105067"/>
                </a:lnTo>
                <a:close/>
              </a:path>
              <a:path w="1149985" h="535940">
                <a:moveTo>
                  <a:pt x="792340" y="0"/>
                </a:moveTo>
                <a:lnTo>
                  <a:pt x="687273" y="0"/>
                </a:lnTo>
                <a:lnTo>
                  <a:pt x="687273" y="129273"/>
                </a:lnTo>
                <a:lnTo>
                  <a:pt x="462292" y="280060"/>
                </a:lnTo>
                <a:lnTo>
                  <a:pt x="651416" y="280060"/>
                </a:lnTo>
                <a:lnTo>
                  <a:pt x="912113" y="105067"/>
                </a:lnTo>
                <a:lnTo>
                  <a:pt x="1128588" y="105067"/>
                </a:lnTo>
                <a:lnTo>
                  <a:pt x="1123649" y="93389"/>
                </a:lnTo>
                <a:lnTo>
                  <a:pt x="1096865" y="58839"/>
                </a:lnTo>
                <a:lnTo>
                  <a:pt x="792340" y="58839"/>
                </a:lnTo>
                <a:lnTo>
                  <a:pt x="792340" y="0"/>
                </a:lnTo>
                <a:close/>
              </a:path>
              <a:path w="1149985" h="535940">
                <a:moveTo>
                  <a:pt x="462292" y="0"/>
                </a:moveTo>
                <a:lnTo>
                  <a:pt x="357238" y="0"/>
                </a:lnTo>
                <a:lnTo>
                  <a:pt x="357238" y="58839"/>
                </a:lnTo>
                <a:lnTo>
                  <a:pt x="462292" y="58839"/>
                </a:lnTo>
                <a:lnTo>
                  <a:pt x="462292" y="0"/>
                </a:lnTo>
                <a:close/>
              </a:path>
              <a:path w="1149985" h="535940">
                <a:moveTo>
                  <a:pt x="960437" y="0"/>
                </a:moveTo>
                <a:lnTo>
                  <a:pt x="879551" y="0"/>
                </a:lnTo>
                <a:lnTo>
                  <a:pt x="792340" y="58839"/>
                </a:lnTo>
                <a:lnTo>
                  <a:pt x="1096865" y="58839"/>
                </a:lnTo>
                <a:lnTo>
                  <a:pt x="1094011" y="55157"/>
                </a:lnTo>
                <a:lnTo>
                  <a:pt x="1055704" y="25681"/>
                </a:lnTo>
                <a:lnTo>
                  <a:pt x="1010567" y="6712"/>
                </a:lnTo>
                <a:lnTo>
                  <a:pt x="960437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81659" y="1813972"/>
            <a:ext cx="6530340" cy="951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11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 trame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base, 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inspirer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concevoir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vos ateliers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accompagner une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personne.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êtes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libre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choisir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d’autres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activités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nous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encourageons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ajouter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nouvelles</a:t>
            </a:r>
            <a:r>
              <a:rPr dirty="0" sz="1050" spc="-1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050" spc="55" b="1">
                <a:solidFill>
                  <a:srgbClr val="231F20"/>
                </a:solidFill>
                <a:latin typeface="Source Sans Pro"/>
                <a:cs typeface="Source Sans Pro"/>
              </a:rPr>
              <a:t>Prérequis: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Savoir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naviguer sur Internet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envoyer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13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courriel.</a:t>
            </a:r>
            <a:endParaRPr sz="1050">
              <a:latin typeface="Source Sans Pro"/>
              <a:cs typeface="Source Sans Pro"/>
            </a:endParaRPr>
          </a:p>
          <a:p>
            <a:pPr marL="12700" marR="194945">
              <a:lnSpc>
                <a:spcPct val="101200"/>
              </a:lnSpc>
              <a:spcBef>
                <a:spcPts val="450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Avant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commencer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formation</a:t>
            </a:r>
            <a:r>
              <a:rPr dirty="0" sz="1050" spc="-7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Imprimez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votre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trame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/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Ouvrez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lien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vers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formation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AlphaNumérique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/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Imprimez des fiches</a:t>
            </a:r>
            <a:r>
              <a:rPr dirty="0" sz="1050" spc="-2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résumé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4359" y="2927134"/>
            <a:ext cx="6583680" cy="1025525"/>
          </a:xfrm>
          <a:prstGeom prst="rect">
            <a:avLst/>
          </a:prstGeom>
          <a:solidFill>
            <a:srgbClr val="E4DFDB"/>
          </a:solidFill>
        </p:spPr>
        <p:txBody>
          <a:bodyPr wrap="square" lIns="0" tIns="184150" rIns="0" bIns="0" rtlCol="0" vert="horz">
            <a:spAutoFit/>
          </a:bodyPr>
          <a:lstStyle/>
          <a:p>
            <a:pPr marL="228600">
              <a:lnSpc>
                <a:spcPct val="100000"/>
              </a:lnSpc>
              <a:spcBef>
                <a:spcPts val="1450"/>
              </a:spcBef>
            </a:pP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Objectif</a:t>
            </a:r>
            <a:endParaRPr sz="1400">
              <a:latin typeface="Source Sans Pro"/>
              <a:cs typeface="Source Sans Pro"/>
            </a:endParaRPr>
          </a:p>
          <a:p>
            <a:pPr marL="228600" marR="539115">
              <a:lnSpc>
                <a:spcPct val="101200"/>
              </a:lnSpc>
              <a:spcBef>
                <a:spcPts val="380"/>
              </a:spcBef>
            </a:pP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l’issue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de cette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formation,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l’apprenant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connaît les règles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sécurité les plus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essentielles,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appliquer  quand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on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utilise</a:t>
            </a:r>
            <a:r>
              <a:rPr dirty="0" sz="1050" spc="-20">
                <a:solidFill>
                  <a:srgbClr val="322D2D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Internet.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94362" y="4491267"/>
            <a:ext cx="222250" cy="1828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890715" y="4491262"/>
            <a:ext cx="182874" cy="1828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91306" y="4490923"/>
            <a:ext cx="150190" cy="18322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38765" y="7134002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0709" y="71340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184390" y="713400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4362" y="7622070"/>
            <a:ext cx="222250" cy="18288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890715" y="7622066"/>
            <a:ext cx="182874" cy="1828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788856" y="7621727"/>
            <a:ext cx="150190" cy="18322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4366" y="8873014"/>
            <a:ext cx="182876" cy="1828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94361" y="9308619"/>
            <a:ext cx="200342" cy="18288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81659" y="4150264"/>
            <a:ext cx="6567805" cy="5333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Interpellation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5"/>
              </a:spcBef>
              <a:tabLst>
                <a:tab pos="1546860" algn="l"/>
                <a:tab pos="240728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15-25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Proposez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regarder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la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vidéo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C’est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quoi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piratage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informatique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20" b="1">
                <a:solidFill>
                  <a:srgbClr val="231F20"/>
                </a:solidFill>
                <a:latin typeface="Source Sans Pro"/>
                <a:cs typeface="Source Sans Pro"/>
              </a:rPr>
              <a:t>?»</a:t>
            </a:r>
            <a:endParaRPr sz="1050">
              <a:latin typeface="Source Sans Pro"/>
              <a:cs typeface="Source Sans Pro"/>
            </a:endParaRPr>
          </a:p>
          <a:p>
            <a:pPr marL="277495" marR="309880" indent="-137160">
              <a:lnSpc>
                <a:spcPct val="101200"/>
              </a:lnSpc>
              <a:spcBef>
                <a:spcPts val="450"/>
              </a:spcBef>
              <a:buChar char="•"/>
              <a:tabLst>
                <a:tab pos="27813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Demandez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l’apprenant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démarrer lui-même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vidéo ou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projetez-la si 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êtes en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collectif.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fin du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visionnage,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l’apprenant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synthétiser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qu’il 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compris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répondant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suivante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endParaRPr sz="1050">
              <a:latin typeface="Source Sans Pro"/>
              <a:cs typeface="Source Sans Pro"/>
            </a:endParaRPr>
          </a:p>
          <a:p>
            <a:pPr marL="277495">
              <a:lnSpc>
                <a:spcPct val="100000"/>
              </a:lnSpc>
              <a:spcBef>
                <a:spcPts val="15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quelles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raisons les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pirates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mènent-ils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attaques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informatiques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».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travers un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quiz</a:t>
            </a:r>
            <a:r>
              <a:rPr dirty="0" sz="1050" spc="35">
                <a:solidFill>
                  <a:srgbClr val="231F20"/>
                </a:solidFill>
                <a:latin typeface="Source Sans Pro"/>
                <a:cs typeface="Source Sans Pro"/>
              </a:rPr>
              <a:t>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déconstruisez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avec l’apprenant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ses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idées reçues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1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piratage.</a:t>
            </a:r>
            <a:endParaRPr sz="1050">
              <a:latin typeface="Source Sans Pro"/>
              <a:cs typeface="Source Sans Pro"/>
            </a:endParaRPr>
          </a:p>
          <a:p>
            <a:pPr marL="298450" marR="5080" indent="-137160">
              <a:lnSpc>
                <a:spcPct val="101200"/>
              </a:lnSpc>
              <a:spcBef>
                <a:spcPts val="450"/>
              </a:spcBef>
              <a:buFont typeface="Source Sans Pro"/>
              <a:buAutoNum type="arabicPeriod"/>
              <a:tabLst>
                <a:tab pos="299085" algn="l"/>
              </a:tabLst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Comment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appelle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t-on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personne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qui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détourne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1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système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informatique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pour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s’amuser,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ou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pour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1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bien 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0" b="1">
                <a:solidFill>
                  <a:srgbClr val="231F20"/>
                </a:solidFill>
                <a:latin typeface="Source Sans Pro"/>
                <a:cs typeface="Source Sans Pro"/>
              </a:rPr>
              <a:t>société?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C’est 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hacker :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hacker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peut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avoir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intentions bienveillantes, contrairement au pirate.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Par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exemple,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hackers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militent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liberté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chacun sur</a:t>
            </a:r>
            <a:r>
              <a:rPr dirty="0" sz="1050" spc="-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Internet.</a:t>
            </a:r>
            <a:endParaRPr sz="1050">
              <a:latin typeface="Source Sans Pro"/>
              <a:cs typeface="Source Sans Pro"/>
            </a:endParaRPr>
          </a:p>
          <a:p>
            <a:pPr marL="298450" marR="105410" indent="-137160">
              <a:lnSpc>
                <a:spcPct val="101200"/>
              </a:lnSpc>
              <a:spcBef>
                <a:spcPts val="450"/>
              </a:spcBef>
              <a:buFont typeface="Source Sans Pro"/>
              <a:buAutoNum type="arabicPeriod"/>
              <a:tabLst>
                <a:tab pos="299085" algn="l"/>
              </a:tabLst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quoi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ressemblent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ordinateurs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5" b="1">
                <a:solidFill>
                  <a:srgbClr val="231F20"/>
                </a:solidFill>
                <a:latin typeface="Source Sans Pro"/>
                <a:cs typeface="Source Sans Pro"/>
              </a:rPr>
              <a:t>pirates?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pirates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composent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souvent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lignes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code, qui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ne  sont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vertes et noires.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s’agit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d’écrire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chiffres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toute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vitesse</a:t>
            </a:r>
            <a:r>
              <a:rPr dirty="0" sz="1050" spc="-1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  <a:p>
            <a:pPr marL="298450" marR="207645" indent="-137160">
              <a:lnSpc>
                <a:spcPct val="101200"/>
              </a:lnSpc>
              <a:spcBef>
                <a:spcPts val="450"/>
              </a:spcBef>
              <a:buFont typeface="Source Sans Pro"/>
              <a:buAutoNum type="arabicPeriod"/>
              <a:tabLst>
                <a:tab pos="299085" algn="l"/>
              </a:tabLst>
            </a:pP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Que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peut-il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se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passer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quand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on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se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fait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pirater?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 pirate,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installant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logiciels malveillants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votre 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ordinateur,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téléphone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intelligent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tablette peut détériorer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celui-ci. Mais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ne peut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faire exploser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Découvrir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les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techniques des</a:t>
            </a:r>
            <a:r>
              <a:rPr dirty="0" sz="1400" spc="-114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pirates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4"/>
              </a:spcBef>
              <a:tabLst>
                <a:tab pos="1546860" algn="l"/>
                <a:tab pos="240474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15-20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19050">
              <a:lnSpc>
                <a:spcPct val="101200"/>
              </a:lnSpc>
              <a:spcBef>
                <a:spcPts val="919"/>
              </a:spcBef>
            </a:pP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Quels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moyens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pirates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informatiques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70" b="1">
                <a:solidFill>
                  <a:srgbClr val="231F20"/>
                </a:solidFill>
                <a:latin typeface="Source Sans Pro"/>
                <a:cs typeface="Source Sans Pro"/>
              </a:rPr>
              <a:t>utilisent-ils?»: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interpellez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l’apprenant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appuyez-vous sur les images  cliquables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AlphaNumérique 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découvrir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leviers matériels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psychologiques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exploités par les pirates :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réseaux wifi publics,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faux sites,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arnaques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courriel...</a:t>
            </a:r>
            <a:endParaRPr sz="1050">
              <a:latin typeface="Source Sans Pro"/>
              <a:cs typeface="Source Sans Pro"/>
            </a:endParaRPr>
          </a:p>
          <a:p>
            <a:pPr marL="12700" marR="109855">
              <a:lnSpc>
                <a:spcPct val="101200"/>
              </a:lnSpc>
              <a:spcBef>
                <a:spcPts val="450"/>
              </a:spcBef>
            </a:pP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Comment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faut-il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réagir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quand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on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se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fait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85" b="1">
                <a:solidFill>
                  <a:srgbClr val="231F20"/>
                </a:solidFill>
                <a:latin typeface="Source Sans Pro"/>
                <a:cs typeface="Source Sans Pro"/>
              </a:rPr>
              <a:t>pirater?»: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proposez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regarder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vidéo,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demandez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l’apprenant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d’exprimer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avis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réaction des</a:t>
            </a:r>
            <a:r>
              <a:rPr dirty="0" sz="1050" spc="-3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personnages.</a:t>
            </a:r>
            <a:endParaRPr sz="1050">
              <a:latin typeface="Source Sans Pro"/>
              <a:cs typeface="Source Sans Pro"/>
            </a:endParaRPr>
          </a:p>
          <a:p>
            <a:pPr marL="291465" marR="22860" indent="-15875">
              <a:lnSpc>
                <a:spcPct val="101200"/>
              </a:lnSpc>
              <a:spcBef>
                <a:spcPts val="90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La vidéo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provient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série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américaine. Rassurez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l’apprenant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s’agit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comprendre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dit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anglais, mais simplement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concentrer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réaction des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personnages.</a:t>
            </a:r>
            <a:endParaRPr sz="1050">
              <a:latin typeface="Source Sans Pro"/>
              <a:cs typeface="Source Sans Pro"/>
            </a:endParaRPr>
          </a:p>
          <a:p>
            <a:pPr marL="281305">
              <a:lnSpc>
                <a:spcPct val="100000"/>
              </a:lnSpc>
              <a:spcBef>
                <a:spcPts val="915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atelier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collectif, projetez</a:t>
            </a:r>
            <a:r>
              <a:rPr dirty="0" sz="1050" spc="-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AlphaNumérique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70096" y="505421"/>
            <a:ext cx="1982470" cy="702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390"/>
              </a:lnSpc>
              <a:spcBef>
                <a:spcPts val="100"/>
              </a:spcBef>
            </a:pP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T</a:t>
            </a:r>
            <a:r>
              <a:rPr dirty="0" sz="1200" spc="-6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35" b="1">
                <a:solidFill>
                  <a:srgbClr val="363759"/>
                </a:solidFill>
                <a:latin typeface="Source Sans Pro"/>
                <a:cs typeface="Source Sans Pro"/>
              </a:rPr>
              <a:t>R</a:t>
            </a:r>
            <a:r>
              <a:rPr dirty="0" sz="1200" spc="-1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30" b="1">
                <a:solidFill>
                  <a:srgbClr val="363759"/>
                </a:solidFill>
                <a:latin typeface="Source Sans Pro"/>
                <a:cs typeface="Source Sans Pro"/>
              </a:rPr>
              <a:t>A</a:t>
            </a:r>
            <a:r>
              <a:rPr dirty="0" sz="1200" spc="-4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120" b="1">
                <a:solidFill>
                  <a:srgbClr val="363759"/>
                </a:solidFill>
                <a:latin typeface="Source Sans Pro"/>
                <a:cs typeface="Source Sans Pro"/>
              </a:rPr>
              <a:t>ME</a:t>
            </a:r>
            <a:r>
              <a:rPr dirty="0" sz="1200" spc="37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D</a:t>
            </a:r>
            <a:r>
              <a:rPr dirty="0" sz="1200" spc="-7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60" b="1">
                <a:solidFill>
                  <a:srgbClr val="363759"/>
                </a:solidFill>
                <a:latin typeface="Source Sans Pro"/>
                <a:cs typeface="Source Sans Pro"/>
              </a:rPr>
              <a:t>’</a:t>
            </a:r>
            <a:r>
              <a:rPr dirty="0" sz="1200" spc="-10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30" b="1">
                <a:solidFill>
                  <a:srgbClr val="363759"/>
                </a:solidFill>
                <a:latin typeface="Source Sans Pro"/>
                <a:cs typeface="Source Sans Pro"/>
              </a:rPr>
              <a:t>A</a:t>
            </a:r>
            <a:r>
              <a:rPr dirty="0" sz="1200" spc="-4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155" b="1">
                <a:solidFill>
                  <a:srgbClr val="363759"/>
                </a:solidFill>
                <a:latin typeface="Source Sans Pro"/>
                <a:cs typeface="Source Sans Pro"/>
              </a:rPr>
              <a:t>NIM</a:t>
            </a:r>
            <a:r>
              <a:rPr dirty="0" sz="1200" spc="-4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95" b="1">
                <a:solidFill>
                  <a:srgbClr val="363759"/>
                </a:solidFill>
                <a:latin typeface="Source Sans Pro"/>
                <a:cs typeface="Source Sans Pro"/>
              </a:rPr>
              <a:t>AT</a:t>
            </a:r>
            <a:r>
              <a:rPr dirty="0" sz="1200" spc="-6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40" b="1">
                <a:solidFill>
                  <a:srgbClr val="363759"/>
                </a:solidFill>
                <a:latin typeface="Source Sans Pro"/>
                <a:cs typeface="Source Sans Pro"/>
              </a:rPr>
              <a:t>I</a:t>
            </a:r>
            <a:r>
              <a:rPr dirty="0" sz="1200" spc="-6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O</a:t>
            </a:r>
            <a:r>
              <a:rPr dirty="0" sz="1200" spc="-5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N</a:t>
            </a:r>
            <a:endParaRPr sz="1200">
              <a:latin typeface="Source Sans Pro"/>
              <a:cs typeface="Source Sans Pro"/>
            </a:endParaRPr>
          </a:p>
          <a:p>
            <a:pPr marR="5080">
              <a:lnSpc>
                <a:spcPts val="1889"/>
              </a:lnSpc>
              <a:spcBef>
                <a:spcPts val="185"/>
              </a:spcBef>
            </a:pPr>
            <a:r>
              <a:rPr dirty="0" sz="1750" spc="25" b="1">
                <a:solidFill>
                  <a:srgbClr val="F15B4E"/>
                </a:solidFill>
                <a:latin typeface="Source Sans Pro"/>
                <a:cs typeface="Source Sans Pro"/>
              </a:rPr>
              <a:t>Découvrir la</a:t>
            </a:r>
            <a:r>
              <a:rPr dirty="0" sz="1750" spc="-17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750" spc="25" b="1">
                <a:solidFill>
                  <a:srgbClr val="F15B4E"/>
                </a:solidFill>
                <a:latin typeface="Source Sans Pro"/>
                <a:cs typeface="Source Sans Pro"/>
              </a:rPr>
              <a:t>sécurité  </a:t>
            </a:r>
            <a:r>
              <a:rPr dirty="0" sz="1750" spc="40" b="1">
                <a:solidFill>
                  <a:srgbClr val="F15B4E"/>
                </a:solidFill>
                <a:latin typeface="Source Sans Pro"/>
                <a:cs typeface="Source Sans Pro"/>
              </a:rPr>
              <a:t>sur</a:t>
            </a:r>
            <a:r>
              <a:rPr dirty="0" sz="1750" spc="-5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750" spc="35" b="1">
                <a:solidFill>
                  <a:srgbClr val="F15B4E"/>
                </a:solidFill>
                <a:latin typeface="Source Sans Pro"/>
                <a:cs typeface="Source Sans Pro"/>
              </a:rPr>
              <a:t>Internet</a:t>
            </a:r>
            <a:endParaRPr sz="1750">
              <a:latin typeface="Source Sans Pro"/>
              <a:cs typeface="Source Sans Pro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887844" y="689184"/>
            <a:ext cx="76098" cy="16309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736081" y="62545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4">
                <a:moveTo>
                  <a:pt x="162140" y="0"/>
                </a:moveTo>
                <a:lnTo>
                  <a:pt x="119086" y="5801"/>
                </a:lnTo>
                <a:lnTo>
                  <a:pt x="80367" y="22168"/>
                </a:lnTo>
                <a:lnTo>
                  <a:pt x="47542" y="47542"/>
                </a:lnTo>
                <a:lnTo>
                  <a:pt x="22168" y="80367"/>
                </a:lnTo>
                <a:lnTo>
                  <a:pt x="5801" y="119086"/>
                </a:lnTo>
                <a:lnTo>
                  <a:pt x="0" y="162140"/>
                </a:lnTo>
                <a:lnTo>
                  <a:pt x="5801" y="205195"/>
                </a:lnTo>
                <a:lnTo>
                  <a:pt x="22168" y="243914"/>
                </a:lnTo>
                <a:lnTo>
                  <a:pt x="47542" y="276739"/>
                </a:lnTo>
                <a:lnTo>
                  <a:pt x="80367" y="302113"/>
                </a:lnTo>
                <a:lnTo>
                  <a:pt x="119086" y="318480"/>
                </a:lnTo>
                <a:lnTo>
                  <a:pt x="162140" y="324281"/>
                </a:lnTo>
                <a:lnTo>
                  <a:pt x="205189" y="318480"/>
                </a:lnTo>
                <a:lnTo>
                  <a:pt x="241484" y="303149"/>
                </a:lnTo>
                <a:lnTo>
                  <a:pt x="151764" y="303149"/>
                </a:lnTo>
                <a:lnTo>
                  <a:pt x="102659" y="290397"/>
                </a:lnTo>
                <a:lnTo>
                  <a:pt x="62212" y="262069"/>
                </a:lnTo>
                <a:lnTo>
                  <a:pt x="33884" y="221622"/>
                </a:lnTo>
                <a:lnTo>
                  <a:pt x="21132" y="172516"/>
                </a:lnTo>
                <a:lnTo>
                  <a:pt x="43002" y="172516"/>
                </a:lnTo>
                <a:lnTo>
                  <a:pt x="47650" y="167868"/>
                </a:lnTo>
                <a:lnTo>
                  <a:pt x="47637" y="156400"/>
                </a:lnTo>
                <a:lnTo>
                  <a:pt x="43002" y="151765"/>
                </a:lnTo>
                <a:lnTo>
                  <a:pt x="21132" y="151765"/>
                </a:lnTo>
                <a:lnTo>
                  <a:pt x="33884" y="102659"/>
                </a:lnTo>
                <a:lnTo>
                  <a:pt x="62212" y="62212"/>
                </a:lnTo>
                <a:lnTo>
                  <a:pt x="102659" y="33884"/>
                </a:lnTo>
                <a:lnTo>
                  <a:pt x="151764" y="21132"/>
                </a:lnTo>
                <a:lnTo>
                  <a:pt x="241484" y="21132"/>
                </a:lnTo>
                <a:lnTo>
                  <a:pt x="205172" y="5794"/>
                </a:lnTo>
                <a:lnTo>
                  <a:pt x="162140" y="0"/>
                </a:lnTo>
                <a:close/>
              </a:path>
              <a:path w="324484" h="324484">
                <a:moveTo>
                  <a:pt x="167868" y="276644"/>
                </a:moveTo>
                <a:lnTo>
                  <a:pt x="156413" y="276644"/>
                </a:lnTo>
                <a:lnTo>
                  <a:pt x="151764" y="281279"/>
                </a:lnTo>
                <a:lnTo>
                  <a:pt x="151764" y="303149"/>
                </a:lnTo>
                <a:lnTo>
                  <a:pt x="172516" y="303149"/>
                </a:lnTo>
                <a:lnTo>
                  <a:pt x="172516" y="281279"/>
                </a:lnTo>
                <a:lnTo>
                  <a:pt x="167868" y="276644"/>
                </a:lnTo>
                <a:close/>
              </a:path>
              <a:path w="324484" h="324484">
                <a:moveTo>
                  <a:pt x="241484" y="21132"/>
                </a:moveTo>
                <a:lnTo>
                  <a:pt x="172516" y="21132"/>
                </a:lnTo>
                <a:lnTo>
                  <a:pt x="221628" y="33884"/>
                </a:lnTo>
                <a:lnTo>
                  <a:pt x="262074" y="62212"/>
                </a:lnTo>
                <a:lnTo>
                  <a:pt x="290399" y="102659"/>
                </a:lnTo>
                <a:lnTo>
                  <a:pt x="303148" y="151765"/>
                </a:lnTo>
                <a:lnTo>
                  <a:pt x="281292" y="151765"/>
                </a:lnTo>
                <a:lnTo>
                  <a:pt x="276644" y="156400"/>
                </a:lnTo>
                <a:lnTo>
                  <a:pt x="276644" y="167868"/>
                </a:lnTo>
                <a:lnTo>
                  <a:pt x="281292" y="172516"/>
                </a:lnTo>
                <a:lnTo>
                  <a:pt x="303148" y="172516"/>
                </a:lnTo>
                <a:lnTo>
                  <a:pt x="290404" y="221622"/>
                </a:lnTo>
                <a:lnTo>
                  <a:pt x="262078" y="262069"/>
                </a:lnTo>
                <a:lnTo>
                  <a:pt x="221629" y="290397"/>
                </a:lnTo>
                <a:lnTo>
                  <a:pt x="172516" y="303149"/>
                </a:lnTo>
                <a:lnTo>
                  <a:pt x="241484" y="303149"/>
                </a:lnTo>
                <a:lnTo>
                  <a:pt x="276691" y="276791"/>
                </a:lnTo>
                <a:lnTo>
                  <a:pt x="302068" y="243998"/>
                </a:lnTo>
                <a:lnTo>
                  <a:pt x="318450" y="205314"/>
                </a:lnTo>
                <a:lnTo>
                  <a:pt x="324294" y="162191"/>
                </a:lnTo>
                <a:lnTo>
                  <a:pt x="318450" y="118966"/>
                </a:lnTo>
                <a:lnTo>
                  <a:pt x="302068" y="80282"/>
                </a:lnTo>
                <a:lnTo>
                  <a:pt x="276691" y="47490"/>
                </a:lnTo>
                <a:lnTo>
                  <a:pt x="243874" y="22142"/>
                </a:lnTo>
                <a:lnTo>
                  <a:pt x="241484" y="21132"/>
                </a:lnTo>
                <a:close/>
              </a:path>
              <a:path w="324484" h="324484">
                <a:moveTo>
                  <a:pt x="172516" y="21132"/>
                </a:moveTo>
                <a:lnTo>
                  <a:pt x="151764" y="21132"/>
                </a:lnTo>
                <a:lnTo>
                  <a:pt x="151764" y="42989"/>
                </a:lnTo>
                <a:lnTo>
                  <a:pt x="156413" y="47637"/>
                </a:lnTo>
                <a:lnTo>
                  <a:pt x="167881" y="47637"/>
                </a:lnTo>
                <a:lnTo>
                  <a:pt x="172516" y="42989"/>
                </a:lnTo>
                <a:lnTo>
                  <a:pt x="172516" y="21132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687725" y="980109"/>
            <a:ext cx="4343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25" b="1">
                <a:solidFill>
                  <a:srgbClr val="F15B4E"/>
                </a:solidFill>
                <a:latin typeface="Source Sans Pro"/>
                <a:cs typeface="Source Sans Pro"/>
              </a:rPr>
              <a:t>2 </a:t>
            </a:r>
            <a:r>
              <a:rPr dirty="0" sz="900" spc="15" b="1">
                <a:solidFill>
                  <a:srgbClr val="F15B4E"/>
                </a:solidFill>
                <a:latin typeface="Source Sans Pro"/>
                <a:cs typeface="Source Sans Pro"/>
              </a:rPr>
              <a:t>H </a:t>
            </a:r>
            <a:r>
              <a:rPr dirty="0" sz="900" spc="-5" b="1">
                <a:solidFill>
                  <a:srgbClr val="F15B4E"/>
                </a:solidFill>
                <a:latin typeface="Source Sans Pro"/>
                <a:cs typeface="Source Sans Pro"/>
              </a:rPr>
              <a:t>– </a:t>
            </a:r>
            <a:r>
              <a:rPr dirty="0" sz="900" spc="25" b="1">
                <a:solidFill>
                  <a:srgbClr val="F15B4E"/>
                </a:solidFill>
                <a:latin typeface="Source Sans Pro"/>
                <a:cs typeface="Source Sans Pro"/>
              </a:rPr>
              <a:t>3</a:t>
            </a:r>
            <a:r>
              <a:rPr dirty="0" sz="900" spc="-13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900" spc="15" b="1">
                <a:solidFill>
                  <a:srgbClr val="F15B4E"/>
                </a:solidFill>
                <a:latin typeface="Source Sans Pro"/>
                <a:cs typeface="Source Sans Pro"/>
              </a:rPr>
              <a:t>H</a:t>
            </a:r>
            <a:endParaRPr sz="90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7434" y="912158"/>
            <a:ext cx="150190" cy="183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766" y="2631313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00709" y="26313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84390" y="263131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4362" y="3119380"/>
            <a:ext cx="222250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98644" y="3119375"/>
            <a:ext cx="182862" cy="1828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06400" y="3119037"/>
            <a:ext cx="150190" cy="1832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4366" y="5237098"/>
            <a:ext cx="182876" cy="182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38766" y="6085966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0709" y="608596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184390" y="608596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4362" y="6574034"/>
            <a:ext cx="222250" cy="1828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90716" y="6574028"/>
            <a:ext cx="182874" cy="182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91753" y="6573691"/>
            <a:ext cx="150190" cy="1832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38766" y="8073770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0709" y="807377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184390" y="807377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94370" y="8561830"/>
            <a:ext cx="130560" cy="1828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40701" y="8561834"/>
            <a:ext cx="182874" cy="1828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75468" y="8561494"/>
            <a:ext cx="150190" cy="18322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81659" y="571500"/>
            <a:ext cx="6598920" cy="8813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Comment </a:t>
            </a: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protéger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son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ordinateur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des</a:t>
            </a:r>
            <a:r>
              <a:rPr dirty="0" sz="1400" spc="-14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75" b="1">
                <a:solidFill>
                  <a:srgbClr val="F15B4E"/>
                </a:solidFill>
                <a:latin typeface="Source Sans Pro"/>
                <a:cs typeface="Source Sans Pro"/>
              </a:rPr>
              <a:t>virus?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4"/>
              </a:spcBef>
              <a:tabLst>
                <a:tab pos="1546860" algn="l"/>
                <a:tab pos="240347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10-15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49530">
              <a:lnSpc>
                <a:spcPct val="101200"/>
              </a:lnSpc>
              <a:spcBef>
                <a:spcPts val="92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Réalisez un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court exposé participatif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abordant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l’antivirus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l’importance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d’une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mise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jour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logiciels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d’une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sauvegarde régulière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fichiers.</a:t>
            </a:r>
            <a:endParaRPr sz="1050">
              <a:latin typeface="Source Sans Pro"/>
              <a:cs typeface="Source Sans Pro"/>
            </a:endParaRPr>
          </a:p>
          <a:p>
            <a:pPr marL="297815" marR="327660" indent="-136525">
              <a:lnSpc>
                <a:spcPct val="101200"/>
              </a:lnSpc>
              <a:spcBef>
                <a:spcPts val="450"/>
              </a:spcBef>
              <a:buAutoNum type="arabicPeriod"/>
              <a:tabLst>
                <a:tab pos="298450" algn="l"/>
              </a:tabLst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illustrer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concept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d’antivirus,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comparez-le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avec la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ceinture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sécurité</a:t>
            </a:r>
            <a:r>
              <a:rPr dirty="0" sz="1050" spc="-13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voiture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ceinture est  indispensable pour se protéger, mais ne peut supprimer tous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risques</a:t>
            </a:r>
            <a:r>
              <a:rPr dirty="0" sz="1050" spc="-9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d’accidents.</a:t>
            </a:r>
            <a:endParaRPr sz="1050">
              <a:latin typeface="Source Sans Pro"/>
              <a:cs typeface="Source Sans Pro"/>
            </a:endParaRPr>
          </a:p>
          <a:p>
            <a:pPr marL="297815" marR="477520" indent="-136525">
              <a:lnSpc>
                <a:spcPct val="101200"/>
              </a:lnSpc>
              <a:spcBef>
                <a:spcPts val="450"/>
              </a:spcBef>
              <a:buAutoNum type="arabicPeriod"/>
              <a:tabLst>
                <a:tab pos="29845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partir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cartes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AlphaNumérique, demandez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l’apprenant d’identifier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quels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logiciels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proposent des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antivirus.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Corrigez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ensuite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présentant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Windows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Defender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Avast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deux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antivirus gratuits.</a:t>
            </a:r>
            <a:endParaRPr sz="1050">
              <a:latin typeface="Source Sans Pro"/>
              <a:cs typeface="Source Sans Pro"/>
            </a:endParaRPr>
          </a:p>
          <a:p>
            <a:pPr marL="298450" indent="-137160">
              <a:lnSpc>
                <a:spcPct val="100000"/>
              </a:lnSpc>
              <a:spcBef>
                <a:spcPts val="465"/>
              </a:spcBef>
              <a:buAutoNum type="arabicPeriod"/>
              <a:tabLst>
                <a:tab pos="29845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Évoquez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l’importance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mettre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jour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logiciels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sauvegarder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fichiers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régulièrement.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Quels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sont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les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40" b="1">
                <a:solidFill>
                  <a:srgbClr val="F15B4E"/>
                </a:solidFill>
                <a:latin typeface="Source Sans Pro"/>
                <a:cs typeface="Source Sans Pro"/>
              </a:rPr>
              <a:t>réflexes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15" b="1">
                <a:solidFill>
                  <a:srgbClr val="F15B4E"/>
                </a:solidFill>
                <a:latin typeface="Source Sans Pro"/>
                <a:cs typeface="Source Sans Pro"/>
              </a:rPr>
              <a:t>à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adopter</a:t>
            </a:r>
            <a:r>
              <a:rPr dirty="0" sz="140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40" b="1">
                <a:solidFill>
                  <a:srgbClr val="F15B4E"/>
                </a:solidFill>
                <a:latin typeface="Source Sans Pro"/>
                <a:cs typeface="Source Sans Pro"/>
              </a:rPr>
              <a:t>sur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60" b="1">
                <a:solidFill>
                  <a:srgbClr val="F15B4E"/>
                </a:solidFill>
                <a:latin typeface="Source Sans Pro"/>
                <a:cs typeface="Source Sans Pro"/>
              </a:rPr>
              <a:t>Internet?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4"/>
              </a:spcBef>
              <a:tabLst>
                <a:tab pos="2454910" algn="l"/>
                <a:tab pos="332232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 </a:t>
            </a:r>
            <a:r>
              <a:rPr dirty="0" sz="9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ou</a:t>
            </a:r>
            <a:r>
              <a:rPr dirty="0" sz="950" spc="7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en</a:t>
            </a:r>
            <a:r>
              <a:rPr dirty="0" sz="950" spc="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autonomie	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30-45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35560">
              <a:lnSpc>
                <a:spcPct val="101200"/>
              </a:lnSpc>
              <a:spcBef>
                <a:spcPts val="919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travers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exercices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mises en situation, faites découvrir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règles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essentielles de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sécurité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site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Internet.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chaque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exercice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présentez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 consigne,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laissez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l’apprenant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ou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apprenants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sous-groupes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réfléchir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autonomie,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puis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animez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discussion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proposez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correction.</a:t>
            </a:r>
            <a:endParaRPr sz="1050">
              <a:latin typeface="Source Sans Pro"/>
              <a:cs typeface="Source Sans Pro"/>
            </a:endParaRPr>
          </a:p>
          <a:p>
            <a:pPr marL="275590" marR="111760" indent="-135255">
              <a:lnSpc>
                <a:spcPct val="101200"/>
              </a:lnSpc>
              <a:spcBef>
                <a:spcPts val="450"/>
              </a:spcBef>
              <a:buChar char="•"/>
              <a:tabLst>
                <a:tab pos="278130" algn="l"/>
              </a:tabLst>
            </a:pP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Règle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n°1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Se </a:t>
            </a:r>
            <a:r>
              <a:rPr dirty="0" sz="1050" spc="20" b="1">
                <a:solidFill>
                  <a:srgbClr val="231F20"/>
                </a:solidFill>
                <a:latin typeface="Source Sans Pro"/>
                <a:cs typeface="Source Sans Pro"/>
              </a:rPr>
              <a:t>connecter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réseau </a:t>
            </a:r>
            <a:r>
              <a:rPr dirty="0" sz="1050" spc="50" b="1">
                <a:solidFill>
                  <a:srgbClr val="231F20"/>
                </a:solidFill>
                <a:latin typeface="Source Sans Pro"/>
                <a:cs typeface="Source Sans Pro"/>
              </a:rPr>
              <a:t>wi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i privé.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réalisez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achats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ligne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réseau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wifi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vous est  connu 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l’URL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site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commence bien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https. Le S prouve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vos données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navigation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filtrées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 sont donc plus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difficiles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d’accès 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pirates.</a:t>
            </a:r>
            <a:endParaRPr sz="1050">
              <a:latin typeface="Source Sans Pro"/>
              <a:cs typeface="Source Sans Pro"/>
            </a:endParaRPr>
          </a:p>
          <a:p>
            <a:pPr marL="275590" marR="238760" indent="-135255">
              <a:lnSpc>
                <a:spcPct val="101200"/>
              </a:lnSpc>
              <a:spcBef>
                <a:spcPts val="450"/>
              </a:spcBef>
              <a:buChar char="•"/>
              <a:tabLst>
                <a:tab pos="278130" algn="l"/>
              </a:tabLst>
            </a:pP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Règle</a:t>
            </a:r>
            <a:r>
              <a:rPr dirty="0" sz="1050" spc="-2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n°2</a:t>
            </a:r>
            <a:r>
              <a:rPr dirty="0" sz="1050" spc="-9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r>
              <a:rPr dirty="0" sz="1050" spc="-1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Naviguer</a:t>
            </a:r>
            <a:r>
              <a:rPr dirty="0" sz="1050" spc="-2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sur</a:t>
            </a:r>
            <a:r>
              <a:rPr dirty="0" sz="1050" spc="-1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1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site</a:t>
            </a:r>
            <a:r>
              <a:rPr dirty="0" sz="1050" spc="-1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sécurisé.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existe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7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faux sites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»,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qui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font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passer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sites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connus  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capter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données confidentielles des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internautes.</a:t>
            </a:r>
            <a:endParaRPr sz="1050">
              <a:latin typeface="Source Sans Pro"/>
              <a:cs typeface="Source Sans Pro"/>
            </a:endParaRPr>
          </a:p>
          <a:p>
            <a:pPr marL="275590" marR="13335" indent="-135255">
              <a:lnSpc>
                <a:spcPct val="113100"/>
              </a:lnSpc>
              <a:spcBef>
                <a:spcPts val="300"/>
              </a:spcBef>
              <a:buChar char="•"/>
              <a:tabLst>
                <a:tab pos="278130" algn="l"/>
              </a:tabLst>
            </a:pP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Règle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n°3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Créer </a:t>
            </a:r>
            <a:r>
              <a:rPr dirty="0" sz="1050" spc="20" b="1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mots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20" b="1">
                <a:solidFill>
                  <a:srgbClr val="231F20"/>
                </a:solidFill>
                <a:latin typeface="Source Sans Pro"/>
                <a:cs typeface="Source Sans Pro"/>
              </a:rPr>
              <a:t>passe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sécurisés.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123456 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mot de passe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plus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piraté ! Veillez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créer des  mots de passe composés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chiffres, lettres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caractères spéciaux,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qui ne sont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trop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faciles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deviner. 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L’objectif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ici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est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sensibiliser l’apprenant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l’importance du mot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passe. Pour aller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plus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loin,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proposez-lui de  suivre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ultérieurement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formation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Comment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créer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mot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passe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sécurisé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».</a:t>
            </a:r>
            <a:endParaRPr sz="1050">
              <a:latin typeface="Source Sans Pro"/>
              <a:cs typeface="Source Sans Pro"/>
            </a:endParaRPr>
          </a:p>
          <a:p>
            <a:pPr marL="275590" marR="5080" indent="-135255">
              <a:lnSpc>
                <a:spcPct val="101200"/>
              </a:lnSpc>
              <a:spcBef>
                <a:spcPts val="450"/>
              </a:spcBef>
              <a:buChar char="•"/>
              <a:tabLst>
                <a:tab pos="278130" algn="l"/>
              </a:tabLst>
            </a:pP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Règle</a:t>
            </a:r>
            <a:r>
              <a:rPr dirty="0" sz="1050" spc="-1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n°4</a:t>
            </a:r>
            <a:r>
              <a:rPr dirty="0" sz="1050" spc="-10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r>
              <a:rPr dirty="0" sz="1050" spc="-1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0" b="1">
                <a:solidFill>
                  <a:srgbClr val="231F20"/>
                </a:solidFill>
                <a:latin typeface="Source Sans Pro"/>
                <a:cs typeface="Source Sans Pro"/>
              </a:rPr>
              <a:t>Toujours</a:t>
            </a:r>
            <a:r>
              <a:rPr dirty="0" sz="1050" spc="-1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se</a:t>
            </a:r>
            <a:r>
              <a:rPr dirty="0" sz="1050" spc="-1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déconnecter.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Après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chaque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connexion sur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ordinateur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partagé,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 déconnectez-vous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 vos comptes personnels en ligne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avant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d’éteindre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l’ordinateur.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Comment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reconnaître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les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courriels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dangereux</a:t>
            </a:r>
            <a:r>
              <a:rPr dirty="0" sz="1400" spc="-114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50" b="1">
                <a:solidFill>
                  <a:srgbClr val="F15B4E"/>
                </a:solidFill>
                <a:latin typeface="Source Sans Pro"/>
                <a:cs typeface="Source Sans Pro"/>
              </a:rPr>
              <a:t>?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5"/>
              </a:spcBef>
              <a:tabLst>
                <a:tab pos="1546860" algn="l"/>
                <a:tab pos="240792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20-35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431165">
              <a:lnSpc>
                <a:spcPct val="101200"/>
              </a:lnSpc>
              <a:spcBef>
                <a:spcPts val="92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même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modèle,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via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exercices faites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découvrir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indices qui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permettent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reconnaître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courriels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dangereux.</a:t>
            </a:r>
            <a:endParaRPr sz="1050">
              <a:latin typeface="Source Sans Pro"/>
              <a:cs typeface="Source Sans Pro"/>
            </a:endParaRPr>
          </a:p>
          <a:p>
            <a:pPr marL="297815" marR="172085" indent="-136525">
              <a:lnSpc>
                <a:spcPct val="101200"/>
              </a:lnSpc>
              <a:spcBef>
                <a:spcPts val="450"/>
              </a:spcBef>
              <a:buFont typeface="Source Sans Pro"/>
              <a:buAutoNum type="arabicPeriod"/>
              <a:tabLst>
                <a:tab pos="298450" algn="l"/>
              </a:tabLst>
            </a:pP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50" b="1">
                <a:solidFill>
                  <a:srgbClr val="231F20"/>
                </a:solidFill>
                <a:latin typeface="Source Sans Pro"/>
                <a:cs typeface="Source Sans Pro"/>
              </a:rPr>
              <a:t>faux courriels: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reconnaît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via l’adresse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courriel incorrecte 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contenu du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courriel,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qui comporte  des promesses trop belles pour être</a:t>
            </a:r>
            <a:r>
              <a:rPr dirty="0" sz="1050" spc="-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vraies.</a:t>
            </a:r>
            <a:endParaRPr sz="1050">
              <a:latin typeface="Source Sans Pro"/>
              <a:cs typeface="Source Sans Pro"/>
            </a:endParaRPr>
          </a:p>
          <a:p>
            <a:pPr marL="297815" marR="401320" indent="-136525">
              <a:lnSpc>
                <a:spcPct val="101200"/>
              </a:lnSpc>
              <a:spcBef>
                <a:spcPts val="450"/>
              </a:spcBef>
              <a:buFont typeface="Source Sans Pro"/>
              <a:buAutoNum type="arabicPeriod"/>
              <a:tabLst>
                <a:tab pos="298450" algn="l"/>
              </a:tabLst>
            </a:pP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Les courriels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5" b="1">
                <a:solidFill>
                  <a:srgbClr val="231F20"/>
                </a:solidFill>
                <a:latin typeface="Source Sans Pro"/>
                <a:cs typeface="Source Sans Pro"/>
              </a:rPr>
              <a:t>faux-amis:</a:t>
            </a:r>
            <a:r>
              <a:rPr dirty="0" sz="1050" spc="-13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un ami vous demande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l’argent par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courriel ou sur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réseaux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sociaux,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méfiez-vous.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Il s’est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peut-être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fait pirater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 adresse</a:t>
            </a:r>
            <a:r>
              <a:rPr dirty="0" sz="1050" spc="-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courriel.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Se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40" b="1">
                <a:solidFill>
                  <a:srgbClr val="F15B4E"/>
                </a:solidFill>
                <a:latin typeface="Source Sans Pro"/>
                <a:cs typeface="Source Sans Pro"/>
              </a:rPr>
              <a:t>tester</a:t>
            </a:r>
            <a:endParaRPr sz="1400">
              <a:latin typeface="Source Sans Pro"/>
              <a:cs typeface="Source Sans Pro"/>
            </a:endParaRPr>
          </a:p>
          <a:p>
            <a:pPr marL="196215">
              <a:lnSpc>
                <a:spcPct val="100000"/>
              </a:lnSpc>
              <a:spcBef>
                <a:spcPts val="944"/>
              </a:spcBef>
              <a:tabLst>
                <a:tab pos="1597025" algn="l"/>
                <a:tab pos="239141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Pratique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autonome	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5-15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277495" marR="304800" indent="-137160">
              <a:lnSpc>
                <a:spcPct val="101200"/>
              </a:lnSpc>
              <a:spcBef>
                <a:spcPts val="919"/>
              </a:spcBef>
              <a:buChar char="•"/>
              <a:tabLst>
                <a:tab pos="278130" algn="l"/>
              </a:tabLst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Proposez à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l’apprenant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répondre aux questions seul, pour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pouvoir évaluer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sa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compréhension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notions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abordées.</a:t>
            </a:r>
            <a:endParaRPr sz="1050">
              <a:latin typeface="Source Sans Pro"/>
              <a:cs typeface="Source Sans Pro"/>
            </a:endParaRPr>
          </a:p>
          <a:p>
            <a:pPr marL="277495" indent="-137160">
              <a:lnSpc>
                <a:spcPct val="100000"/>
              </a:lnSpc>
              <a:spcBef>
                <a:spcPts val="465"/>
              </a:spcBef>
              <a:buChar char="•"/>
              <a:tabLst>
                <a:tab pos="278130" algn="l"/>
              </a:tabLst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Proposez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correction</a:t>
            </a:r>
            <a:r>
              <a:rPr dirty="0" sz="1050" spc="-10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recommençant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quiz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ensemble.</a:t>
            </a:r>
            <a:endParaRPr sz="105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8520" y="911719"/>
            <a:ext cx="203233" cy="1836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94366" y="1620519"/>
            <a:ext cx="182876" cy="182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81597" y="571500"/>
            <a:ext cx="6433820" cy="1773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Synthèse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4"/>
              </a:spcBef>
              <a:tabLst>
                <a:tab pos="1546860" algn="l"/>
                <a:tab pos="236791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5-10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Sans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ordinateur</a:t>
            </a:r>
            <a:endParaRPr sz="950">
              <a:latin typeface="Source Sans Pro Black"/>
              <a:cs typeface="Source Sans Pro Black"/>
            </a:endParaRPr>
          </a:p>
          <a:p>
            <a:pPr marL="12700" marR="5080">
              <a:lnSpc>
                <a:spcPct val="101200"/>
              </a:lnSpc>
              <a:spcBef>
                <a:spcPts val="92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Demandez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l’apprenant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faire 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bref résumé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oral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qu’il 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appris,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répondez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puis donnez-lui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fiche résumé</a:t>
            </a:r>
            <a:r>
              <a:rPr dirty="0" sz="1050" spc="-9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  <a:p>
            <a:pPr marL="291465" marR="273685" indent="-15875">
              <a:lnSpc>
                <a:spcPct val="101200"/>
              </a:lnSpc>
              <a:spcBef>
                <a:spcPts val="90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collectif 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composez des équipes,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laissez les échanger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demandez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membres du groupe de 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s’exprimer!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50" spc="20" b="1">
                <a:solidFill>
                  <a:srgbClr val="231F20"/>
                </a:solidFill>
                <a:latin typeface="Source Sans Pro"/>
                <a:cs typeface="Source Sans Pro"/>
              </a:rPr>
              <a:t>Toute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l’équipe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d’AlphaNumérique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vous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souhaite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une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bonne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5" b="1">
                <a:solidFill>
                  <a:srgbClr val="231F20"/>
                </a:solidFill>
                <a:latin typeface="Source Sans Pro"/>
                <a:cs typeface="Source Sans Pro"/>
              </a:rPr>
              <a:t>formation!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53874" y="9268635"/>
            <a:ext cx="1227454" cy="4293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2020-07-15T21:19:47Z</dcterms:created>
  <dcterms:modified xsi:type="dcterms:W3CDTF">2020-07-15T21:19:47Z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2020-07-15T00:00:00Z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2020-07-15T00:00:00Z</vt:filetime>
  </property>
</Properties>
</file>