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7315200" cx="9753600"/>
  <p:notesSz cx="6858000" cy="9144000"/>
  <p:embeddedFontLst>
    <p:embeddedFont>
      <p:font typeface="Space Mono"/>
      <p:regular r:id="rId15"/>
      <p:bold r:id="rId16"/>
      <p:italic r:id="rId17"/>
      <p:boldItalic r:id="rId18"/>
    </p:embeddedFont>
    <p:embeddedFont>
      <p:font typeface="Source Sans Pro SemiBold"/>
      <p:regular r:id="rId19"/>
      <p:bold r:id="rId20"/>
      <p:italic r:id="rId21"/>
      <p:boldItalic r:id="rId22"/>
    </p:embeddedFont>
    <p:embeddedFont>
      <p:font typeface="Helvetica Neue"/>
      <p:regular r:id="rId23"/>
      <p:bold r:id="rId24"/>
      <p:italic r:id="rId25"/>
      <p:boldItalic r:id="rId26"/>
    </p:embeddedFont>
    <p:embeddedFont>
      <p:font typeface="Source Sans Pro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04">
          <p15:clr>
            <a:srgbClr val="A4A3A4"/>
          </p15:clr>
        </p15:guide>
        <p15:guide id="2" pos="3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04" orient="horz"/>
        <p:guide pos="307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SansProSemiBold-bold.fntdata"/><Relationship Id="rId22" Type="http://schemas.openxmlformats.org/officeDocument/2006/relationships/font" Target="fonts/SourceSansProSemiBold-boldItalic.fntdata"/><Relationship Id="rId21" Type="http://schemas.openxmlformats.org/officeDocument/2006/relationships/font" Target="fonts/SourceSansProSemiBold-italic.fntdata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28" Type="http://schemas.openxmlformats.org/officeDocument/2006/relationships/font" Target="fonts/SourceSansPro-bold.fntdata"/><Relationship Id="rId27" Type="http://schemas.openxmlformats.org/officeDocument/2006/relationships/font" Target="fonts/SourceSans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SansPr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SourceSansPr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SpaceMono-regular.fntdata"/><Relationship Id="rId14" Type="http://schemas.openxmlformats.org/officeDocument/2006/relationships/slide" Target="slides/slide9.xml"/><Relationship Id="rId17" Type="http://schemas.openxmlformats.org/officeDocument/2006/relationships/font" Target="fonts/SpaceMono-italic.fntdata"/><Relationship Id="rId16" Type="http://schemas.openxmlformats.org/officeDocument/2006/relationships/font" Target="fonts/SpaceMono-bold.fntdata"/><Relationship Id="rId19" Type="http://schemas.openxmlformats.org/officeDocument/2006/relationships/font" Target="fonts/SourceSansProSemiBold-regular.fntdata"/><Relationship Id="rId18" Type="http://schemas.openxmlformats.org/officeDocument/2006/relationships/font" Target="fonts/SpaceMon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77da8a45e_0_0:notes"/>
          <p:cNvSpPr/>
          <p:nvPr>
            <p:ph idx="2" type="sldImg"/>
          </p:nvPr>
        </p:nvSpPr>
        <p:spPr>
          <a:xfrm>
            <a:off x="1371595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gd77da8a45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0" name="Google Shape;60;gd77da8a45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fr-CA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d77da8a45e_0_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gd77da8a45e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e4162d142f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e4162d14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e272104093_3_9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e272104093_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272104093_3_5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e272104093_3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272104093_3_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e272104093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272104093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e2721040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e4162d142f_1_5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e4162d142f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e4162d142f_1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e4162d142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gif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32489" y="1058951"/>
            <a:ext cx="9088500" cy="2919300"/>
          </a:xfrm>
          <a:prstGeom prst="rect">
            <a:avLst/>
          </a:prstGeom>
        </p:spPr>
        <p:txBody>
          <a:bodyPr anchorCtr="0" anchor="b" bIns="104025" lIns="104025" spcFirstLastPara="1" rIns="104025" wrap="square" tIns="1040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32480" y="4030756"/>
            <a:ext cx="9088500" cy="11274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32480" y="1573156"/>
            <a:ext cx="9088500" cy="2792400"/>
          </a:xfrm>
          <a:prstGeom prst="rect">
            <a:avLst/>
          </a:prstGeom>
        </p:spPr>
        <p:txBody>
          <a:bodyPr anchorCtr="0" anchor="b" bIns="104025" lIns="104025" spcFirstLastPara="1" rIns="104025" wrap="square" tIns="1040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1pPr>
            <a:lvl2pPr lvl="1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2pPr>
            <a:lvl3pPr lvl="2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3pPr>
            <a:lvl4pPr lvl="3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4pPr>
            <a:lvl5pPr lvl="4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5pPr>
            <a:lvl6pPr lvl="5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6pPr>
            <a:lvl7pPr lvl="6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7pPr>
            <a:lvl8pPr lvl="7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8pPr>
            <a:lvl9pPr lvl="8" algn="ctr">
              <a:spcBef>
                <a:spcPts val="0"/>
              </a:spcBef>
              <a:spcAft>
                <a:spcPts val="0"/>
              </a:spcAft>
              <a:buSzPts val="13700"/>
              <a:buNone/>
              <a:defRPr sz="137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32480" y="4483164"/>
            <a:ext cx="9088500" cy="18501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indent="-355600" lvl="0" marL="4572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06549" y="215660"/>
            <a:ext cx="6198900" cy="10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000" lIns="104025" spcFirstLastPara="1" rIns="104025" wrap="square" tIns="52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3659"/>
              </a:buClr>
              <a:buSzPts val="3000"/>
              <a:buFont typeface="Helvetica Neue"/>
              <a:buNone/>
              <a:defRPr b="1" i="0" sz="3000" u="none" cap="none" strike="noStrike">
                <a:solidFill>
                  <a:srgbClr val="3636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06549" y="1760457"/>
            <a:ext cx="8889600" cy="51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52000" lIns="104025" spcFirstLastPara="1" rIns="104025" wrap="square" tIns="52000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F05B4E"/>
              </a:buClr>
              <a:buSzPts val="2600"/>
              <a:buFont typeface="Arial"/>
              <a:buNone/>
              <a:defRPr b="1" i="0" sz="2600" u="none" cap="none" strike="noStrike">
                <a:solidFill>
                  <a:srgbClr val="F05B4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363659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3636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3636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636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6550" lvl="3" marL="182880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–"/>
              <a:defRPr b="0" i="0" sz="17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6550" lvl="4" marL="228600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»"/>
              <a:defRPr b="0" i="0" sz="17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36550" lvl="5" marL="274320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6550" lvl="6" marL="320040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6550" lvl="7" marL="365760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6550" lvl="8" marL="4114800" marR="0" rtl="0" algn="l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 b="0" l="0" r="52194" t="0"/>
          <a:stretch/>
        </p:blipFill>
        <p:spPr>
          <a:xfrm>
            <a:off x="8778240" y="6504213"/>
            <a:ext cx="731519" cy="46817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/>
          <p:nvPr/>
        </p:nvSpPr>
        <p:spPr>
          <a:xfrm>
            <a:off x="327680" y="256996"/>
            <a:ext cx="5879100" cy="7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536454" y="585209"/>
            <a:ext cx="87354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700">
                <a:solidFill>
                  <a:srgbClr val="F05A4E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32480" y="3058987"/>
            <a:ext cx="9088500" cy="11973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32480" y="632924"/>
            <a:ext cx="9088500" cy="8145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32480" y="1639076"/>
            <a:ext cx="9088500" cy="48588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32480" y="632924"/>
            <a:ext cx="9088500" cy="8145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32480" y="1639076"/>
            <a:ext cx="4266600" cy="48588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154560" y="1639076"/>
            <a:ext cx="4266600" cy="48588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32480" y="632924"/>
            <a:ext cx="9088500" cy="8145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32480" y="790187"/>
            <a:ext cx="2995200" cy="1074900"/>
          </a:xfrm>
          <a:prstGeom prst="rect">
            <a:avLst/>
          </a:prstGeom>
        </p:spPr>
        <p:txBody>
          <a:bodyPr anchorCtr="0" anchor="b" bIns="104025" lIns="104025" spcFirstLastPara="1" rIns="104025" wrap="square" tIns="1040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32480" y="1976320"/>
            <a:ext cx="2995200" cy="45219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22933" y="640213"/>
            <a:ext cx="6792300" cy="58179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876800" y="-178"/>
            <a:ext cx="4876800" cy="731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04025" lIns="104025" spcFirstLastPara="1" rIns="104025" wrap="square" tIns="104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83200" y="1753849"/>
            <a:ext cx="4314900" cy="2108100"/>
          </a:xfrm>
          <a:prstGeom prst="rect">
            <a:avLst/>
          </a:prstGeom>
        </p:spPr>
        <p:txBody>
          <a:bodyPr anchorCtr="0" anchor="b" bIns="104025" lIns="104025" spcFirstLastPara="1" rIns="104025" wrap="square" tIns="1040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83200" y="3986596"/>
            <a:ext cx="4314900" cy="17565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268800" y="1029796"/>
            <a:ext cx="4092900" cy="52554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32480" y="6016818"/>
            <a:ext cx="6398700" cy="8604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32480" y="632924"/>
            <a:ext cx="90885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32480" y="1639076"/>
            <a:ext cx="9088500" cy="48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norm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●"/>
              <a:defRPr sz="2000">
                <a:solidFill>
                  <a:schemeClr val="dk2"/>
                </a:solidFill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037288" y="6632131"/>
            <a:ext cx="585300" cy="5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4025" lIns="104025" spcFirstLastPara="1" rIns="104025" wrap="square" tIns="104025">
            <a:normAutofit/>
          </a:bodyPr>
          <a:lstStyle>
            <a:lvl1pPr lvl="0" algn="r">
              <a:buNone/>
              <a:defRPr sz="1100">
                <a:solidFill>
                  <a:schemeClr val="dk2"/>
                </a:solidFill>
              </a:defRPr>
            </a:lvl1pPr>
            <a:lvl2pPr lvl="1" algn="r">
              <a:buNone/>
              <a:defRPr sz="1100">
                <a:solidFill>
                  <a:schemeClr val="dk2"/>
                </a:solidFill>
              </a:defRPr>
            </a:lvl2pPr>
            <a:lvl3pPr lvl="2" algn="r">
              <a:buNone/>
              <a:defRPr sz="1100">
                <a:solidFill>
                  <a:schemeClr val="dk2"/>
                </a:solidFill>
              </a:defRPr>
            </a:lvl3pPr>
            <a:lvl4pPr lvl="3" algn="r">
              <a:buNone/>
              <a:defRPr sz="1100">
                <a:solidFill>
                  <a:schemeClr val="dk2"/>
                </a:solidFill>
              </a:defRPr>
            </a:lvl4pPr>
            <a:lvl5pPr lvl="4" algn="r">
              <a:buNone/>
              <a:defRPr sz="1100">
                <a:solidFill>
                  <a:schemeClr val="dk2"/>
                </a:solidFill>
              </a:defRPr>
            </a:lvl5pPr>
            <a:lvl6pPr lvl="5" algn="r">
              <a:buNone/>
              <a:defRPr sz="1100">
                <a:solidFill>
                  <a:schemeClr val="dk2"/>
                </a:solidFill>
              </a:defRPr>
            </a:lvl6pPr>
            <a:lvl7pPr lvl="6" algn="r">
              <a:buNone/>
              <a:defRPr sz="1100">
                <a:solidFill>
                  <a:schemeClr val="dk2"/>
                </a:solidFill>
              </a:defRPr>
            </a:lvl7pPr>
            <a:lvl8pPr lvl="7" algn="r">
              <a:buNone/>
              <a:defRPr sz="1100">
                <a:solidFill>
                  <a:schemeClr val="dk2"/>
                </a:solidFill>
              </a:defRPr>
            </a:lvl8pPr>
            <a:lvl9pPr lvl="8" algn="r">
              <a:buNone/>
              <a:defRPr sz="11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gif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1012133" y="3320330"/>
            <a:ext cx="7780500" cy="3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2000" lIns="104025" spcFirstLastPara="1" rIns="104025" wrap="square" tIns="52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B4E"/>
              </a:buClr>
              <a:buSzPts val="3400"/>
              <a:buFont typeface="Source Sans Pro SemiBold"/>
              <a:buNone/>
            </a:pPr>
            <a:r>
              <a:t/>
            </a:r>
            <a:endParaRPr sz="3400">
              <a:solidFill>
                <a:srgbClr val="F05B4E"/>
              </a:solidFill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B4E"/>
              </a:buClr>
              <a:buSzPts val="3400"/>
              <a:buFont typeface="Source Sans Pro SemiBold"/>
              <a:buNone/>
            </a:pPr>
            <a:r>
              <a:rPr lang="fr-CA" sz="3200">
                <a:solidFill>
                  <a:srgbClr val="F05B4E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Journal d’apprentissage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B4E"/>
              </a:buClr>
              <a:buSzPts val="3400"/>
              <a:buFont typeface="Source Sans Pro SemiBold"/>
              <a:buNone/>
            </a:pPr>
            <a:br>
              <a:rPr lang="fr-CA" sz="25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fr-CA" sz="25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Auto-évaluation et Bilan</a:t>
            </a:r>
            <a:endParaRPr sz="25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B4E"/>
              </a:buClr>
              <a:buSzPts val="3400"/>
              <a:buFont typeface="Source Sans Pro SemiBold"/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83700" y="1196475"/>
            <a:ext cx="9578400" cy="2249100"/>
          </a:xfrm>
          <a:prstGeom prst="rect">
            <a:avLst/>
          </a:prstGeom>
          <a:solidFill>
            <a:srgbClr val="3637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988" y="1759988"/>
            <a:ext cx="8542776" cy="112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759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450400" y="587164"/>
            <a:ext cx="8852700" cy="11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lang="fr-CA" sz="34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Sommaire</a:t>
            </a:r>
            <a:endParaRPr b="0" i="0" sz="3000" u="none" cap="none" strike="noStrike">
              <a:solidFill>
                <a:srgbClr val="27235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F05B4E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70" name="Google Shape;70;p16"/>
          <p:cNvSpPr txBox="1"/>
          <p:nvPr/>
        </p:nvSpPr>
        <p:spPr>
          <a:xfrm>
            <a:off x="450400" y="1383417"/>
            <a:ext cx="8964300" cy="6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spAutoFit/>
          </a:bodyPr>
          <a:lstStyle/>
          <a:p>
            <a:pPr indent="-38100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ource Sans Pro"/>
              <a:buAutoNum type="arabicPeriod"/>
            </a:pPr>
            <a:r>
              <a:rPr b="1" lang="fr-CA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Questions réflexives</a:t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Ici vous trouverez une liste de questions qui vous aideront à amorcer le travail d’autoréflexion sur votre pratique en accompagnement en littératie numérique. Elles sont ici à titre indicatif.</a:t>
            </a:r>
            <a:endParaRPr i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8100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ource Sans Pro"/>
              <a:buAutoNum type="arabicPeriod"/>
            </a:pPr>
            <a:r>
              <a:rPr b="1" lang="fr-CA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Analyse par compétence en accompagnement</a:t>
            </a:r>
            <a:endParaRPr b="1"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Dans cette section, vous trouverez une fiche synthèse par compétences à remplir selon les informations entrées dans la grille d’observation mise à votre disposition. Pour faciliter votre de travail de réflexion, chacune des compétences est ici découpée selon la logique suivante :</a:t>
            </a:r>
            <a:endParaRPr i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1041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À garder en tête</a:t>
            </a:r>
            <a:endParaRPr i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1041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Objectif(s) d’apprentissage</a:t>
            </a:r>
            <a:endParaRPr i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1041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Ce que je sais déjà</a:t>
            </a:r>
            <a:endParaRPr i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1041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Apprentissages imprévus</a:t>
            </a:r>
            <a:endParaRPr i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520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Une zone «Notes» au centre pour répertorier les éléments problématiques.</a:t>
            </a:r>
            <a:endParaRPr i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DFE9FB"/>
              </a:solidFill>
            </a:endParaRPr>
          </a:p>
          <a:p>
            <a:pPr indent="-36830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Source Sans Pro"/>
              <a:buAutoNum type="arabicPeriod"/>
            </a:pPr>
            <a:r>
              <a:rPr b="1" lang="fr-CA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Notes et commentaires</a:t>
            </a:r>
            <a:br>
              <a:rPr b="1" lang="fr-CA" sz="16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b="1" sz="16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830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Source Sans Pro"/>
              <a:buAutoNum type="arabicPeriod"/>
            </a:pPr>
            <a:r>
              <a:rPr b="1" lang="fr-CA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** Utilisation </a:t>
            </a:r>
            <a:br>
              <a:rPr b="1" lang="fr-CA" sz="16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i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Vous pouvez imprimer le journal ou le remplir directement sur Internet en cliquant sur les carrés blancs, une zone de texte va apparaître. </a:t>
            </a:r>
            <a:endParaRPr b="1"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520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DFE9F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759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332480" y="632924"/>
            <a:ext cx="9088500" cy="8145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b="1" lang="fr-CA" sz="34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Questions réflectives</a:t>
            </a:r>
            <a:endParaRPr/>
          </a:p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412293" y="1639076"/>
            <a:ext cx="9088500" cy="4858800"/>
          </a:xfrm>
          <a:prstGeom prst="rect">
            <a:avLst/>
          </a:prstGeom>
        </p:spPr>
        <p:txBody>
          <a:bodyPr anchorCtr="0" anchor="t" bIns="104025" lIns="104025" spcFirstLastPara="1" rIns="104025" wrap="square" tIns="1040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b="1" lang="fr-CA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Vous pouvez utiliser cette liste de questions réflectives pour vous aider à la rédaction de votre journal</a:t>
            </a:r>
            <a:endParaRPr b="1"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Quelles actions puis-je entreprendre pour atteindre mes objectifs d’apprentissage personnels ?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Est-ce que </a:t>
            </a: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</a:t>
            </a: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peux peaufiner mes habiletés de communication? Décrivez comment vous vous y </a:t>
            </a: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prenez</a:t>
            </a: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 donnez vos commentaires.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Si je pouvais refaire l’animation, est-ce que j’utiliserais la même procédure ou la même stratégie? Expliquez pourquoi.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Qu’est-ce que j’ai appris ?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Quelle en a été mon expérience ?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Qu’est-ce que cela signifie pour moi dans le contexte de mon apprentissage précédent ?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Qu'est-ce qui a été appris ?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Quels sont les impacts de mes apprentissages ?</a:t>
            </a:r>
            <a:endParaRPr b="1" sz="1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9250" lvl="0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Source Sans Pro"/>
              <a:buChar char="●"/>
            </a:pPr>
            <a:r>
              <a:rPr b="1" lang="fr-CA" sz="1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À la suite à vos apprentissages et observations, que pensez-vous modifier dans vos pratiques?</a:t>
            </a:r>
            <a:r>
              <a:rPr b="1" lang="fr-CA" sz="12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 sz="17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8"/>
          <p:cNvSpPr txBox="1"/>
          <p:nvPr/>
        </p:nvSpPr>
        <p:spPr>
          <a:xfrm>
            <a:off x="279300" y="1795550"/>
            <a:ext cx="3192000" cy="1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8"/>
          <p:cNvSpPr txBox="1"/>
          <p:nvPr/>
        </p:nvSpPr>
        <p:spPr>
          <a:xfrm>
            <a:off x="6158075" y="1822150"/>
            <a:ext cx="3192000" cy="17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8"/>
          <p:cNvSpPr txBox="1"/>
          <p:nvPr/>
        </p:nvSpPr>
        <p:spPr>
          <a:xfrm>
            <a:off x="319200" y="5014225"/>
            <a:ext cx="3152100" cy="1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8"/>
          <p:cNvSpPr txBox="1"/>
          <p:nvPr/>
        </p:nvSpPr>
        <p:spPr>
          <a:xfrm>
            <a:off x="6158075" y="5040850"/>
            <a:ext cx="3192000" cy="17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8"/>
          <p:cNvSpPr txBox="1"/>
          <p:nvPr/>
        </p:nvSpPr>
        <p:spPr>
          <a:xfrm>
            <a:off x="3803900" y="3431500"/>
            <a:ext cx="2128200" cy="16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471" y="-17600"/>
            <a:ext cx="9800535" cy="73504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9"/>
          <p:cNvSpPr txBox="1"/>
          <p:nvPr/>
        </p:nvSpPr>
        <p:spPr>
          <a:xfrm>
            <a:off x="229440" y="6716693"/>
            <a:ext cx="31920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3" name="Google Shape;93;p19"/>
          <p:cNvSpPr txBox="1"/>
          <p:nvPr/>
        </p:nvSpPr>
        <p:spPr>
          <a:xfrm>
            <a:off x="6144773" y="6703396"/>
            <a:ext cx="32121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4" name="Google Shape;94;p19"/>
          <p:cNvSpPr txBox="1"/>
          <p:nvPr/>
        </p:nvSpPr>
        <p:spPr>
          <a:xfrm>
            <a:off x="3950213" y="4721636"/>
            <a:ext cx="18354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5" name="Google Shape;95;p19"/>
          <p:cNvSpPr txBox="1"/>
          <p:nvPr/>
        </p:nvSpPr>
        <p:spPr>
          <a:xfrm>
            <a:off x="266000" y="1822150"/>
            <a:ext cx="3212100" cy="16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9"/>
          <p:cNvSpPr txBox="1"/>
          <p:nvPr/>
        </p:nvSpPr>
        <p:spPr>
          <a:xfrm>
            <a:off x="6158075" y="1835450"/>
            <a:ext cx="3192000" cy="16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/>
        </p:nvSpPr>
        <p:spPr>
          <a:xfrm>
            <a:off x="292600" y="5054150"/>
            <a:ext cx="3192000" cy="17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9"/>
          <p:cNvSpPr txBox="1"/>
          <p:nvPr/>
        </p:nvSpPr>
        <p:spPr>
          <a:xfrm>
            <a:off x="6197975" y="5040850"/>
            <a:ext cx="3192000" cy="16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737400" y="3444800"/>
            <a:ext cx="2234400" cy="16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050" y="-19537"/>
            <a:ext cx="9805678" cy="735426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/>
        </p:nvSpPr>
        <p:spPr>
          <a:xfrm>
            <a:off x="279300" y="1795550"/>
            <a:ext cx="3218700" cy="1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0"/>
          <p:cNvSpPr txBox="1"/>
          <p:nvPr/>
        </p:nvSpPr>
        <p:spPr>
          <a:xfrm>
            <a:off x="6264475" y="1822150"/>
            <a:ext cx="3218700" cy="17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0"/>
          <p:cNvSpPr txBox="1"/>
          <p:nvPr/>
        </p:nvSpPr>
        <p:spPr>
          <a:xfrm>
            <a:off x="252700" y="5000925"/>
            <a:ext cx="3218700" cy="18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6184675" y="5067450"/>
            <a:ext cx="3218700" cy="17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0"/>
          <p:cNvSpPr txBox="1"/>
          <p:nvPr/>
        </p:nvSpPr>
        <p:spPr>
          <a:xfrm>
            <a:off x="3923600" y="3498000"/>
            <a:ext cx="1955100" cy="15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1"/>
          <p:cNvSpPr txBox="1"/>
          <p:nvPr/>
        </p:nvSpPr>
        <p:spPr>
          <a:xfrm>
            <a:off x="252700" y="1808850"/>
            <a:ext cx="3285300" cy="1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 txBox="1"/>
          <p:nvPr/>
        </p:nvSpPr>
        <p:spPr>
          <a:xfrm>
            <a:off x="6158075" y="1808850"/>
            <a:ext cx="3192000" cy="17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1"/>
          <p:cNvSpPr txBox="1"/>
          <p:nvPr/>
        </p:nvSpPr>
        <p:spPr>
          <a:xfrm>
            <a:off x="292600" y="5027525"/>
            <a:ext cx="3165600" cy="1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1"/>
          <p:cNvSpPr txBox="1"/>
          <p:nvPr/>
        </p:nvSpPr>
        <p:spPr>
          <a:xfrm>
            <a:off x="6184675" y="5040850"/>
            <a:ext cx="3285300" cy="17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1"/>
          <p:cNvSpPr txBox="1"/>
          <p:nvPr/>
        </p:nvSpPr>
        <p:spPr>
          <a:xfrm>
            <a:off x="3843800" y="3458100"/>
            <a:ext cx="2055000" cy="15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/>
        </p:nvSpPr>
        <p:spPr>
          <a:xfrm>
            <a:off x="450400" y="587164"/>
            <a:ext cx="8852700" cy="11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lang="fr-CA" sz="34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Notes et commentaires</a:t>
            </a:r>
            <a:endParaRPr b="0" i="0" sz="3000" u="none" cap="none" strike="noStrike">
              <a:solidFill>
                <a:srgbClr val="27235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F05B4E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279300" y="1383250"/>
            <a:ext cx="8605500" cy="49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/>
        </p:nvSpPr>
        <p:spPr>
          <a:xfrm>
            <a:off x="450400" y="587164"/>
            <a:ext cx="8852700" cy="11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025" lIns="104025" spcFirstLastPara="1" rIns="104025" wrap="square" tIns="104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lang="fr-CA" sz="34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Notes et commentaires</a:t>
            </a:r>
            <a:endParaRPr b="0" i="0" sz="3000" u="none" cap="none" strike="noStrike">
              <a:solidFill>
                <a:srgbClr val="27235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F05B4E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131" name="Google Shape;131;p23"/>
          <p:cNvSpPr txBox="1"/>
          <p:nvPr/>
        </p:nvSpPr>
        <p:spPr>
          <a:xfrm>
            <a:off x="345800" y="1436450"/>
            <a:ext cx="9017700" cy="53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