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7315200" cx="9753600"/>
  <p:notesSz cx="6858000" cy="9144000"/>
  <p:embeddedFontLst>
    <p:embeddedFont>
      <p:font typeface="Space Mono"/>
      <p:regular r:id="rId15"/>
      <p:bold r:id="rId16"/>
      <p:italic r:id="rId17"/>
      <p:boldItalic r:id="rId18"/>
    </p:embeddedFont>
    <p:embeddedFont>
      <p:font typeface="Source Sans Pro SemiBold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  <p:embeddedFont>
      <p:font typeface="Source Sans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04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04" orient="horz"/>
        <p:guide pos="30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SemiBold-bold.fntdata"/><Relationship Id="rId22" Type="http://schemas.openxmlformats.org/officeDocument/2006/relationships/font" Target="fonts/SourceSansProSemiBold-boldItalic.fntdata"/><Relationship Id="rId21" Type="http://schemas.openxmlformats.org/officeDocument/2006/relationships/font" Target="fonts/SourceSansProSemiBold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SourceSansPro-bold.fntdata"/><Relationship Id="rId27" Type="http://schemas.openxmlformats.org/officeDocument/2006/relationships/font" Target="fonts/SourceSans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SpaceMono-regular.fntdata"/><Relationship Id="rId14" Type="http://schemas.openxmlformats.org/officeDocument/2006/relationships/slide" Target="slides/slide9.xml"/><Relationship Id="rId17" Type="http://schemas.openxmlformats.org/officeDocument/2006/relationships/font" Target="fonts/SpaceMono-italic.fntdata"/><Relationship Id="rId16" Type="http://schemas.openxmlformats.org/officeDocument/2006/relationships/font" Target="fonts/SpaceMono-bold.fntdata"/><Relationship Id="rId19" Type="http://schemas.openxmlformats.org/officeDocument/2006/relationships/font" Target="fonts/SourceSansProSemiBold-regular.fntdata"/><Relationship Id="rId18" Type="http://schemas.openxmlformats.org/officeDocument/2006/relationships/font" Target="fonts/SpaceMon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4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77da8a45e_0_0:notes"/>
          <p:cNvSpPr/>
          <p:nvPr>
            <p:ph idx="2" type="sldImg"/>
          </p:nvPr>
        </p:nvSpPr>
        <p:spPr>
          <a:xfrm>
            <a:off x="1371595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d77da8a45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" name="Google Shape;60;gd77da8a45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-C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77da8a45e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d77da8a45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4162d142f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4162d14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272104093_3_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272104093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272104093_3_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272104093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272104093_3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272104093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272104093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2721040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4162d142f_1_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4162d142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4162d142f_1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4162d142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32489" y="1058951"/>
            <a:ext cx="9088500" cy="2919300"/>
          </a:xfrm>
          <a:prstGeom prst="rect">
            <a:avLst/>
          </a:prstGeom>
        </p:spPr>
        <p:txBody>
          <a:bodyPr anchorCtr="0" anchor="b" bIns="104025" lIns="104025" spcFirstLastPara="1" rIns="104025" wrap="square" tIns="104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32480" y="4030756"/>
            <a:ext cx="9088500" cy="11274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32480" y="1573156"/>
            <a:ext cx="9088500" cy="2792400"/>
          </a:xfrm>
          <a:prstGeom prst="rect">
            <a:avLst/>
          </a:prstGeom>
        </p:spPr>
        <p:txBody>
          <a:bodyPr anchorCtr="0" anchor="b" bIns="104025" lIns="104025" spcFirstLastPara="1" rIns="104025" wrap="square" tIns="104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32480" y="4483164"/>
            <a:ext cx="9088500" cy="18501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rmAutofit/>
          </a:bodyPr>
          <a:lstStyle>
            <a:lvl1pPr indent="-355600" lvl="0" marL="4572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06549" y="215660"/>
            <a:ext cx="61989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000" lIns="104025" spcFirstLastPara="1" rIns="104025" wrap="square" tIns="52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59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rgbClr val="3636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0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06549" y="1760457"/>
            <a:ext cx="8889600" cy="51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52000" lIns="104025" spcFirstLastPara="1" rIns="104025" wrap="square" tIns="520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F05B4E"/>
              </a:buClr>
              <a:buSzPts val="2600"/>
              <a:buFont typeface="Arial"/>
              <a:buNone/>
              <a:defRPr b="1" i="0" sz="2600" u="none" cap="none" strike="noStrike">
                <a:solidFill>
                  <a:srgbClr val="F05B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36365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3636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3636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636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b="0" i="0" sz="1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b="0" l="0" r="52194" t="0"/>
          <a:stretch/>
        </p:blipFill>
        <p:spPr>
          <a:xfrm>
            <a:off x="8778240" y="6504213"/>
            <a:ext cx="731519" cy="4681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/>
        </p:nvSpPr>
        <p:spPr>
          <a:xfrm>
            <a:off x="327680" y="256996"/>
            <a:ext cx="5879100" cy="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025" lIns="104025" spcFirstLastPara="1" rIns="104025" wrap="square" tIns="104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536454" y="585209"/>
            <a:ext cx="87354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700">
                <a:solidFill>
                  <a:srgbClr val="F05A4E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32480" y="3058987"/>
            <a:ext cx="9088500" cy="11973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32480" y="632924"/>
            <a:ext cx="9088500" cy="8145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32480" y="1639076"/>
            <a:ext cx="9088500" cy="48588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32480" y="632924"/>
            <a:ext cx="9088500" cy="8145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32480" y="1639076"/>
            <a:ext cx="4266600" cy="48588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154560" y="1639076"/>
            <a:ext cx="4266600" cy="48588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32480" y="632924"/>
            <a:ext cx="9088500" cy="8145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32480" y="790187"/>
            <a:ext cx="2995200" cy="1074900"/>
          </a:xfrm>
          <a:prstGeom prst="rect">
            <a:avLst/>
          </a:prstGeom>
        </p:spPr>
        <p:txBody>
          <a:bodyPr anchorCtr="0" anchor="b" bIns="104025" lIns="104025" spcFirstLastPara="1" rIns="104025" wrap="square" tIns="104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32480" y="1976320"/>
            <a:ext cx="2995200" cy="45219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22933" y="640213"/>
            <a:ext cx="6792300" cy="58179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876800" y="-178"/>
            <a:ext cx="48768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4025" lIns="104025" spcFirstLastPara="1" rIns="104025" wrap="square" tIns="104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83200" y="1753849"/>
            <a:ext cx="4314900" cy="2108100"/>
          </a:xfrm>
          <a:prstGeom prst="rect">
            <a:avLst/>
          </a:prstGeom>
        </p:spPr>
        <p:txBody>
          <a:bodyPr anchorCtr="0" anchor="b" bIns="104025" lIns="104025" spcFirstLastPara="1" rIns="104025" wrap="square" tIns="104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83200" y="3986596"/>
            <a:ext cx="4314900" cy="17565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268800" y="1029796"/>
            <a:ext cx="4092900" cy="52554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32480" y="6016818"/>
            <a:ext cx="6398700" cy="8604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2480" y="632924"/>
            <a:ext cx="90885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025" lIns="104025" spcFirstLastPara="1" rIns="104025" wrap="square" tIns="1040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2480" y="1639076"/>
            <a:ext cx="90885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025" lIns="104025" spcFirstLastPara="1" rIns="104025" wrap="square" tIns="104025">
            <a:norm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4025" lIns="104025" spcFirstLastPara="1" rIns="104025" wrap="square" tIns="104025">
            <a:norm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012133" y="3320330"/>
            <a:ext cx="7780500" cy="3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2000" lIns="104025" spcFirstLastPara="1" rIns="104025" wrap="square" tIns="5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B4E"/>
              </a:buClr>
              <a:buSzPts val="3400"/>
              <a:buFont typeface="Source Sans Pro SemiBold"/>
              <a:buNone/>
            </a:pPr>
            <a:r>
              <a:t/>
            </a:r>
            <a:endParaRPr sz="3400">
              <a:solidFill>
                <a:srgbClr val="F05B4E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B4E"/>
              </a:buClr>
              <a:buSzPts val="3400"/>
              <a:buFont typeface="Source Sans Pro SemiBold"/>
              <a:buNone/>
            </a:pPr>
            <a:r>
              <a:rPr lang="fr-CA" sz="3200">
                <a:solidFill>
                  <a:srgbClr val="F05B4E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Journal d’apprentissage</a:t>
            </a:r>
            <a:endParaRPr sz="2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B4E"/>
              </a:buClr>
              <a:buSzPts val="3400"/>
              <a:buFont typeface="Source Sans Pro SemiBold"/>
              <a:buNone/>
            </a:pPr>
            <a:br>
              <a:rPr lang="fr-CA" sz="2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fr-CA" sz="2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Auto-évaluation et Bilan</a:t>
            </a:r>
            <a:endParaRPr sz="2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B4E"/>
              </a:buClr>
              <a:buSzPts val="3400"/>
              <a:buFont typeface="Source Sans Pro SemiBold"/>
              <a:buNone/>
            </a:pPr>
            <a:r>
              <a:t/>
            </a:r>
            <a:endParaRPr b="0" sz="2400">
              <a:solidFill>
                <a:srgbClr val="FFFFFF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83700" y="1196475"/>
            <a:ext cx="9578400" cy="2249100"/>
          </a:xfrm>
          <a:prstGeom prst="rect">
            <a:avLst/>
          </a:prstGeom>
          <a:solidFill>
            <a:srgbClr val="3637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88" y="1759988"/>
            <a:ext cx="8542776" cy="11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3759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450400" y="587164"/>
            <a:ext cx="88527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025" lIns="104025" spcFirstLastPara="1" rIns="104025" wrap="square" tIns="104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rgbClr val="F0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Sommaire</a:t>
            </a:r>
            <a:endParaRPr b="0" i="0" sz="3000" u="none" cap="none" strike="noStrike">
              <a:solidFill>
                <a:srgbClr val="27235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05B4E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450400" y="1383417"/>
            <a:ext cx="8964300" cy="6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025" lIns="104025" spcFirstLastPara="1" rIns="104025" wrap="square" tIns="104025">
            <a:spAutoFit/>
          </a:bodyPr>
          <a:lstStyle/>
          <a:p>
            <a:pPr indent="-3810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AutoNum type="arabicPeriod"/>
            </a:pPr>
            <a:r>
              <a:rPr b="1" lang="fr-CA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 réflexives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Ici vous trouverez une liste de questions qui vous aideront à amorcer le travail d’autoréflexion sur votre pratique en accompagnement en littératie numérique. Elles sont ici à titre indicatif.</a:t>
            </a:r>
            <a:endParaRPr i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AutoNum type="arabicPeriod"/>
            </a:pPr>
            <a:r>
              <a:rPr b="1" lang="fr-CA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Analyse par compétence en accompagnement</a:t>
            </a:r>
            <a:endParaRPr b="1"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Dans cette section, vous trouverez une fiche synthèse par compétences à remplir selon les informations entrées dans la grille d’observation mise à votre disposition. Pour faciliter votre de travail de réflexion, chacune des compétences est ici découpée selon la logique suivante :</a:t>
            </a:r>
            <a:endParaRPr i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1041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i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À garder en tête</a:t>
            </a:r>
            <a:endParaRPr i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1041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i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Objectif(s) d’apprentissage</a:t>
            </a:r>
            <a:endParaRPr i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1041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i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 que je sais déjà</a:t>
            </a:r>
            <a:endParaRPr i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1041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i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Apprentissages imprévus</a:t>
            </a:r>
            <a:endParaRPr i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5207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Une zone «Notes» au centre pour répertorier les éléments problématiques.</a:t>
            </a:r>
            <a:endParaRPr i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DFE9FB"/>
              </a:solidFill>
            </a:endParaRPr>
          </a:p>
          <a:p>
            <a:pPr indent="-3683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AutoNum type="arabicPeriod"/>
            </a:pPr>
            <a:r>
              <a:rPr b="1" lang="fr-CA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Notes et commentaires</a:t>
            </a:r>
            <a:br>
              <a:rPr b="1" lang="fr-CA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1"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AutoNum type="arabicPeriod"/>
            </a:pPr>
            <a:r>
              <a:rPr b="1" lang="fr-CA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** Utilisation </a:t>
            </a:r>
            <a:br>
              <a:rPr b="1" lang="fr-CA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Vous pouvez imprimer le journal ou le remplir directement sur Internet en cliquant sur les carrés blancs, une zone de texte va apparaître. </a:t>
            </a:r>
            <a:endParaRPr b="1"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520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FE9F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3759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32480" y="632924"/>
            <a:ext cx="9088500" cy="8145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lang="fr-CA" sz="3400">
                <a:solidFill>
                  <a:srgbClr val="F0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 réflectives</a:t>
            </a:r>
            <a:endParaRPr/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12293" y="1639076"/>
            <a:ext cx="9088500" cy="4858800"/>
          </a:xfrm>
          <a:prstGeom prst="rect">
            <a:avLst/>
          </a:prstGeom>
        </p:spPr>
        <p:txBody>
          <a:bodyPr anchorCtr="0" anchor="t" bIns="104025" lIns="104025" spcFirstLastPara="1" rIns="104025" wrap="square" tIns="1040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fr-CA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Vous pouvez utiliser cette liste de questions réflectives pour vous aider à la rédaction de votre journal</a:t>
            </a:r>
            <a:endParaRPr b="1"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5207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Quelles actions puis-je entreprendre pour atteindre mes objectifs d’apprentissage personnels ?</a:t>
            </a:r>
            <a:endParaRPr b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Est-ce que </a:t>
            </a: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</a:t>
            </a: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peux peaufiner mes habiletés de communication? Décrivez comment vous vous y </a:t>
            </a: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prenez</a:t>
            </a: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et donnez vos commentaires.</a:t>
            </a:r>
            <a:endParaRPr b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je pouvais refaire l’animation, est-ce que j’utiliserais la même procédure ou la même stratégie? Expliquez pourquoi.</a:t>
            </a:r>
            <a:endParaRPr b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Qu’est-ce que j’ai appris ?</a:t>
            </a:r>
            <a:endParaRPr b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Quelle en a été mon expérience ?</a:t>
            </a:r>
            <a:endParaRPr b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Qu’est-ce que cela signifie pour moi dans le contexte de mon apprentissage précédent ?</a:t>
            </a:r>
            <a:endParaRPr b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Qu'est-ce qui a été appris ?</a:t>
            </a:r>
            <a:endParaRPr b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b="1" lang="fr-CA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Quels sont les impacts de mes apprentissages ?</a:t>
            </a:r>
            <a:endParaRPr b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520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b="1" lang="fr-CA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À la suite à vos apprentissages et observations, que pensez-vous modifier dans vos pratiques?</a:t>
            </a:r>
            <a:r>
              <a:rPr b="1" lang="fr-CA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/>
        </p:nvSpPr>
        <p:spPr>
          <a:xfrm>
            <a:off x="279300" y="1795550"/>
            <a:ext cx="31920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 txBox="1"/>
          <p:nvPr/>
        </p:nvSpPr>
        <p:spPr>
          <a:xfrm>
            <a:off x="6158075" y="1822150"/>
            <a:ext cx="3192000" cy="1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/>
        </p:nvSpPr>
        <p:spPr>
          <a:xfrm>
            <a:off x="319200" y="5014225"/>
            <a:ext cx="31521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6158075" y="5040850"/>
            <a:ext cx="3192000" cy="1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3803900" y="3431500"/>
            <a:ext cx="2128200" cy="16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71" y="-17600"/>
            <a:ext cx="9800535" cy="73504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229440" y="6716693"/>
            <a:ext cx="31920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025" lIns="104025" spcFirstLastPara="1" rIns="104025" wrap="square" tIns="104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93" name="Google Shape;93;p19"/>
          <p:cNvSpPr txBox="1"/>
          <p:nvPr/>
        </p:nvSpPr>
        <p:spPr>
          <a:xfrm>
            <a:off x="6144773" y="6703396"/>
            <a:ext cx="3212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025" lIns="104025" spcFirstLastPara="1" rIns="104025" wrap="square" tIns="104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94" name="Google Shape;94;p19"/>
          <p:cNvSpPr txBox="1"/>
          <p:nvPr/>
        </p:nvSpPr>
        <p:spPr>
          <a:xfrm>
            <a:off x="3950213" y="4721636"/>
            <a:ext cx="183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025" lIns="104025" spcFirstLastPara="1" rIns="104025" wrap="square" tIns="104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95" name="Google Shape;95;p19"/>
          <p:cNvSpPr txBox="1"/>
          <p:nvPr/>
        </p:nvSpPr>
        <p:spPr>
          <a:xfrm>
            <a:off x="266000" y="1822150"/>
            <a:ext cx="3212100" cy="16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6158075" y="1835450"/>
            <a:ext cx="3192000" cy="16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292600" y="5054150"/>
            <a:ext cx="31920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6197975" y="5040850"/>
            <a:ext cx="3192000" cy="16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3737400" y="3444800"/>
            <a:ext cx="2234400" cy="16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050" y="-19537"/>
            <a:ext cx="9805678" cy="73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279300" y="1795550"/>
            <a:ext cx="32187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6264475" y="1822150"/>
            <a:ext cx="32187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252700" y="5000925"/>
            <a:ext cx="3218700" cy="1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6184675" y="5067450"/>
            <a:ext cx="32187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3923600" y="3498000"/>
            <a:ext cx="1955100" cy="15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252700" y="1808850"/>
            <a:ext cx="32853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6158075" y="1808850"/>
            <a:ext cx="3192000" cy="1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292600" y="5027525"/>
            <a:ext cx="3165600" cy="17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6184675" y="5040850"/>
            <a:ext cx="3285300" cy="1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3843800" y="3458100"/>
            <a:ext cx="2055000" cy="15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450400" y="587164"/>
            <a:ext cx="88527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025" lIns="104025" spcFirstLastPara="1" rIns="104025" wrap="square" tIns="104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rgbClr val="F0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Notes et commentaires</a:t>
            </a:r>
            <a:endParaRPr b="0" i="0" sz="3000" u="none" cap="none" strike="noStrike">
              <a:solidFill>
                <a:srgbClr val="27235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05B4E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279300" y="1383250"/>
            <a:ext cx="8605500" cy="4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/>
        </p:nvSpPr>
        <p:spPr>
          <a:xfrm>
            <a:off x="450400" y="587164"/>
            <a:ext cx="88527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4025" lIns="104025" spcFirstLastPara="1" rIns="104025" wrap="square" tIns="104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fr-CA" sz="3400">
                <a:solidFill>
                  <a:srgbClr val="F0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Notes et commentaires</a:t>
            </a:r>
            <a:endParaRPr b="0" i="0" sz="3000" u="none" cap="none" strike="noStrike">
              <a:solidFill>
                <a:srgbClr val="27235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05B4E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345800" y="1436450"/>
            <a:ext cx="9017700" cy="53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