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gif" ContentType="image/gif"/>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1" r:id="rId4"/>
    <p:sldMasterId id="2147483692" r:id="rId5"/>
    <p:sldMasterId id="214748369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y="5143500" cx="9144000"/>
  <p:notesSz cx="6858000" cy="9144000"/>
  <p:embeddedFontLst>
    <p:embeddedFont>
      <p:font typeface="Space Mono"/>
      <p:regular r:id="rId38"/>
      <p:bold r:id="rId39"/>
      <p:italic r:id="rId40"/>
      <p:boldItalic r:id="rId41"/>
    </p:embeddedFont>
    <p:embeddedFont>
      <p:font typeface="Source Sans Pro Light"/>
      <p:regular r:id="rId42"/>
      <p:bold r:id="rId43"/>
      <p:italic r:id="rId44"/>
      <p:boldItalic r:id="rId45"/>
    </p:embeddedFont>
    <p:embeddedFont>
      <p:font typeface="Source Sans Pro SemiBold"/>
      <p:regular r:id="rId46"/>
      <p:bold r:id="rId47"/>
      <p:italic r:id="rId48"/>
      <p:boldItalic r:id="rId49"/>
    </p:embeddedFont>
    <p:embeddedFont>
      <p:font typeface="Helvetica Neue"/>
      <p:regular r:id="rId50"/>
      <p:bold r:id="rId51"/>
      <p:italic r:id="rId52"/>
      <p:boldItalic r:id="rId53"/>
    </p:embeddedFont>
    <p:embeddedFont>
      <p:font typeface="Source Sans Pro"/>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39" Type="http://schemas.openxmlformats.org/officeDocument/2006/relationships/font" Target="fonts/SpaceMono-bold.fntdata"/><Relationship Id="rId26" Type="http://schemas.openxmlformats.org/officeDocument/2006/relationships/slide" Target="slides/slide19.xml"/><Relationship Id="rId13" Type="http://schemas.openxmlformats.org/officeDocument/2006/relationships/slide" Target="slides/slide6.xml"/><Relationship Id="rId18" Type="http://schemas.openxmlformats.org/officeDocument/2006/relationships/slide" Target="slides/slide11.xml"/><Relationship Id="rId42" Type="http://schemas.openxmlformats.org/officeDocument/2006/relationships/font" Target="fonts/SourceSansProLight-regular.fntdata"/><Relationship Id="rId47" Type="http://schemas.openxmlformats.org/officeDocument/2006/relationships/font" Target="fonts/SourceSansProSemiBold-bold.fntdata"/><Relationship Id="rId34" Type="http://schemas.openxmlformats.org/officeDocument/2006/relationships/slide" Target="slides/slide27.xml"/><Relationship Id="rId21" Type="http://schemas.openxmlformats.org/officeDocument/2006/relationships/slide" Target="slides/slide14.xml"/><Relationship Id="rId50" Type="http://schemas.openxmlformats.org/officeDocument/2006/relationships/font" Target="fonts/HelveticaNeue-regular.fntdata"/><Relationship Id="rId55" Type="http://schemas.openxmlformats.org/officeDocument/2006/relationships/font" Target="fonts/SourceSansPro-bold.fntdata"/><Relationship Id="rId7" Type="http://schemas.openxmlformats.org/officeDocument/2006/relationships/notesMaster" Target="notesMasters/notesMaster1.xml"/><Relationship Id="rId2" Type="http://schemas.openxmlformats.org/officeDocument/2006/relationships/viewProps" Target="viewProps.xml"/><Relationship Id="rId29" Type="http://schemas.openxmlformats.org/officeDocument/2006/relationships/slide" Target="slides/slide22.xml"/><Relationship Id="rId16" Type="http://schemas.openxmlformats.org/officeDocument/2006/relationships/slide" Target="slides/slide9.xml"/><Relationship Id="rId40" Type="http://schemas.openxmlformats.org/officeDocument/2006/relationships/font" Target="fonts/SpaceMono-italic.fntdata"/><Relationship Id="rId45" Type="http://schemas.openxmlformats.org/officeDocument/2006/relationships/font" Target="fonts/SourceSansProLight-boldItalic.fntdata"/><Relationship Id="rId32" Type="http://schemas.openxmlformats.org/officeDocument/2006/relationships/slide" Target="slides/slide25.xml"/><Relationship Id="rId37" Type="http://schemas.openxmlformats.org/officeDocument/2006/relationships/slide" Target="slides/slide30.xml"/><Relationship Id="rId24" Type="http://schemas.openxmlformats.org/officeDocument/2006/relationships/slide" Target="slides/slide17.xml"/><Relationship Id="rId53" Type="http://schemas.openxmlformats.org/officeDocument/2006/relationships/font" Target="fonts/HelveticaNeue-boldItalic.fntdata"/><Relationship Id="rId11" Type="http://schemas.openxmlformats.org/officeDocument/2006/relationships/slide" Target="slides/slide4.xml"/><Relationship Id="rId58" Type="http://schemas.openxmlformats.org/officeDocument/2006/relationships/customXml" Target="../customXml/item1.xml"/><Relationship Id="rId5" Type="http://schemas.openxmlformats.org/officeDocument/2006/relationships/slideMaster" Target="slideMasters/slideMaster2.xml"/><Relationship Id="rId19" Type="http://schemas.openxmlformats.org/officeDocument/2006/relationships/slide" Target="slides/slide12.xml"/><Relationship Id="rId43" Type="http://schemas.openxmlformats.org/officeDocument/2006/relationships/font" Target="fonts/SourceSansProLight-bold.fntdata"/><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font" Target="fonts/SourceSansProSemiBold-italic.fntdata"/><Relationship Id="rId30" Type="http://schemas.openxmlformats.org/officeDocument/2006/relationships/slide" Target="slides/slide23.xml"/><Relationship Id="rId35" Type="http://schemas.openxmlformats.org/officeDocument/2006/relationships/slide" Target="slides/slide28.xml"/><Relationship Id="rId22" Type="http://schemas.openxmlformats.org/officeDocument/2006/relationships/slide" Target="slides/slide15.xml"/><Relationship Id="rId27" Type="http://schemas.openxmlformats.org/officeDocument/2006/relationships/slide" Target="slides/slide20.xml"/><Relationship Id="rId56" Type="http://schemas.openxmlformats.org/officeDocument/2006/relationships/font" Target="fonts/SourceSansPro-italic.fntdata"/><Relationship Id="rId14" Type="http://schemas.openxmlformats.org/officeDocument/2006/relationships/slide" Target="slides/slide7.xml"/><Relationship Id="rId8" Type="http://schemas.openxmlformats.org/officeDocument/2006/relationships/slide" Target="slides/slide1.xml"/><Relationship Id="rId51" Type="http://schemas.openxmlformats.org/officeDocument/2006/relationships/font" Target="fonts/HelveticaNeue-bold.fntdata"/><Relationship Id="rId3" Type="http://schemas.openxmlformats.org/officeDocument/2006/relationships/presProps" Target="presProps.xml"/><Relationship Id="rId46" Type="http://schemas.openxmlformats.org/officeDocument/2006/relationships/font" Target="fonts/SourceSansProSemiBold-regular.fntdata"/><Relationship Id="rId33" Type="http://schemas.openxmlformats.org/officeDocument/2006/relationships/slide" Target="slides/slide26.xml"/><Relationship Id="rId38" Type="http://schemas.openxmlformats.org/officeDocument/2006/relationships/font" Target="fonts/SpaceMono-regular.fntdata"/><Relationship Id="rId25" Type="http://schemas.openxmlformats.org/officeDocument/2006/relationships/slide" Target="slides/slide18.xml"/><Relationship Id="rId12" Type="http://schemas.openxmlformats.org/officeDocument/2006/relationships/slide" Target="slides/slide5.xml"/><Relationship Id="rId17" Type="http://schemas.openxmlformats.org/officeDocument/2006/relationships/slide" Target="slides/slide10.xml"/><Relationship Id="rId59" Type="http://schemas.openxmlformats.org/officeDocument/2006/relationships/customXml" Target="../customXml/item2.xml"/><Relationship Id="rId41" Type="http://schemas.openxmlformats.org/officeDocument/2006/relationships/font" Target="fonts/SpaceMono-boldItalic.fntdata"/><Relationship Id="rId20" Type="http://schemas.openxmlformats.org/officeDocument/2006/relationships/slide" Target="slides/slide13.xml"/><Relationship Id="rId54" Type="http://schemas.openxmlformats.org/officeDocument/2006/relationships/font" Target="fonts/SourceSansPro-regular.fntdata"/><Relationship Id="rId1" Type="http://schemas.openxmlformats.org/officeDocument/2006/relationships/theme" Target="theme/theme3.xml"/><Relationship Id="rId6" Type="http://schemas.openxmlformats.org/officeDocument/2006/relationships/slideMaster" Target="slideMasters/slideMaster3.xml"/><Relationship Id="rId49" Type="http://schemas.openxmlformats.org/officeDocument/2006/relationships/font" Target="fonts/SourceSansProSemiBold-boldItalic.fntdata"/><Relationship Id="rId36" Type="http://schemas.openxmlformats.org/officeDocument/2006/relationships/slide" Target="slides/slide29.xml"/><Relationship Id="rId23" Type="http://schemas.openxmlformats.org/officeDocument/2006/relationships/slide" Target="slides/slide16.xml"/><Relationship Id="rId28" Type="http://schemas.openxmlformats.org/officeDocument/2006/relationships/slide" Target="slides/slide21.xml"/><Relationship Id="rId57" Type="http://schemas.openxmlformats.org/officeDocument/2006/relationships/font" Target="fonts/SourceSansPro-boldItalic.fntdata"/><Relationship Id="rId15" Type="http://schemas.openxmlformats.org/officeDocument/2006/relationships/slide" Target="slides/slide8.xml"/><Relationship Id="rId44" Type="http://schemas.openxmlformats.org/officeDocument/2006/relationships/font" Target="fonts/SourceSansProLight-italic.fntdata"/><Relationship Id="rId31" Type="http://schemas.openxmlformats.org/officeDocument/2006/relationships/slide" Target="slides/slide24.xml"/><Relationship Id="rId52" Type="http://schemas.openxmlformats.org/officeDocument/2006/relationships/font" Target="fonts/HelveticaNeue-italic.fntdata"/><Relationship Id="rId10" Type="http://schemas.openxmlformats.org/officeDocument/2006/relationships/slide" Target="slides/slide3.xml"/><Relationship Id="rId6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0jrRjqef1M_02fIb6Vr0H7-Nl2ZB5yHI/view?usp=sharing" TargetMode="External"/><Relationship Id="rId3" Type="http://schemas.openxmlformats.org/officeDocument/2006/relationships/hyperlink" Target="https://drive.google.com/file/d/1yVSj7KW2L4NmN-G0nA9oT7ypy_YYFeSO/view?usp=sharing" TargetMode="External"/><Relationship Id="rId4" Type="http://schemas.openxmlformats.org/officeDocument/2006/relationships/hyperlink" Target="https://docs.google.com/document/d/1bG-Rw5bgymcudiN--oJ-V3uni9bUn46_/edit" TargetMode="External"/><Relationship Id="rId9" Type="http://schemas.openxmlformats.org/officeDocument/2006/relationships/hyperlink" Target="https://docs.google.com/presentation/d/1RGUSnQIQWNeTF4U5g75yd2iaVi6XG8EYgMNjscvJsiY/edit#slide=id.gca900aae6b_0_0" TargetMode="External"/><Relationship Id="rId5" Type="http://schemas.openxmlformats.org/officeDocument/2006/relationships/hyperlink" Target="https://alphanumerique.ca" TargetMode="External"/><Relationship Id="rId6" Type="http://schemas.openxmlformats.org/officeDocument/2006/relationships/hyperlink" Target="https://drive.google.com/file/d/12YVJdsC3Mrxdj4Jv32i1JDU9M9F-TYzu/view?usp=sharing" TargetMode="External"/><Relationship Id="rId7" Type="http://schemas.openxmlformats.org/officeDocument/2006/relationships/hyperlink" Target="https://docs.google.com/document/d/1ilxJ7I6VUnqH0hbBnUHjOVzNmuOjsblw4HIOdXPgZsE/edit" TargetMode="External"/><Relationship Id="rId8" Type="http://schemas.openxmlformats.org/officeDocument/2006/relationships/hyperlink" Target="https://docs.google.com/presentation/d/16zw8BcNmEltSLzBHw_eLrYFdP47ZyzCp3BptbyyHAMY/edit#slide=id.g1a69419a36841d52_0"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9kpKDaF3IFw&amp;t=32s" TargetMode="External"/><Relationship Id="rId3" Type="http://schemas.openxmlformats.org/officeDocument/2006/relationships/hyperlink" Target="https://www.youtube.com/watch?v=JAO_3EvD3DY" TargetMode="External"/><Relationship Id="rId4" Type="http://schemas.openxmlformats.org/officeDocument/2006/relationships/hyperlink" Target="https://theconversation.com/fatigues-de-donner-vos-infos-personnelles-habituez-vous-elles-sont-la-monnaie-du-21-siecle-145004"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factuel.afp.com/facebook-vend-il-les-donnees-de-ses-utilisateurs-non-mais-il-les-exploite-commercialement" TargetMode="External"/><Relationship Id="rId3" Type="http://schemas.openxmlformats.org/officeDocument/2006/relationships/hyperlink" Target="https://theconversation.com/fatigues-de-donner-vos-infos-personnelles-habituez-vous-elles-sont-la-monnaie-du-21-siecle-145004"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c.gc.ca/eic/site/062.nsf/fra/h_00108.html"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c.gc.ca/eic/site/062.nsf/fra/h_00108.html"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150.statcan.gc.ca/n1/pub/11-627-m/11-627-m2019063-fra.htm"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rte.tv/fr/videos/RC-017841/dopamine"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airn.info/revue-mouvements-2014-3-page-13.htm#no4" TargetMode="External"/><Relationship Id="rId3" Type="http://schemas.openxmlformats.org/officeDocument/2006/relationships/hyperlink" Target="https://www.cairn.info/revue-la-pensee-2016-4-page-97.htm" TargetMode="External"/><Relationship Id="rId4" Type="http://schemas.openxmlformats.org/officeDocument/2006/relationships/hyperlink" Target="https://www.cairn.info/revue-les-cahiers-du-numerique-2014-2-page-63.htm"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edevoir.com/opinion/chroniques/544988/les-lois-s-ajustent-au-numerique" TargetMode="External"/><Relationship Id="rId3" Type="http://schemas.openxmlformats.org/officeDocument/2006/relationships/hyperlink" Target="https://www.declarationmontreal-iaresponsable.com/la-declaration-2" TargetMode="External"/><Relationship Id="rId4" Type="http://schemas.openxmlformats.org/officeDocument/2006/relationships/hyperlink" Target="https://plus.lapresse.ca/screens/b78b6c5a-98e6-4313-be53-be205eaddfc5__7C___0.html?utm_medium=Email&amp;utm_campaign=Internal+Share&amp;utm_content=Screen" TargetMode="External"/><Relationship Id="rId5" Type="http://schemas.openxmlformats.org/officeDocument/2006/relationships/hyperlink" Target="https://www.cai.gouv.qc.ca/nouveau-reglement-europeen-sur-la-protection-des-donnees-personnelles/" TargetMode="External"/><Relationship Id="rId6" Type="http://schemas.openxmlformats.org/officeDocument/2006/relationships/hyperlink" Target="https://www.cairn.info/revue-les-cahiers-du-numerique-2014-2-page-63.htm"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eclarationmontreal-iaresponsable.com/la-declaration-2"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hello.com/fr/index.html" TargetMode="External"/><Relationship Id="rId3" Type="http://schemas.openxmlformats.org/officeDocument/2006/relationships/hyperlink" Target="https://ello.co/" TargetMode="External"/><Relationship Id="rId4" Type="http://schemas.openxmlformats.org/officeDocument/2006/relationships/hyperlink" Target="https://diasporafoundation.org/"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urs.ebsi.umontreal.ca/sci6005/h2021/co/evolution_web_historique.html" TargetMode="External"/><Relationship Id="rId3" Type="http://schemas.openxmlformats.org/officeDocument/2006/relationships/hyperlink" Target="https://www.lapresse.ca/debats/opinions/2021-01-16/la-democratie-survivra-t-elle-aux-reseaux-sociaux.php" TargetMode="External"/><Relationship Id="rId4" Type="http://schemas.openxmlformats.org/officeDocument/2006/relationships/hyperlink" Target="https://www.lapresse.ca/societe/2021-04-04/reseaux-sociaux-plus-d-intimite-svp.php" TargetMode="External"/><Relationship Id="rId10" Type="http://schemas.openxmlformats.org/officeDocument/2006/relationships/hyperlink" Target="https://www.bbc.com/news/technology-28930781" TargetMode="External"/><Relationship Id="rId9" Type="http://schemas.openxmlformats.org/officeDocument/2006/relationships/hyperlink" Target="https://qz.com/1966986/twitch-owned-by-amazon-is-the-dominant-force-in-live-streaming/" TargetMode="External"/><Relationship Id="rId5" Type="http://schemas.openxmlformats.org/officeDocument/2006/relationships/hyperlink" Target="https://www.nytimes.com/2019/03/10/style/what-is-tik-tok.html" TargetMode="External"/><Relationship Id="rId6" Type="http://schemas.openxmlformats.org/officeDocument/2006/relationships/hyperlink" Target="https://www.wired.com/story/tiktok-year-trump-ban-no-change-new-threats/" TargetMode="External"/><Relationship Id="rId7" Type="http://schemas.openxmlformats.org/officeDocument/2006/relationships/hyperlink" Target="https://www.forbes.com/companies/twitter/?sh=2020b71a22a3" TargetMode="External"/><Relationship Id="rId8" Type="http://schemas.openxmlformats.org/officeDocument/2006/relationships/hyperlink" Target="https://www.businessinsider.com/what-is-instagram-how-to-use-guid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urs.ebsi.umontreal.ca/sci6005/h2021/co/evolution_web_historique.html" TargetMode="External"/><Relationship Id="rId3" Type="http://schemas.openxmlformats.org/officeDocument/2006/relationships/hyperlink" Target="https://www.lapresse.ca/debats/opinions/2021-01-16/la-democratie-survivra-t-elle-aux-reseaux-sociaux.php" TargetMode="External"/><Relationship Id="rId4" Type="http://schemas.openxmlformats.org/officeDocument/2006/relationships/hyperlink" Target="https://www.lapresse.ca/societe/2021-04-04/reseaux-sociaux-plus-d-intimite-svp.php" TargetMode="External"/><Relationship Id="rId10" Type="http://schemas.openxmlformats.org/officeDocument/2006/relationships/hyperlink" Target="https://www.bbc.com/news/technology-28930781" TargetMode="External"/><Relationship Id="rId9" Type="http://schemas.openxmlformats.org/officeDocument/2006/relationships/hyperlink" Target="https://qz.com/1966986/twitch-owned-by-amazon-is-the-dominant-force-in-live-streaming/" TargetMode="External"/><Relationship Id="rId5" Type="http://schemas.openxmlformats.org/officeDocument/2006/relationships/hyperlink" Target="https://www.nytimes.com/2019/03/10/style/what-is-tik-tok.html" TargetMode="External"/><Relationship Id="rId6" Type="http://schemas.openxmlformats.org/officeDocument/2006/relationships/hyperlink" Target="https://www.wired.com/story/tiktok-year-trump-ban-no-change-new-threats/" TargetMode="External"/><Relationship Id="rId7" Type="http://schemas.openxmlformats.org/officeDocument/2006/relationships/hyperlink" Target="https://www.forbes.com/companies/twitter/?sh=2020b71a22a3" TargetMode="External"/><Relationship Id="rId8" Type="http://schemas.openxmlformats.org/officeDocument/2006/relationships/hyperlink" Target="https://www.businessinsider.com/what-is-instagram-how-to-use-guide"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c-orleans-tours.fr/fileadmin/user_upload/0281077U/Vie_du_lycee/Historique_des_reseaux_sociaux.pdf" TargetMode="External"/><Relationship Id="rId3" Type="http://schemas.openxmlformats.org/officeDocument/2006/relationships/hyperlink" Target="https://www.ledevoir.com/societe/459855/la-revolution-des-reseaux-sociaux"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W8gB4AunPBI" TargetMode="External"/><Relationship Id="rId3" Type="http://schemas.openxmlformats.org/officeDocument/2006/relationships/hyperlink" Target="https://www.youtube.com/watch?v=9kpKDaF3IFw&amp;t=32s" TargetMode="External"/><Relationship Id="rId4" Type="http://schemas.openxmlformats.org/officeDocument/2006/relationships/hyperlink" Target="https://www.youtube.com/watch?v=IOjZ1xaa5DM" TargetMode="External"/><Relationship Id="rId5" Type="http://schemas.openxmlformats.org/officeDocument/2006/relationships/hyperlink" Target="https://www.youtube.com/watch?v=Czg_9C7gw0o&amp;t=471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ce24Kdnsx90" TargetMode="External"/><Relationship Id="rId3" Type="http://schemas.openxmlformats.org/officeDocument/2006/relationships/hyperlink" Target="https://www.youtube.com/watch?v=9kpKDaF3IFw&amp;t=32s" TargetMode="External"/><Relationship Id="rId4" Type="http://schemas.openxmlformats.org/officeDocument/2006/relationships/hyperlink" Target="https://www.youtube.com/watch?v=IOjZ1xaa5DM" TargetMode="External"/><Relationship Id="rId5" Type="http://schemas.openxmlformats.org/officeDocument/2006/relationships/hyperlink" Target="https://www.youtube.com/watch?v=Czg_9C7gw0o&amp;t=471s" TargetMode="External"/><Relationship Id="rId6" Type="http://schemas.openxmlformats.org/officeDocument/2006/relationships/hyperlink" Target="https://www.cairn.info/revue-les-cahiers-du-numerique-2014-2-page-63.htm"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af4ef6edd4_0_4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gaf4ef6edd4_0_4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fr-CA" sz="1200" u="sng">
                <a:solidFill>
                  <a:srgbClr val="1155CC"/>
                </a:solidFill>
                <a:latin typeface="Source Sans Pro"/>
                <a:ea typeface="Source Sans Pro"/>
                <a:cs typeface="Source Sans Pro"/>
                <a:sym typeface="Source Sans Pro"/>
                <a:hlinkClick r:id="rId2">
                  <a:extLst>
                    <a:ext uri="{A12FA001-AC4F-418D-AE19-62706E023703}">
                      <ahyp:hlinkClr val="tx"/>
                    </a:ext>
                  </a:extLst>
                </a:hlinkClick>
              </a:rPr>
              <a:t>Règles d’éthique et code de conduite</a:t>
            </a:r>
            <a:endParaRPr sz="10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fr-CA" sz="1200" u="sng">
                <a:solidFill>
                  <a:srgbClr val="1155CC"/>
                </a:solidFill>
                <a:latin typeface="Source Sans Pro"/>
                <a:ea typeface="Source Sans Pro"/>
                <a:cs typeface="Source Sans Pro"/>
                <a:sym typeface="Source Sans Pro"/>
                <a:hlinkClick r:id="rId3">
                  <a:extLst>
                    <a:ext uri="{A12FA001-AC4F-418D-AE19-62706E023703}">
                      <ahyp:hlinkClr val="tx"/>
                    </a:ext>
                  </a:extLst>
                </a:hlinkClick>
              </a:rPr>
              <a:t>Procédure - Litige ou non-respect du code de conduite</a:t>
            </a:r>
            <a:endParaRPr sz="10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fr-CA" sz="1200" u="sng">
                <a:solidFill>
                  <a:srgbClr val="1155CC"/>
                </a:solidFill>
                <a:latin typeface="Source Sans Pro"/>
                <a:ea typeface="Source Sans Pro"/>
                <a:cs typeface="Source Sans Pro"/>
                <a:sym typeface="Source Sans Pro"/>
                <a:hlinkClick r:id="rId4">
                  <a:extLst>
                    <a:ext uri="{A12FA001-AC4F-418D-AE19-62706E023703}">
                      <ahyp:hlinkClr val="tx"/>
                    </a:ext>
                  </a:extLst>
                </a:hlinkClick>
              </a:rPr>
              <a:t>Déroulé technique </a:t>
            </a:r>
            <a:endParaRPr b="1" sz="13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rgbClr val="363759"/>
              </a:buClr>
              <a:buSzPts val="1100"/>
              <a:buFont typeface="Arial"/>
              <a:buNone/>
            </a:pPr>
            <a:r>
              <a:t/>
            </a:r>
            <a:endParaRPr b="1" sz="13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rgbClr val="363759"/>
              </a:buClr>
              <a:buSzPts val="1100"/>
              <a:buFont typeface="Arial"/>
              <a:buNone/>
            </a:pPr>
            <a:r>
              <a:t/>
            </a:r>
            <a:endParaRPr b="1" sz="13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rgbClr val="363759"/>
              </a:buClr>
              <a:buSzPts val="1100"/>
              <a:buFont typeface="Arial"/>
              <a:buNone/>
            </a:pPr>
            <a:r>
              <a:rPr b="1" lang="fr-CA" sz="1300">
                <a:solidFill>
                  <a:srgbClr val="008BCB"/>
                </a:solidFill>
                <a:latin typeface="Source Sans Pro"/>
                <a:ea typeface="Source Sans Pro"/>
                <a:cs typeface="Source Sans Pro"/>
                <a:sym typeface="Source Sans Pro"/>
              </a:rPr>
              <a:t>PRÉSENTEZ-VOUS</a:t>
            </a:r>
            <a:endParaRPr>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rgbClr val="363759"/>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rgbClr val="363759"/>
              </a:buClr>
              <a:buSzPts val="1100"/>
              <a:buFont typeface="Arial"/>
              <a:buNone/>
            </a:pPr>
            <a:r>
              <a:rPr lang="fr-CA" sz="1200">
                <a:solidFill>
                  <a:srgbClr val="073763"/>
                </a:solidFill>
                <a:latin typeface="Source Sans Pro"/>
                <a:ea typeface="Source Sans Pro"/>
                <a:cs typeface="Source Sans Pro"/>
                <a:sym typeface="Source Sans Pro"/>
              </a:rPr>
              <a:t>Bonjour je m’appelle (...) , et je suis (...) pour l’organisme </a:t>
            </a:r>
            <a:r>
              <a:rPr i="1" lang="fr-CA" sz="1200">
                <a:solidFill>
                  <a:srgbClr val="073763"/>
                </a:solidFill>
                <a:latin typeface="Source Sans Pro"/>
                <a:ea typeface="Source Sans Pro"/>
                <a:cs typeface="Source Sans Pro"/>
                <a:sym typeface="Source Sans Pro"/>
              </a:rPr>
              <a:t>Techno Culture Club</a:t>
            </a:r>
            <a:r>
              <a:rPr lang="fr-CA" sz="1200">
                <a:solidFill>
                  <a:srgbClr val="073763"/>
                </a:solidFill>
                <a:latin typeface="Source Sans Pro"/>
                <a:ea typeface="Source Sans Pro"/>
                <a:cs typeface="Source Sans Pro"/>
                <a:sym typeface="Source Sans Pro"/>
              </a:rPr>
              <a:t>. Nous sommes un organisme situé à Montréal et nous sommes spécialisé·e·s dans la création et la diffusion de contenu sur la littératie numérique.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rgbClr val="363759"/>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rgbClr val="363759"/>
              </a:buClr>
              <a:buSzPts val="1100"/>
              <a:buFont typeface="Arial"/>
              <a:buNone/>
            </a:pPr>
            <a:r>
              <a:rPr lang="fr-CA" sz="1200">
                <a:solidFill>
                  <a:srgbClr val="073763"/>
                </a:solidFill>
                <a:latin typeface="Source Sans Pro"/>
                <a:ea typeface="Source Sans Pro"/>
                <a:cs typeface="Source Sans Pro"/>
                <a:sym typeface="Source Sans Pro"/>
              </a:rPr>
              <a:t>Cet atelier est donné dans le cadre du projet </a:t>
            </a:r>
            <a:r>
              <a:rPr i="1" lang="fr-CA" sz="1200">
                <a:solidFill>
                  <a:srgbClr val="073763"/>
                </a:solidFill>
                <a:latin typeface="Source Sans Pro"/>
                <a:ea typeface="Source Sans Pro"/>
                <a:cs typeface="Source Sans Pro"/>
                <a:sym typeface="Source Sans Pro"/>
              </a:rPr>
              <a:t>AlphaNumérique</a:t>
            </a:r>
            <a:r>
              <a:rPr lang="fr-CA" sz="1200">
                <a:solidFill>
                  <a:srgbClr val="073763"/>
                </a:solidFill>
                <a:latin typeface="Source Sans Pro"/>
                <a:ea typeface="Source Sans Pro"/>
                <a:cs typeface="Source Sans Pro"/>
                <a:sym typeface="Source Sans Pro"/>
              </a:rPr>
              <a:t>.</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rgbClr val="363759"/>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rgbClr val="363759"/>
              </a:buClr>
              <a:buSzPts val="1100"/>
              <a:buFont typeface="Arial"/>
              <a:buNone/>
            </a:pPr>
            <a:r>
              <a:rPr i="1" lang="fr-CA" sz="1200">
                <a:solidFill>
                  <a:srgbClr val="073763"/>
                </a:solidFill>
                <a:latin typeface="Source Sans Pro"/>
                <a:ea typeface="Source Sans Pro"/>
                <a:cs typeface="Source Sans Pro"/>
                <a:sym typeface="Source Sans Pro"/>
              </a:rPr>
              <a:t>AlphaNumérique</a:t>
            </a:r>
            <a:r>
              <a:rPr lang="fr-CA" sz="1200">
                <a:solidFill>
                  <a:srgbClr val="073763"/>
                </a:solidFill>
                <a:latin typeface="Source Sans Pro"/>
                <a:ea typeface="Source Sans Pro"/>
                <a:cs typeface="Source Sans Pro"/>
                <a:sym typeface="Source Sans Pro"/>
              </a:rPr>
              <a:t> est un projet d’envergure nationale qui a pour vocation de contribuer à réduire les fossés numériques au sein de la population. Pour plus d'informations rendez-vous sur </a:t>
            </a:r>
            <a:r>
              <a:rPr lang="fr-CA" sz="1200" u="sng">
                <a:solidFill>
                  <a:srgbClr val="1155CC"/>
                </a:solidFill>
                <a:latin typeface="Source Sans Pro"/>
                <a:ea typeface="Source Sans Pro"/>
                <a:cs typeface="Source Sans Pro"/>
                <a:sym typeface="Source Sans Pro"/>
                <a:hlinkClick r:id="rId5">
                  <a:extLst>
                    <a:ext uri="{A12FA001-AC4F-418D-AE19-62706E023703}">
                      <ahyp:hlinkClr val="tx"/>
                    </a:ext>
                  </a:extLst>
                </a:hlinkClick>
              </a:rPr>
              <a:t>https://alphanumerique.ca</a:t>
            </a:r>
            <a:r>
              <a:rPr lang="fr-CA" sz="1200">
                <a:solidFill>
                  <a:srgbClr val="073763"/>
                </a:solidFill>
                <a:latin typeface="Source Sans Pro"/>
                <a:ea typeface="Source Sans Pro"/>
                <a:cs typeface="Source Sans Pro"/>
                <a:sym typeface="Source Sans Pro"/>
              </a:rPr>
              <a:t>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rgbClr val="363759"/>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rgbClr val="363759"/>
              </a:buClr>
              <a:buSzPts val="1100"/>
              <a:buFont typeface="Arial"/>
              <a:buNone/>
            </a:pPr>
            <a:r>
              <a:rPr b="1" lang="fr-CA" sz="1200">
                <a:solidFill>
                  <a:srgbClr val="008BCB"/>
                </a:solidFill>
                <a:latin typeface="Source Sans Pro"/>
                <a:ea typeface="Source Sans Pro"/>
                <a:cs typeface="Source Sans Pro"/>
                <a:sym typeface="Source Sans Pro"/>
              </a:rPr>
              <a:t>PARTAGER CE </a:t>
            </a:r>
            <a:r>
              <a:rPr b="1" lang="fr-CA" sz="1200" u="sng">
                <a:solidFill>
                  <a:srgbClr val="0563C1"/>
                </a:solidFill>
                <a:latin typeface="Source Sans Pro"/>
                <a:ea typeface="Source Sans Pro"/>
                <a:cs typeface="Source Sans Pro"/>
                <a:sym typeface="Source Sans Pro"/>
                <a:hlinkClick r:id="rId6">
                  <a:extLst>
                    <a:ext uri="{A12FA001-AC4F-418D-AE19-62706E023703}">
                      <ahyp:hlinkClr val="tx"/>
                    </a:ext>
                  </a:extLst>
                </a:hlinkClick>
              </a:rPr>
              <a:t>TEXTE</a:t>
            </a:r>
            <a:r>
              <a:rPr b="1" lang="fr-CA" sz="1200">
                <a:solidFill>
                  <a:srgbClr val="008BCB"/>
                </a:solidFill>
                <a:latin typeface="Source Sans Pro"/>
                <a:ea typeface="Source Sans Pro"/>
                <a:cs typeface="Source Sans Pro"/>
                <a:sym typeface="Source Sans Pro"/>
              </a:rPr>
              <a:t> DANS LE CLAVARDAGE</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rgbClr val="363759"/>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rgbClr val="363759"/>
              </a:buClr>
              <a:buSzPts val="1100"/>
              <a:buFont typeface="Arial"/>
              <a:buNone/>
            </a:pPr>
            <a:r>
              <a:rPr lang="fr-CA" sz="1200">
                <a:solidFill>
                  <a:srgbClr val="073763"/>
                </a:solidFill>
                <a:latin typeface="Source Sans Pro"/>
                <a:ea typeface="Source Sans Pro"/>
                <a:cs typeface="Source Sans Pro"/>
                <a:sym typeface="Source Sans Pro"/>
              </a:rPr>
              <a:t>Notez que cet atelier est enregistré, il sera utilisé à l’interne à des fins de formations et de contrôle de la qualité et ne sera en aucun cas partagé sur internet ou à des tierces. </a:t>
            </a:r>
            <a:endParaRPr i="1" sz="1300">
              <a:solidFill>
                <a:srgbClr val="073763"/>
              </a:solidFill>
              <a:latin typeface="Source Sans Pro"/>
              <a:ea typeface="Source Sans Pro"/>
              <a:cs typeface="Source Sans Pro"/>
              <a:sym typeface="Source Sans Pro"/>
            </a:endParaRPr>
          </a:p>
          <a:p>
            <a:pPr indent="0" lvl="0" marL="457200" rtl="0" algn="l">
              <a:lnSpc>
                <a:spcPct val="115000"/>
              </a:lnSpc>
              <a:spcBef>
                <a:spcPts val="0"/>
              </a:spcBef>
              <a:spcAft>
                <a:spcPts val="0"/>
              </a:spcAft>
              <a:buClr>
                <a:srgbClr val="363759"/>
              </a:buClr>
              <a:buSzPts val="1100"/>
              <a:buFont typeface="Arial"/>
              <a:buNone/>
            </a:pPr>
            <a:r>
              <a:t/>
            </a:r>
            <a:endParaRPr b="1" sz="12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fr-CA" sz="1200">
                <a:solidFill>
                  <a:srgbClr val="008BCB"/>
                </a:solidFill>
                <a:latin typeface="Source Sans Pro"/>
                <a:ea typeface="Source Sans Pro"/>
                <a:cs typeface="Source Sans Pro"/>
                <a:sym typeface="Source Sans Pro"/>
              </a:rPr>
              <a:t>AVANT DE COMMENCER L’ATELIER : S’ASSURER QUE TOUT LE MONDE EST CONNECTÉ À L’AUDIO ET QUE TOUT LE MONDE EST À L’AISE AVEC ZOOM À l’AIDE D’UN</a:t>
            </a:r>
            <a:r>
              <a:rPr b="1" lang="fr-CA" sz="1200" u="sng">
                <a:solidFill>
                  <a:srgbClr val="1155CC"/>
                </a:solidFill>
                <a:latin typeface="Source Sans Pro"/>
                <a:ea typeface="Source Sans Pro"/>
                <a:cs typeface="Source Sans Pro"/>
                <a:sym typeface="Source Sans Pro"/>
                <a:hlinkClick r:id="rId7">
                  <a:extLst>
                    <a:ext uri="{A12FA001-AC4F-418D-AE19-62706E023703}">
                      <ahyp:hlinkClr val="tx"/>
                    </a:ext>
                  </a:extLst>
                </a:hlinkClick>
              </a:rPr>
              <a:t> SONDAGE </a:t>
            </a:r>
            <a:r>
              <a:rPr b="1" lang="fr-CA" sz="1200">
                <a:solidFill>
                  <a:srgbClr val="008BCB"/>
                </a:solidFill>
                <a:latin typeface="Source Sans Pro"/>
                <a:ea typeface="Source Sans Pro"/>
                <a:cs typeface="Source Sans Pro"/>
                <a:sym typeface="Source Sans Pro"/>
              </a:rPr>
              <a:t>ZOOM.</a:t>
            </a:r>
            <a:endParaRPr b="1" sz="12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rgbClr val="363759"/>
              </a:buClr>
              <a:buSzPts val="1100"/>
              <a:buFont typeface="Arial"/>
              <a:buNone/>
            </a:pPr>
            <a:r>
              <a:t/>
            </a:r>
            <a:endParaRPr b="1" sz="13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rgbClr val="363759"/>
              </a:buClr>
              <a:buSzPts val="1100"/>
              <a:buFont typeface="Arial"/>
              <a:buNone/>
            </a:pPr>
            <a:r>
              <a:rPr b="1" lang="fr-CA" sz="1300">
                <a:solidFill>
                  <a:srgbClr val="008BCB"/>
                </a:solidFill>
                <a:latin typeface="Source Sans Pro"/>
                <a:ea typeface="Source Sans Pro"/>
                <a:cs typeface="Source Sans Pro"/>
                <a:sym typeface="Source Sans Pro"/>
              </a:rPr>
              <a:t>AIDE AUDIO </a:t>
            </a:r>
            <a:r>
              <a:rPr b="1" lang="fr-CA" sz="1300" u="sng">
                <a:solidFill>
                  <a:srgbClr val="1155CC"/>
                </a:solidFill>
                <a:latin typeface="Source Sans Pro"/>
                <a:ea typeface="Source Sans Pro"/>
                <a:cs typeface="Source Sans Pro"/>
                <a:sym typeface="Source Sans Pro"/>
                <a:hlinkClick r:id="rId8">
                  <a:extLst>
                    <a:ext uri="{A12FA001-AC4F-418D-AE19-62706E023703}">
                      <ahyp:hlinkClr val="tx"/>
                    </a:ext>
                  </a:extLst>
                </a:hlinkClick>
              </a:rPr>
              <a:t>ICI</a:t>
            </a:r>
            <a:endParaRPr b="1" sz="13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rgbClr val="363759"/>
              </a:buClr>
              <a:buSzPts val="1100"/>
              <a:buFont typeface="Arial"/>
              <a:buNone/>
            </a:pPr>
            <a:r>
              <a:rPr b="1" lang="fr-CA" sz="1300">
                <a:solidFill>
                  <a:srgbClr val="008BCB"/>
                </a:solidFill>
                <a:latin typeface="Source Sans Pro"/>
                <a:ea typeface="Source Sans Pro"/>
                <a:cs typeface="Source Sans Pro"/>
                <a:sym typeface="Source Sans Pro"/>
              </a:rPr>
              <a:t>AIDE ZOOM </a:t>
            </a:r>
            <a:r>
              <a:rPr b="1" lang="fr-CA" sz="1300" u="sng">
                <a:solidFill>
                  <a:srgbClr val="1155CC"/>
                </a:solidFill>
                <a:latin typeface="Source Sans Pro"/>
                <a:ea typeface="Source Sans Pro"/>
                <a:cs typeface="Source Sans Pro"/>
                <a:sym typeface="Source Sans Pro"/>
                <a:hlinkClick r:id="rId9">
                  <a:extLst>
                    <a:ext uri="{A12FA001-AC4F-418D-AE19-62706E023703}">
                      <ahyp:hlinkClr val="tx"/>
                    </a:ext>
                  </a:extLst>
                </a:hlinkClick>
              </a:rPr>
              <a:t>ICI</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1400">
              <a:solidFill>
                <a:srgbClr val="E06666"/>
              </a:solidFill>
              <a:latin typeface="Source Sans Pro"/>
              <a:ea typeface="Source Sans Pro"/>
              <a:cs typeface="Source Sans Pro"/>
              <a:sym typeface="Source Sans Pro"/>
            </a:endParaRPr>
          </a:p>
        </p:txBody>
      </p:sp>
      <p:sp>
        <p:nvSpPr>
          <p:cNvPr id="186" name="Google Shape;186;gaf4ef6edd4_0_4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b0cc9f161e_0_1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gb0cc9f161e_0_1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CA" sz="1200">
                <a:solidFill>
                  <a:srgbClr val="F05A4E"/>
                </a:solidFill>
                <a:latin typeface="Source Sans Pro"/>
                <a:ea typeface="Source Sans Pro"/>
                <a:cs typeface="Source Sans Pro"/>
                <a:sym typeface="Source Sans Pro"/>
              </a:rPr>
              <a:t>Slide 10</a:t>
            </a:r>
            <a:endParaRPr b="1" sz="18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18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Abordons maintenant le coeur de l’atelier, la marchandisation de la sociabilité en ligne. </a:t>
            </a:r>
            <a:endParaRPr sz="12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af4ef6edd4_0_4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af4ef6edd4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CA" sz="1200">
                <a:solidFill>
                  <a:srgbClr val="F05A4E"/>
                </a:solidFill>
                <a:latin typeface="Source Sans Pro"/>
                <a:ea typeface="Source Sans Pro"/>
                <a:cs typeface="Source Sans Pro"/>
                <a:sym typeface="Source Sans Pro"/>
              </a:rPr>
              <a:t>Slide 11</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1200">
              <a:solidFill>
                <a:srgbClr val="F05A4E"/>
              </a:solidFill>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Comme on vient de voir, l'apparition des réseaux sociaux a opéré un changement du modèle social tant pour les organisations que pour les publics.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Ce glissement s’opère tant dans la sphère socio-économique que culturelle. En effet </a:t>
            </a:r>
            <a:r>
              <a:rPr lang="fr-CA" sz="1200">
                <a:solidFill>
                  <a:srgbClr val="363759"/>
                </a:solidFill>
                <a:highlight>
                  <a:schemeClr val="lt1"/>
                </a:highlight>
                <a:latin typeface="Source Sans Pro"/>
                <a:ea typeface="Source Sans Pro"/>
                <a:cs typeface="Source Sans Pro"/>
                <a:sym typeface="Source Sans Pro"/>
              </a:rPr>
              <a:t>Au départ les réseaux sociaux numériques avaient pour objectif de favoriser l'interaction sociale, la création et le partage d'informations en créant des communautés d'internautes reliés par des liens amicaux ou professionnels.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Avec la marchandisation d’Internet au début des années 1990 les entreprises ont bouleversé la manière dont la clientèle interagit avec leurs commerces.</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t/>
            </a:r>
            <a:endParaRPr b="1" sz="1200">
              <a:solidFill>
                <a:srgbClr val="F05A4E"/>
              </a:solidFill>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C’est-à-dire qu’un processus consistant à transformer en marchandise quelque chose qui ne l’était pas a été créé. </a:t>
            </a:r>
            <a:r>
              <a:rPr b="1" lang="fr-CA" sz="1200">
                <a:solidFill>
                  <a:srgbClr val="363759"/>
                </a:solidFill>
                <a:latin typeface="Source Sans Pro"/>
                <a:ea typeface="Source Sans Pro"/>
                <a:cs typeface="Source Sans Pro"/>
                <a:sym typeface="Source Sans Pro"/>
              </a:rPr>
              <a:t>Cela a fini par la même occasion par biaiser les objectifs originels des réseaux sociaux.</a:t>
            </a:r>
            <a:endParaRPr b="1"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b="1" lang="fr-CA" sz="1200">
                <a:solidFill>
                  <a:srgbClr val="F05B4E"/>
                </a:solidFill>
                <a:latin typeface="Source Sans Pro"/>
                <a:ea typeface="Source Sans Pro"/>
                <a:cs typeface="Source Sans Pro"/>
                <a:sym typeface="Source Sans Pro"/>
              </a:rPr>
              <a:t>---------------------- </a:t>
            </a:r>
            <a:endParaRPr b="1"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t/>
            </a:r>
            <a:endParaRPr b="1" sz="1200">
              <a:solidFill>
                <a:srgbClr val="F05A4E"/>
              </a:solidFill>
            </a:endParaRPr>
          </a:p>
          <a:p>
            <a:pPr indent="0" lvl="0" marL="0" rtl="0" algn="l">
              <a:lnSpc>
                <a:spcPct val="115000"/>
              </a:lnSpc>
              <a:spcBef>
                <a:spcPts val="0"/>
              </a:spcBef>
              <a:spcAft>
                <a:spcPts val="0"/>
              </a:spcAft>
              <a:buClr>
                <a:schemeClr val="dk1"/>
              </a:buClr>
              <a:buSzPts val="1100"/>
              <a:buFont typeface="Arial"/>
              <a:buNone/>
            </a:pPr>
            <a:r>
              <a:rPr b="1" lang="fr-CA" sz="1200">
                <a:solidFill>
                  <a:srgbClr val="363759"/>
                </a:solidFill>
                <a:latin typeface="Source Sans Pro"/>
                <a:ea typeface="Source Sans Pro"/>
                <a:cs typeface="Source Sans Pro"/>
                <a:sym typeface="Source Sans Pro"/>
              </a:rPr>
              <a:t>Car leurs fondateurs y ont vu une occasion d’obtenir des avantages économiques concurrentiels par l’utilisation des données personnelles fournies par les utilisateur·trice·s. </a:t>
            </a:r>
            <a:endParaRPr b="1" sz="1200">
              <a:solidFill>
                <a:srgbClr val="F05A4E"/>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highlight>
                  <a:schemeClr val="lt1"/>
                </a:highlight>
                <a:latin typeface="Source Sans Pro"/>
                <a:ea typeface="Source Sans Pro"/>
                <a:cs typeface="Source Sans Pro"/>
                <a:sym typeface="Source Sans Pro"/>
              </a:rPr>
              <a:t>En l’espace d'une vingtaine d'années, les réseaux sociaux qui avaient initialement pour but de bâtir des communautés et favoriser les liens sociaux sont progressivement devenus des plateformes de </a:t>
            </a:r>
            <a:r>
              <a:rPr i="1" lang="fr-CA" sz="1200">
                <a:solidFill>
                  <a:srgbClr val="363759"/>
                </a:solidFill>
                <a:highlight>
                  <a:schemeClr val="lt1"/>
                </a:highlight>
                <a:latin typeface="Source Sans Pro"/>
                <a:ea typeface="Source Sans Pro"/>
                <a:cs typeface="Source Sans Pro"/>
                <a:sym typeface="Source Sans Pro"/>
              </a:rPr>
              <a:t>marchandisation de la sociabilité en ligne.</a:t>
            </a:r>
            <a:r>
              <a:rPr lang="fr-CA" sz="1200">
                <a:solidFill>
                  <a:srgbClr val="363759"/>
                </a:solidFill>
                <a:latin typeface="Source Sans Pro"/>
                <a:ea typeface="Source Sans Pro"/>
                <a:cs typeface="Source Sans Pro"/>
                <a:sym typeface="Source Sans Pro"/>
              </a:rPr>
              <a:t>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Ce qu’il faut retenir, c’est que plus on passe du temps sur les réseaux sociaux et plus ils font de l’argent!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Sources : </a:t>
            </a:r>
            <a:r>
              <a:rPr lang="fr-CA" sz="1200" u="sng">
                <a:solidFill>
                  <a:schemeClr val="hlink"/>
                </a:solidFill>
                <a:latin typeface="Source Sans Pro"/>
                <a:ea typeface="Source Sans Pro"/>
                <a:cs typeface="Source Sans Pro"/>
                <a:sym typeface="Source Sans Pro"/>
                <a:hlinkClick r:id="rId2"/>
              </a:rPr>
              <a:t>France 2</a:t>
            </a:r>
            <a:r>
              <a:rPr lang="fr-CA" sz="1200">
                <a:solidFill>
                  <a:srgbClr val="363759"/>
                </a:solidFill>
                <a:latin typeface="Source Sans Pro"/>
                <a:ea typeface="Source Sans Pro"/>
                <a:cs typeface="Source Sans Pro"/>
                <a:sym typeface="Source Sans Pro"/>
              </a:rPr>
              <a:t>, </a:t>
            </a:r>
            <a:r>
              <a:rPr lang="fr-CA" sz="1200" u="sng">
                <a:solidFill>
                  <a:schemeClr val="hlink"/>
                </a:solidFill>
                <a:latin typeface="Source Sans Pro"/>
                <a:ea typeface="Source Sans Pro"/>
                <a:cs typeface="Source Sans Pro"/>
                <a:sym typeface="Source Sans Pro"/>
                <a:hlinkClick r:id="rId3"/>
              </a:rPr>
              <a:t>The New York Time</a:t>
            </a:r>
            <a:r>
              <a:rPr lang="fr-CA" sz="1200">
                <a:solidFill>
                  <a:srgbClr val="363759"/>
                </a:solidFill>
                <a:latin typeface="Source Sans Pro"/>
                <a:ea typeface="Source Sans Pro"/>
                <a:cs typeface="Source Sans Pro"/>
                <a:sym typeface="Source Sans Pro"/>
              </a:rPr>
              <a:t>, </a:t>
            </a:r>
            <a:r>
              <a:rPr lang="fr-CA" sz="1200" u="sng">
                <a:solidFill>
                  <a:srgbClr val="0097A7"/>
                </a:solidFill>
                <a:latin typeface="Source Sans Pro"/>
                <a:ea typeface="Source Sans Pro"/>
                <a:cs typeface="Source Sans Pro"/>
                <a:sym typeface="Source Sans Pro"/>
                <a:hlinkClick r:id="rId4">
                  <a:extLst>
                    <a:ext uri="{A12FA001-AC4F-418D-AE19-62706E023703}">
                      <ahyp:hlinkClr val="tx"/>
                    </a:ext>
                  </a:extLst>
                </a:hlinkClick>
              </a:rPr>
              <a:t>The Conversation</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t/>
            </a:r>
            <a:endParaRPr sz="1150">
              <a:solidFill>
                <a:srgbClr val="333333"/>
              </a:solidFill>
              <a:highlight>
                <a:srgbClr val="FFFFFF"/>
              </a:highlight>
              <a:latin typeface="Helvetica Neue"/>
              <a:ea typeface="Helvetica Neue"/>
              <a:cs typeface="Helvetica Neue"/>
              <a:sym typeface="Helvetica Neue"/>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af4ef6edd4_0_7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af4ef6edd4_0_7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CA" sz="1200">
                <a:solidFill>
                  <a:srgbClr val="F05A4E"/>
                </a:solidFill>
                <a:latin typeface="Source Sans Pro"/>
                <a:ea typeface="Source Sans Pro"/>
                <a:cs typeface="Source Sans Pro"/>
                <a:sym typeface="Source Sans Pro"/>
              </a:rPr>
              <a:t>Slide 12</a:t>
            </a:r>
            <a:endParaRPr b="1" sz="1400">
              <a:solidFill>
                <a:srgbClr val="E06666"/>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14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Mais comment ces géants se font de l’argent?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En fait, Facebook ainsi que plusieurs autre réseaux sociaux monétisent les données de leurs usagers en vendant aux annonceurs l’accès à des cibles publicitaires anonymes générées grâce aux profils et au comportement de leurs internautes.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b="1" lang="fr-CA" sz="1200">
                <a:solidFill>
                  <a:srgbClr val="F05B4E"/>
                </a:solidFill>
                <a:latin typeface="Source Sans Pro"/>
                <a:ea typeface="Source Sans Pro"/>
                <a:cs typeface="Source Sans Pro"/>
                <a:sym typeface="Source Sans Pro"/>
              </a:rPr>
              <a:t>----------------------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Donc, les usager·ère·s de Facebook et plusieurs autres réseaux sociaux sont exploité·e·s de manière commerciale et c’est comme cela qu’ils justifient la gratuité de leurs services.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Facebook affirme que nos données ne sont pas vendues. Cependant en lisant au complet les conditions générales d’utilisation, on réalise qu’elles sont récoltées et analysées puis exploitées commercialement. Donc ce ne sont pas nos données personnelles qui sont directement vendues mais bien leur analyse. L’Agence France Presse le décrit très bien dans un article paru en mai 2019  sur leur blog Factuels, qui est l’équivalent des Décrypteurs de Radio-Canada.</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Sources : </a:t>
            </a:r>
            <a:r>
              <a:rPr lang="fr-CA" sz="1200" u="sng">
                <a:solidFill>
                  <a:schemeClr val="hlink"/>
                </a:solidFill>
                <a:latin typeface="Source Sans Pro"/>
                <a:ea typeface="Source Sans Pro"/>
                <a:cs typeface="Source Sans Pro"/>
                <a:sym typeface="Source Sans Pro"/>
                <a:hlinkClick r:id="rId2"/>
              </a:rPr>
              <a:t>Factuel AFP</a:t>
            </a:r>
            <a:r>
              <a:rPr lang="fr-CA" sz="1200">
                <a:solidFill>
                  <a:srgbClr val="363759"/>
                </a:solidFill>
                <a:latin typeface="Source Sans Pro"/>
                <a:ea typeface="Source Sans Pro"/>
                <a:cs typeface="Source Sans Pro"/>
                <a:sym typeface="Source Sans Pro"/>
              </a:rPr>
              <a:t>, </a:t>
            </a:r>
            <a:r>
              <a:rPr lang="fr-CA" sz="1200" u="sng">
                <a:solidFill>
                  <a:schemeClr val="hlink"/>
                </a:solidFill>
                <a:latin typeface="Source Sans Pro"/>
                <a:ea typeface="Source Sans Pro"/>
                <a:cs typeface="Source Sans Pro"/>
                <a:sym typeface="Source Sans Pro"/>
                <a:hlinkClick r:id="rId3"/>
              </a:rPr>
              <a:t>The Conversation</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t/>
            </a:r>
            <a:endParaRPr b="1"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just">
              <a:lnSpc>
                <a:spcPct val="150000"/>
              </a:lnSpc>
              <a:spcBef>
                <a:spcPts val="0"/>
              </a:spcBef>
              <a:spcAft>
                <a:spcPts val="1000"/>
              </a:spcAft>
              <a:buClr>
                <a:schemeClr val="dk1"/>
              </a:buClr>
              <a:buSzPts val="1100"/>
              <a:buFont typeface="Arial"/>
              <a:buNone/>
            </a:pPr>
            <a:r>
              <a:t/>
            </a:r>
            <a:endParaRPr sz="1150">
              <a:solidFill>
                <a:srgbClr val="333333"/>
              </a:solidFill>
              <a:highlight>
                <a:srgbClr val="FFFFFF"/>
              </a:highlight>
              <a:latin typeface="Helvetica Neue"/>
              <a:ea typeface="Helvetica Neue"/>
              <a:cs typeface="Helvetica Neue"/>
              <a:sym typeface="Helvetica Neue"/>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b0827194b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b0827194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CA" sz="1200">
                <a:solidFill>
                  <a:srgbClr val="F05A4E"/>
                </a:solidFill>
                <a:latin typeface="Source Sans Pro"/>
                <a:ea typeface="Source Sans Pro"/>
                <a:cs typeface="Source Sans Pro"/>
                <a:sym typeface="Source Sans Pro"/>
              </a:rPr>
              <a:t>Slide 13</a:t>
            </a:r>
            <a:endParaRPr b="1" sz="1400">
              <a:solidFill>
                <a:srgbClr val="E06666"/>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b="1" sz="1400">
              <a:solidFill>
                <a:srgbClr val="E06666"/>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200">
                <a:solidFill>
                  <a:srgbClr val="363759"/>
                </a:solidFill>
                <a:latin typeface="Source Sans Pro"/>
                <a:ea typeface="Source Sans Pro"/>
                <a:cs typeface="Source Sans Pro"/>
                <a:sym typeface="Source Sans Pro"/>
              </a:rPr>
              <a:t>Le Canada est en train de modifier les lois sur le numérique avec sa Charte canadienne 2020 du numérique pour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fr-CA" sz="1200">
                <a:solidFill>
                  <a:srgbClr val="363759"/>
                </a:solidFill>
                <a:latin typeface="Source Sans Pro"/>
                <a:ea typeface="Source Sans Pro"/>
                <a:cs typeface="Source Sans Pro"/>
                <a:sym typeface="Source Sans Pro"/>
              </a:rPr>
              <a:t>Accroître les paramètres de contrôle et de transparence lors du traitement de vos données personnelles par les entreprises</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fr-CA" sz="1200">
                <a:solidFill>
                  <a:srgbClr val="363759"/>
                </a:solidFill>
                <a:latin typeface="Source Sans Pro"/>
                <a:ea typeface="Source Sans Pro"/>
                <a:cs typeface="Source Sans Pro"/>
                <a:sym typeface="Source Sans Pro"/>
              </a:rPr>
              <a:t>Transmettre de manière sécuritaire vos données personnelles</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fr-CA" sz="1200">
                <a:solidFill>
                  <a:srgbClr val="363759"/>
                </a:solidFill>
                <a:latin typeface="Source Sans Pro"/>
                <a:ea typeface="Source Sans Pro"/>
                <a:cs typeface="Source Sans Pro"/>
                <a:sym typeface="Source Sans Pro"/>
              </a:rPr>
              <a:t>Permettre de retirer votre consentement, détruire vos renseignements personnels et appliquer des sanctions sévères (5% du revenu à 25 millions de dollars)</a:t>
            </a:r>
            <a:endParaRPr i="1" sz="1200">
              <a:solidFill>
                <a:srgbClr val="3D85C6"/>
              </a:solidFill>
              <a:highlight>
                <a:srgbClr val="FFFFFF"/>
              </a:highlight>
              <a:latin typeface="Source Sans Pro"/>
              <a:ea typeface="Source Sans Pro"/>
              <a:cs typeface="Source Sans Pro"/>
              <a:sym typeface="Source Sans Pro"/>
            </a:endParaRPr>
          </a:p>
          <a:p>
            <a:pPr indent="0" lvl="0" marL="0" rtl="0" algn="l">
              <a:lnSpc>
                <a:spcPct val="115000"/>
              </a:lnSpc>
              <a:spcBef>
                <a:spcPts val="900"/>
              </a:spcBef>
              <a:spcAft>
                <a:spcPts val="0"/>
              </a:spcAft>
              <a:buNone/>
            </a:pPr>
            <a:r>
              <a:rPr lang="fr-CA" sz="1200">
                <a:solidFill>
                  <a:srgbClr val="363759"/>
                </a:solidFill>
                <a:latin typeface="Source Sans Pro"/>
                <a:ea typeface="Source Sans Pro"/>
                <a:cs typeface="Source Sans Pro"/>
                <a:sym typeface="Source Sans Pro"/>
              </a:rPr>
              <a:t>Sources : </a:t>
            </a:r>
            <a:r>
              <a:rPr lang="fr-CA" sz="1200" u="sng">
                <a:solidFill>
                  <a:schemeClr val="hlink"/>
                </a:solidFill>
                <a:latin typeface="Source Sans Pro"/>
                <a:ea typeface="Source Sans Pro"/>
                <a:cs typeface="Source Sans Pro"/>
                <a:sym typeface="Source Sans Pro"/>
                <a:hlinkClick r:id="rId2"/>
              </a:rPr>
              <a:t>Charte Canadienne du numérique</a:t>
            </a:r>
            <a:endParaRPr sz="1200">
              <a:solidFill>
                <a:srgbClr val="363759"/>
              </a:solidFill>
              <a:latin typeface="Source Sans Pro"/>
              <a:ea typeface="Source Sans Pro"/>
              <a:cs typeface="Source Sans Pro"/>
              <a:sym typeface="Source Sans Pro"/>
            </a:endParaRPr>
          </a:p>
          <a:p>
            <a:pPr indent="0" lvl="0" marL="457200" rtl="0" algn="l">
              <a:lnSpc>
                <a:spcPct val="115000"/>
              </a:lnSpc>
              <a:spcBef>
                <a:spcPts val="900"/>
              </a:spcBef>
              <a:spcAft>
                <a:spcPts val="900"/>
              </a:spcAft>
              <a:buNone/>
            </a:pPr>
            <a:r>
              <a:t/>
            </a:r>
            <a:endParaRPr sz="1600">
              <a:solidFill>
                <a:srgbClr val="333333"/>
              </a:solidFill>
              <a:latin typeface="Source Sans Pro"/>
              <a:ea typeface="Source Sans Pro"/>
              <a:cs typeface="Source Sans Pro"/>
              <a:sym typeface="Source Sans Pr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e554d92d8d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e554d92d8d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CA" sz="1200">
                <a:solidFill>
                  <a:srgbClr val="F05A4E"/>
                </a:solidFill>
                <a:latin typeface="Source Sans Pro"/>
                <a:ea typeface="Source Sans Pro"/>
                <a:cs typeface="Source Sans Pro"/>
                <a:sym typeface="Source Sans Pro"/>
              </a:rPr>
              <a:t>Slide 14</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highlight>
                  <a:schemeClr val="lt1"/>
                </a:highlight>
                <a:latin typeface="Source Sans Pro"/>
                <a:ea typeface="Source Sans Pro"/>
                <a:cs typeface="Source Sans Pro"/>
                <a:sym typeface="Source Sans Pro"/>
              </a:rPr>
              <a:t>La charte s'inspire des Règlements généraux de la protection des données de l'Union Européenne mais le Canada prétend vouloir devenir le leader mondial. Voici donc ses 10 principes clés : </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900"/>
              </a:spcBef>
              <a:spcAft>
                <a:spcPts val="0"/>
              </a:spcAft>
              <a:buClr>
                <a:schemeClr val="dk1"/>
              </a:buClr>
              <a:buSzPts val="1100"/>
              <a:buFont typeface="Arial"/>
              <a:buNone/>
            </a:pPr>
            <a:r>
              <a:rPr lang="fr-CA" sz="1200">
                <a:solidFill>
                  <a:srgbClr val="363759"/>
                </a:solidFill>
                <a:highlight>
                  <a:schemeClr val="lt1"/>
                </a:highlight>
                <a:latin typeface="Source Sans Pro"/>
                <a:ea typeface="Source Sans Pro"/>
                <a:cs typeface="Source Sans Pro"/>
                <a:sym typeface="Source Sans Pro"/>
              </a:rPr>
              <a:t>- Accès universel au numérique</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900"/>
              </a:spcBef>
              <a:spcAft>
                <a:spcPts val="0"/>
              </a:spcAft>
              <a:buClr>
                <a:schemeClr val="dk1"/>
              </a:buClr>
              <a:buSzPts val="1100"/>
              <a:buFont typeface="Arial"/>
              <a:buNone/>
            </a:pPr>
            <a:r>
              <a:rPr lang="fr-CA" sz="1200">
                <a:solidFill>
                  <a:srgbClr val="363759"/>
                </a:solidFill>
                <a:highlight>
                  <a:schemeClr val="lt1"/>
                </a:highlight>
                <a:latin typeface="Source Sans Pro"/>
                <a:ea typeface="Source Sans Pro"/>
                <a:cs typeface="Source Sans Pro"/>
                <a:sym typeface="Source Sans Pro"/>
              </a:rPr>
              <a:t>- Sûreté et sécurité </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900"/>
              </a:spcBef>
              <a:spcAft>
                <a:spcPts val="0"/>
              </a:spcAft>
              <a:buClr>
                <a:schemeClr val="dk1"/>
              </a:buClr>
              <a:buSzPts val="1100"/>
              <a:buFont typeface="Arial"/>
              <a:buNone/>
            </a:pPr>
            <a:r>
              <a:rPr lang="fr-CA" sz="1200">
                <a:solidFill>
                  <a:srgbClr val="363759"/>
                </a:solidFill>
                <a:highlight>
                  <a:schemeClr val="lt1"/>
                </a:highlight>
                <a:latin typeface="Source Sans Pro"/>
                <a:ea typeface="Source Sans Pro"/>
                <a:cs typeface="Source Sans Pro"/>
                <a:sym typeface="Source Sans Pro"/>
              </a:rPr>
              <a:t>- Contrôle et consentement</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900"/>
              </a:spcBef>
              <a:spcAft>
                <a:spcPts val="0"/>
              </a:spcAft>
              <a:buClr>
                <a:schemeClr val="dk1"/>
              </a:buClr>
              <a:buSzPts val="1100"/>
              <a:buFont typeface="Arial"/>
              <a:buNone/>
            </a:pPr>
            <a:r>
              <a:rPr lang="fr-CA" sz="1200">
                <a:solidFill>
                  <a:srgbClr val="363759"/>
                </a:solidFill>
                <a:highlight>
                  <a:schemeClr val="lt1"/>
                </a:highlight>
                <a:latin typeface="Source Sans Pro"/>
                <a:ea typeface="Source Sans Pro"/>
                <a:cs typeface="Source Sans Pro"/>
                <a:sym typeface="Source Sans Pro"/>
              </a:rPr>
              <a:t>- Transparence / Portabilité / Interopérabilité</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900"/>
              </a:spcBef>
              <a:spcAft>
                <a:spcPts val="0"/>
              </a:spcAft>
              <a:buClr>
                <a:schemeClr val="dk1"/>
              </a:buClr>
              <a:buSzPts val="1100"/>
              <a:buFont typeface="Arial"/>
              <a:buNone/>
            </a:pPr>
            <a:r>
              <a:rPr lang="fr-CA" sz="1200">
                <a:solidFill>
                  <a:srgbClr val="363759"/>
                </a:solidFill>
                <a:highlight>
                  <a:schemeClr val="lt1"/>
                </a:highlight>
                <a:latin typeface="Source Sans Pro"/>
                <a:ea typeface="Source Sans Pro"/>
                <a:cs typeface="Source Sans Pro"/>
                <a:sym typeface="Source Sans Pro"/>
              </a:rPr>
              <a:t>- Gouvernement numérique ouvert et moderne</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900"/>
              </a:spcBef>
              <a:spcAft>
                <a:spcPts val="0"/>
              </a:spcAft>
              <a:buClr>
                <a:schemeClr val="dk1"/>
              </a:buClr>
              <a:buSzPts val="1100"/>
              <a:buFont typeface="Arial"/>
              <a:buNone/>
            </a:pPr>
            <a:r>
              <a:rPr lang="fr-CA" sz="1200">
                <a:solidFill>
                  <a:srgbClr val="363759"/>
                </a:solidFill>
                <a:highlight>
                  <a:schemeClr val="lt1"/>
                </a:highlight>
                <a:latin typeface="Source Sans Pro"/>
                <a:ea typeface="Source Sans Pro"/>
                <a:cs typeface="Source Sans Pro"/>
                <a:sym typeface="Source Sans Pro"/>
              </a:rPr>
              <a:t>- Règles du jeu équitables</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900"/>
              </a:spcBef>
              <a:spcAft>
                <a:spcPts val="0"/>
              </a:spcAft>
              <a:buClr>
                <a:schemeClr val="dk1"/>
              </a:buClr>
              <a:buSzPts val="1100"/>
              <a:buFont typeface="Arial"/>
              <a:buNone/>
            </a:pPr>
            <a:r>
              <a:rPr lang="fr-CA" sz="1200">
                <a:solidFill>
                  <a:srgbClr val="363759"/>
                </a:solidFill>
                <a:highlight>
                  <a:schemeClr val="lt1"/>
                </a:highlight>
                <a:latin typeface="Source Sans Pro"/>
                <a:ea typeface="Source Sans Pro"/>
                <a:cs typeface="Source Sans Pro"/>
                <a:sym typeface="Source Sans Pro"/>
              </a:rPr>
              <a:t>- Données numériques pour le bien commun</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900"/>
              </a:spcBef>
              <a:spcAft>
                <a:spcPts val="0"/>
              </a:spcAft>
              <a:buClr>
                <a:schemeClr val="dk1"/>
              </a:buClr>
              <a:buSzPts val="1100"/>
              <a:buFont typeface="Arial"/>
              <a:buNone/>
            </a:pPr>
            <a:r>
              <a:rPr lang="fr-CA" sz="1200">
                <a:solidFill>
                  <a:srgbClr val="363759"/>
                </a:solidFill>
                <a:highlight>
                  <a:schemeClr val="lt1"/>
                </a:highlight>
                <a:latin typeface="Source Sans Pro"/>
                <a:ea typeface="Source Sans Pro"/>
                <a:cs typeface="Source Sans Pro"/>
                <a:sym typeface="Source Sans Pro"/>
              </a:rPr>
              <a:t>- Démocratie solide du numérique</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900"/>
              </a:spcBef>
              <a:spcAft>
                <a:spcPts val="0"/>
              </a:spcAft>
              <a:buClr>
                <a:schemeClr val="dk1"/>
              </a:buClr>
              <a:buSzPts val="1100"/>
              <a:buFont typeface="Arial"/>
              <a:buNone/>
            </a:pPr>
            <a:r>
              <a:rPr lang="fr-CA" sz="1200">
                <a:solidFill>
                  <a:srgbClr val="363759"/>
                </a:solidFill>
                <a:highlight>
                  <a:schemeClr val="lt1"/>
                </a:highlight>
                <a:latin typeface="Source Sans Pro"/>
                <a:ea typeface="Source Sans Pro"/>
                <a:cs typeface="Source Sans Pro"/>
                <a:sym typeface="Source Sans Pro"/>
              </a:rPr>
              <a:t>- Exempt de haine et d'extrémisme violent</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900"/>
              </a:spcBef>
              <a:spcAft>
                <a:spcPts val="0"/>
              </a:spcAft>
              <a:buNone/>
            </a:pPr>
            <a:r>
              <a:rPr lang="fr-CA" sz="1200">
                <a:solidFill>
                  <a:srgbClr val="363759"/>
                </a:solidFill>
                <a:highlight>
                  <a:schemeClr val="lt1"/>
                </a:highlight>
                <a:latin typeface="Source Sans Pro"/>
                <a:ea typeface="Source Sans Pro"/>
                <a:cs typeface="Source Sans Pro"/>
                <a:sym typeface="Source Sans Pro"/>
              </a:rPr>
              <a:t>- Application rigoureuse et réelle responsabilité</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900"/>
              </a:spcBef>
              <a:spcAft>
                <a:spcPts val="0"/>
              </a:spcAft>
              <a:buNone/>
            </a:pPr>
            <a:r>
              <a:t/>
            </a:r>
            <a:endParaRPr sz="1200">
              <a:solidFill>
                <a:srgbClr val="363759"/>
              </a:solidFill>
              <a:highlight>
                <a:schemeClr val="lt1"/>
              </a:highlight>
              <a:latin typeface="Source Sans Pro"/>
              <a:ea typeface="Source Sans Pro"/>
              <a:cs typeface="Source Sans Pro"/>
              <a:sym typeface="Source Sans Pro"/>
            </a:endParaRPr>
          </a:p>
          <a:p>
            <a:pPr indent="0" lvl="0" marL="0" rtl="0" algn="l">
              <a:lnSpc>
                <a:spcPct val="115000"/>
              </a:lnSpc>
              <a:spcBef>
                <a:spcPts val="900"/>
              </a:spcBef>
              <a:spcAft>
                <a:spcPts val="90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Sources : </a:t>
            </a:r>
            <a:r>
              <a:rPr lang="fr-CA" sz="1200" u="sng">
                <a:solidFill>
                  <a:srgbClr val="0097A7"/>
                </a:solidFill>
                <a:latin typeface="Source Sans Pro"/>
                <a:ea typeface="Source Sans Pro"/>
                <a:cs typeface="Source Sans Pro"/>
                <a:sym typeface="Source Sans Pro"/>
                <a:hlinkClick r:id="rId2">
                  <a:extLst>
                    <a:ext uri="{A12FA001-AC4F-418D-AE19-62706E023703}">
                      <ahyp:hlinkClr val="tx"/>
                    </a:ext>
                  </a:extLst>
                </a:hlinkClick>
              </a:rPr>
              <a:t>Charte Canadienne du numérique</a:t>
            </a:r>
            <a:endParaRPr sz="1200">
              <a:solidFill>
                <a:srgbClr val="363759"/>
              </a:solidFill>
              <a:highlight>
                <a:schemeClr val="lt1"/>
              </a:highlight>
              <a:latin typeface="Source Sans Pro"/>
              <a:ea typeface="Source Sans Pro"/>
              <a:cs typeface="Source Sans Pro"/>
              <a:sym typeface="Source Sans Pr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af4ef6edd4_0_7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af4ef6edd4_0_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CA" sz="1200">
                <a:solidFill>
                  <a:srgbClr val="F05A4E"/>
                </a:solidFill>
                <a:latin typeface="Source Sans Pro"/>
                <a:ea typeface="Source Sans Pro"/>
                <a:cs typeface="Source Sans Pro"/>
                <a:sym typeface="Source Sans Pro"/>
              </a:rPr>
              <a:t>Slide 15</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Cela dit, ces systèmes sont construits par des humains donc ne sont pas infaillibles. Cette sécurité illusoire est également renforcée par le simple fait que des entreprises comme Google, Apple, Amazon ou bien Facebook ont centralisé le stockage et le traitement des données personnelles des internautes.</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b="1" lang="fr-CA" sz="1200">
                <a:solidFill>
                  <a:srgbClr val="F05B4E"/>
                </a:solidFill>
                <a:latin typeface="Source Sans Pro"/>
                <a:ea typeface="Source Sans Pro"/>
                <a:cs typeface="Source Sans Pro"/>
                <a:sym typeface="Source Sans Pro"/>
              </a:rPr>
              <a:t>---------------------- </a:t>
            </a:r>
            <a:endParaRPr b="1"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 Ils ont aussi pour ainsi dire centralisé Internet puisque l’internaute devra passer directement par leurs serveurs pour utiliser ces services.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b="1" lang="fr-CA" sz="1200">
                <a:solidFill>
                  <a:srgbClr val="F05B4E"/>
                </a:solidFill>
                <a:latin typeface="Source Sans Pro"/>
                <a:ea typeface="Source Sans Pro"/>
                <a:cs typeface="Source Sans Pro"/>
                <a:sym typeface="Source Sans Pro"/>
              </a:rPr>
              <a:t>---------------------- </a:t>
            </a:r>
            <a:endParaRPr b="1"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Dû à l’étanchéité des systèmes numériques, les internautes peuvent aussi s’enfermer dans une chambre d’échos.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En utilisant Youtube par exemple, l’internaute se retrouve au fil de son usage de la plateforme enfermé dans une réalité personnalisées par l’action de l’algorithme de recommandation. Celui-ci consiste à identifier, par le biais des données personnelles de la personne, la pertinence d’un contenu en fonction de ce qu’elle aura auparavant visionné (intérêt du public) sans prendre en considération ce qui est d'intérêt public éviter la propagation de fausses nouvelles par exemple). Youtube flatte l'égo de l’internaute  l’enfermant ainsi dans son conformisme (illusion du choix) et participe au relais de fausses nouvelles et de discours populistes et conspirationnistes.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Sources : na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sz="1200">
              <a:solidFill>
                <a:srgbClr val="606366"/>
              </a:solidFill>
              <a:highlight>
                <a:srgbClr val="FFFFFF"/>
              </a:highlight>
              <a:latin typeface="Source Sans Pro Light"/>
              <a:ea typeface="Source Sans Pro Light"/>
              <a:cs typeface="Source Sans Pro Light"/>
              <a:sym typeface="Source Sans Pro Light"/>
            </a:endParaRPr>
          </a:p>
          <a:p>
            <a:pPr indent="0" lvl="0" marL="0" rtl="0" algn="just">
              <a:lnSpc>
                <a:spcPct val="150000"/>
              </a:lnSpc>
              <a:spcBef>
                <a:spcPts val="2300"/>
              </a:spcBef>
              <a:spcAft>
                <a:spcPts val="1000"/>
              </a:spcAft>
              <a:buClr>
                <a:schemeClr val="dk1"/>
              </a:buClr>
              <a:buSzPts val="1100"/>
              <a:buFont typeface="Arial"/>
              <a:buNone/>
            </a:pPr>
            <a:r>
              <a:t/>
            </a:r>
            <a:endParaRPr sz="1150">
              <a:solidFill>
                <a:srgbClr val="333333"/>
              </a:solidFill>
              <a:highlight>
                <a:srgbClr val="FFFFFF"/>
              </a:highlight>
              <a:latin typeface="Helvetica Neue"/>
              <a:ea typeface="Helvetica Neue"/>
              <a:cs typeface="Helvetica Neue"/>
              <a:sym typeface="Helvetica Neue"/>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af4ef6edd4_0_6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af4ef6edd4_0_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CA" sz="1200">
                <a:solidFill>
                  <a:srgbClr val="F05A4E"/>
                </a:solidFill>
                <a:latin typeface="Source Sans Pro"/>
                <a:ea typeface="Source Sans Pro"/>
                <a:cs typeface="Source Sans Pro"/>
                <a:sym typeface="Source Sans Pro"/>
              </a:rPr>
              <a:t>Slide 16</a:t>
            </a:r>
            <a:endParaRPr b="1" sz="1400">
              <a:solidFill>
                <a:srgbClr val="E06666"/>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400">
              <a:solidFill>
                <a:srgbClr val="E06666"/>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Il s’opère alors un décalage entre le sens de sa création et l’utilité qui en est fait : de l’intérêt public nous avons basculé vers l’intérêt du public menant à de nouvelles formes d’individualisation où l’on doit affirmer notre singularité devant les autres.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t/>
            </a:r>
            <a:endParaRPr b="1"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Cela impacte l’architecture même des réseaux sociaux, leurs fonctionnement, leurs répercussions  sur le développement personnel des utilisateur·trice·s, sur leur vie privée et leur vie professionnelle, etc.</a:t>
            </a:r>
            <a:endParaRPr b="1"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La quête constante aux données personnelles des internautes entreprise par les géants du web comme Facebook ou bien Google pousse ces entreprises à créer des nouveaux outils, services et fonctionnalités pour réussir à garder actif le plus d’internautes possible et le plus longtemps possible.</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t/>
            </a:r>
            <a:endParaRPr b="1"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Car plus ces usager·ère·s sont présent·e·s sur ces plateformes, plus le marché international des données personnelles est alimenté et plus ces entreprises travaillent fort pour entretenir la machine. Cela dit, les gens sont de plus en plus concernés et au courant de cette tendance, ce qui crée une perte de confiance des utilisateur·trice·s envers les réseaux sociaux (et avec raison!).</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Sources : na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t/>
            </a:r>
            <a:endParaRPr sz="12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af4ef6edd4_0_7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af4ef6edd4_0_7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CA" sz="1200">
                <a:solidFill>
                  <a:srgbClr val="F05A4E"/>
                </a:solidFill>
                <a:latin typeface="Source Sans Pro"/>
                <a:ea typeface="Source Sans Pro"/>
                <a:cs typeface="Source Sans Pro"/>
                <a:sym typeface="Source Sans Pro"/>
              </a:rPr>
              <a:t>Slide 17</a:t>
            </a:r>
            <a:endParaRPr sz="1200">
              <a:solidFill>
                <a:srgbClr val="073763"/>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200">
                <a:solidFill>
                  <a:srgbClr val="363759"/>
                </a:solidFill>
                <a:latin typeface="Source Sans Pro"/>
                <a:ea typeface="Source Sans Pro"/>
                <a:cs typeface="Source Sans Pro"/>
                <a:sym typeface="Source Sans Pro"/>
              </a:rPr>
              <a:t>Dans le cas des applications voici quelques question qu’il serait bon de se poser avant de les utiliser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fr-CA" sz="1200">
                <a:solidFill>
                  <a:srgbClr val="363759"/>
                </a:solidFill>
                <a:highlight>
                  <a:srgbClr val="FFFFFF"/>
                </a:highlight>
                <a:latin typeface="Source Sans Pro"/>
                <a:ea typeface="Source Sans Pro"/>
                <a:cs typeface="Source Sans Pro"/>
                <a:sym typeface="Source Sans Pro"/>
              </a:rPr>
              <a:t>En avez-vous vraiment besoin? </a:t>
            </a:r>
            <a:endParaRPr sz="1200">
              <a:solidFill>
                <a:srgbClr val="363759"/>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highlight>
                <a:srgbClr val="FFFFFF"/>
              </a:highlight>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b="1" lang="fr-CA" sz="1200">
                <a:solidFill>
                  <a:srgbClr val="F05B4E"/>
                </a:solidFill>
                <a:latin typeface="Source Sans Pro"/>
                <a:ea typeface="Source Sans Pro"/>
                <a:cs typeface="Source Sans Pro"/>
                <a:sym typeface="Source Sans Pro"/>
              </a:rPr>
              <a:t>---------------------- </a:t>
            </a:r>
            <a:endParaRPr sz="1200">
              <a:solidFill>
                <a:srgbClr val="363759"/>
              </a:solidFill>
              <a:highlight>
                <a:srgbClr val="FFFFFF"/>
              </a:highlight>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fr-CA" sz="1200">
                <a:solidFill>
                  <a:srgbClr val="363759"/>
                </a:solidFill>
                <a:highlight>
                  <a:srgbClr val="FFFFFF"/>
                </a:highlight>
                <a:latin typeface="Source Sans Pro"/>
                <a:ea typeface="Source Sans Pro"/>
                <a:cs typeface="Source Sans Pro"/>
                <a:sym typeface="Source Sans Pro"/>
              </a:rPr>
              <a:t>Quelles données sont elles capables de collecter? </a:t>
            </a:r>
            <a:endParaRPr sz="1200">
              <a:solidFill>
                <a:srgbClr val="363759"/>
              </a:solidFill>
              <a:highlight>
                <a:srgbClr val="FFFFFF"/>
              </a:highlight>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fr-CA" sz="1200">
                <a:solidFill>
                  <a:srgbClr val="363759"/>
                </a:solidFill>
                <a:highlight>
                  <a:srgbClr val="FFFFFF"/>
                </a:highlight>
                <a:latin typeface="Source Sans Pro"/>
                <a:ea typeface="Source Sans Pro"/>
                <a:cs typeface="Source Sans Pro"/>
                <a:sym typeface="Source Sans Pro"/>
              </a:rPr>
              <a:t>Quelles sont les compagnies et entreprises derrière ces applications? Leur faites-vous confiance? Quel est leur modèle d'affaires? À quoi ressemble leur politique de confidentialité et de sécurité? </a:t>
            </a:r>
            <a:endParaRPr sz="1200">
              <a:solidFill>
                <a:srgbClr val="363759"/>
              </a:solidFill>
              <a:highlight>
                <a:srgbClr val="FFFFFF"/>
              </a:highlight>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b="1" lang="fr-CA" sz="1200">
                <a:solidFill>
                  <a:srgbClr val="F05B4E"/>
                </a:solidFill>
                <a:latin typeface="Source Sans Pro"/>
                <a:ea typeface="Source Sans Pro"/>
                <a:cs typeface="Source Sans Pro"/>
                <a:sym typeface="Source Sans Pro"/>
              </a:rPr>
              <a:t>---------------------- </a:t>
            </a:r>
            <a:endParaRPr sz="1200">
              <a:solidFill>
                <a:srgbClr val="363759"/>
              </a:solidFill>
              <a:highlight>
                <a:srgbClr val="FFFFFF"/>
              </a:highlight>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fr-CA" sz="1200">
                <a:solidFill>
                  <a:srgbClr val="363759"/>
                </a:solidFill>
                <a:highlight>
                  <a:srgbClr val="FFFFFF"/>
                </a:highlight>
                <a:latin typeface="Source Sans Pro"/>
                <a:ea typeface="Source Sans Pro"/>
                <a:cs typeface="Source Sans Pro"/>
                <a:sym typeface="Source Sans Pro"/>
              </a:rPr>
              <a:t>Comment bénéficiez-vous de l’application en échange de vos données? Est-ce un échange juste?</a:t>
            </a:r>
            <a:endParaRPr sz="1200">
              <a:solidFill>
                <a:srgbClr val="363759"/>
              </a:solidFill>
              <a:highlight>
                <a:srgbClr val="FFFFFF"/>
              </a:highlight>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b="1" lang="fr-CA" sz="1200">
                <a:solidFill>
                  <a:srgbClr val="F05B4E"/>
                </a:solidFill>
                <a:latin typeface="Source Sans Pro"/>
                <a:ea typeface="Source Sans Pro"/>
                <a:cs typeface="Source Sans Pro"/>
                <a:sym typeface="Source Sans Pro"/>
              </a:rPr>
              <a:t>---------------------- </a:t>
            </a:r>
            <a:endParaRPr sz="1200">
              <a:solidFill>
                <a:srgbClr val="363759"/>
              </a:solidFill>
              <a:highlight>
                <a:srgbClr val="FFFFFF"/>
              </a:highlight>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fr-CA" sz="1200">
                <a:solidFill>
                  <a:srgbClr val="363759"/>
                </a:solidFill>
                <a:highlight>
                  <a:srgbClr val="FFFFFF"/>
                </a:highlight>
                <a:latin typeface="Source Sans Pro"/>
                <a:ea typeface="Source Sans Pro"/>
                <a:cs typeface="Source Sans Pro"/>
                <a:sym typeface="Source Sans Pro"/>
              </a:rPr>
              <a:t>Y a-t-il une alternative?</a:t>
            </a:r>
            <a:endParaRPr sz="1200">
              <a:solidFill>
                <a:srgbClr val="363759"/>
              </a:solidFill>
              <a:highlight>
                <a:srgbClr val="FFFFFF"/>
              </a:highlight>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b="1" lang="fr-CA" sz="1200">
                <a:solidFill>
                  <a:srgbClr val="F05B4E"/>
                </a:solidFill>
                <a:latin typeface="Source Sans Pro"/>
                <a:ea typeface="Source Sans Pro"/>
                <a:cs typeface="Source Sans Pro"/>
                <a:sym typeface="Source Sans Pro"/>
              </a:rPr>
              <a:t>---------------------- </a:t>
            </a:r>
            <a:endParaRPr sz="1200">
              <a:solidFill>
                <a:srgbClr val="363759"/>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200">
                <a:solidFill>
                  <a:srgbClr val="363759"/>
                </a:solidFill>
                <a:latin typeface="Source Sans Pro"/>
                <a:ea typeface="Source Sans Pro"/>
                <a:cs typeface="Source Sans Pro"/>
                <a:sym typeface="Source Sans Pro"/>
              </a:rPr>
              <a:t>Dans le cas de l'acquisition d’un nouvel appareil, il est recommandé d’aller regarder dans les paramètres de celui-ci et de se poser les mêmes questions que pour les applications, parce que votre appareil peut lui aussi faire l’utilisation de vos données personnelles.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200">
                <a:solidFill>
                  <a:srgbClr val="363759"/>
                </a:solidFill>
                <a:latin typeface="Source Sans Pro"/>
                <a:ea typeface="Source Sans Pro"/>
                <a:cs typeface="Source Sans Pro"/>
                <a:sym typeface="Source Sans Pro"/>
              </a:rPr>
              <a:t>Sources : na</a:t>
            </a:r>
            <a:endParaRPr sz="1200">
              <a:solidFill>
                <a:srgbClr val="363759"/>
              </a:solidFill>
              <a:latin typeface="Source Sans Pro"/>
              <a:ea typeface="Source Sans Pro"/>
              <a:cs typeface="Source Sans Pro"/>
              <a:sym typeface="Source Sans Pro"/>
            </a:endParaRPr>
          </a:p>
          <a:p>
            <a:pPr indent="0" lvl="0" marL="0" rtl="0" algn="just">
              <a:lnSpc>
                <a:spcPct val="150000"/>
              </a:lnSpc>
              <a:spcBef>
                <a:spcPts val="0"/>
              </a:spcBef>
              <a:spcAft>
                <a:spcPts val="1000"/>
              </a:spcAft>
              <a:buClr>
                <a:schemeClr val="dk1"/>
              </a:buClr>
              <a:buSzPts val="1100"/>
              <a:buFont typeface="Arial"/>
              <a:buNone/>
            </a:pPr>
            <a:r>
              <a:t/>
            </a:r>
            <a:endParaRPr sz="1150">
              <a:solidFill>
                <a:srgbClr val="333333"/>
              </a:solidFill>
              <a:highlight>
                <a:srgbClr val="FFFFFF"/>
              </a:highlight>
              <a:latin typeface="Helvetica Neue"/>
              <a:ea typeface="Helvetica Neue"/>
              <a:cs typeface="Helvetica Neue"/>
              <a:sym typeface="Helvetica Neue"/>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b0cc9f161e_0_2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gb0cc9f161e_0_2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CA" sz="1200">
                <a:solidFill>
                  <a:srgbClr val="F05A4E"/>
                </a:solidFill>
                <a:latin typeface="Source Sans Pro"/>
                <a:ea typeface="Source Sans Pro"/>
                <a:cs typeface="Source Sans Pro"/>
                <a:sym typeface="Source Sans Pro"/>
              </a:rPr>
              <a:t>Slide 18</a:t>
            </a:r>
            <a:endParaRPr sz="18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8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Parlons maintenant de la dépendance aux réseaux sociaux.</a:t>
            </a:r>
            <a:endParaRPr sz="1200">
              <a:solidFill>
                <a:srgbClr val="363759"/>
              </a:solidFill>
              <a:latin typeface="Source Sans Pro"/>
              <a:ea typeface="Source Sans Pro"/>
              <a:cs typeface="Source Sans Pro"/>
              <a:sym typeface="Source Sans Pro"/>
            </a:endParaRPr>
          </a:p>
          <a:p>
            <a:pPr indent="0" lvl="0" marL="0" rtl="0" algn="l">
              <a:lnSpc>
                <a:spcPct val="100000"/>
              </a:lnSpc>
              <a:spcBef>
                <a:spcPts val="0"/>
              </a:spcBef>
              <a:spcAft>
                <a:spcPts val="0"/>
              </a:spcAft>
              <a:buNone/>
            </a:pPr>
            <a:r>
              <a:t/>
            </a:r>
            <a:endParaRPr sz="1200">
              <a:solidFill>
                <a:schemeClr val="dk1"/>
              </a:solidFill>
              <a:highlight>
                <a:srgbClr val="FFFFFF"/>
              </a:highligh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7867c4d9e5_1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7867c4d9e5_1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CA" sz="1200">
                <a:solidFill>
                  <a:srgbClr val="F05A4E"/>
                </a:solidFill>
                <a:latin typeface="Source Sans Pro"/>
                <a:ea typeface="Source Sans Pro"/>
                <a:cs typeface="Source Sans Pro"/>
                <a:sym typeface="Source Sans Pro"/>
              </a:rPr>
              <a:t>Slide 19</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Selon Statistique Canada : </a:t>
            </a:r>
            <a:endParaRPr sz="1200">
              <a:solidFill>
                <a:srgbClr val="363759"/>
              </a:solidFill>
              <a:latin typeface="Source Sans Pro"/>
              <a:ea typeface="Source Sans Pro"/>
              <a:cs typeface="Source Sans Pro"/>
              <a:sym typeface="Source Sans Pro"/>
            </a:endParaRPr>
          </a:p>
          <a:p>
            <a:pPr indent="0" lvl="0" marL="45720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fr-CA" sz="1200">
                <a:solidFill>
                  <a:srgbClr val="363759"/>
                </a:solidFill>
                <a:latin typeface="Source Sans Pro"/>
                <a:ea typeface="Source Sans Pro"/>
                <a:cs typeface="Source Sans Pro"/>
                <a:sym typeface="Source Sans Pro"/>
              </a:rPr>
              <a:t>98% des Canadien·ne·s âgé·e·s de 15 à 24 ans ont un téléphone intelligent.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fr-CA" sz="1200">
                <a:solidFill>
                  <a:srgbClr val="363759"/>
                </a:solidFill>
                <a:latin typeface="Source Sans Pro"/>
                <a:ea typeface="Source Sans Pro"/>
                <a:cs typeface="Source Sans Pro"/>
                <a:sym typeface="Source Sans Pro"/>
              </a:rPr>
              <a:t>45 % vérifient leur téléphone au minimum toutes les 30 minutes. </a:t>
            </a:r>
            <a:endParaRPr sz="1200">
              <a:solidFill>
                <a:srgbClr val="363759"/>
              </a:solidFill>
              <a:latin typeface="Source Sans Pro"/>
              <a:ea typeface="Source Sans Pro"/>
              <a:cs typeface="Source Sans Pro"/>
              <a:sym typeface="Source Sans Pro"/>
            </a:endParaRPr>
          </a:p>
          <a:p>
            <a:pPr indent="0" lvl="0" marL="45720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fr-CA" sz="1200">
                <a:solidFill>
                  <a:srgbClr val="363759"/>
                </a:solidFill>
                <a:latin typeface="Source Sans Pro"/>
                <a:ea typeface="Source Sans Pro"/>
                <a:cs typeface="Source Sans Pro"/>
                <a:sym typeface="Source Sans Pro"/>
              </a:rPr>
              <a:t>21 % l’utilisent en mangeant ou pendant une discussion familiale ou amicale.</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200">
                <a:solidFill>
                  <a:srgbClr val="363759"/>
                </a:solidFill>
                <a:latin typeface="Source Sans Pro"/>
                <a:ea typeface="Source Sans Pro"/>
                <a:cs typeface="Source Sans Pro"/>
                <a:sym typeface="Source Sans Pro"/>
              </a:rPr>
              <a:t>Il est donc de plus en plus évident que plusieurs d’entre nous entretenons une dépendance à notre téléphone intelligent. La présence des réseaux sociaux sur ces derniers est certainement à considérer.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Sources : </a:t>
            </a:r>
            <a:r>
              <a:rPr lang="fr-CA" sz="1200" u="sng">
                <a:solidFill>
                  <a:schemeClr val="hlink"/>
                </a:solidFill>
                <a:latin typeface="Source Sans Pro"/>
                <a:ea typeface="Source Sans Pro"/>
                <a:cs typeface="Source Sans Pro"/>
                <a:sym typeface="Source Sans Pro"/>
                <a:hlinkClick r:id="rId2"/>
              </a:rPr>
              <a:t>Statistique Canada</a:t>
            </a:r>
            <a:r>
              <a:rPr lang="fr-CA" sz="1200">
                <a:solidFill>
                  <a:srgbClr val="363759"/>
                </a:solidFill>
                <a:latin typeface="Source Sans Pro"/>
                <a:ea typeface="Source Sans Pro"/>
                <a:cs typeface="Source Sans Pro"/>
                <a:sym typeface="Source Sans Pro"/>
              </a:rPr>
              <a:t> </a:t>
            </a:r>
            <a:endParaRPr sz="1200">
              <a:solidFill>
                <a:srgbClr val="363759"/>
              </a:solidFill>
              <a:latin typeface="Source Sans Pro"/>
              <a:ea typeface="Source Sans Pro"/>
              <a:cs typeface="Source Sans Pro"/>
              <a:sym typeface="Source Sans Pro"/>
            </a:endParaRPr>
          </a:p>
          <a:p>
            <a:pPr indent="0" lvl="0" marL="457200" rtl="0" algn="l">
              <a:lnSpc>
                <a:spcPct val="115000"/>
              </a:lnSpc>
              <a:spcBef>
                <a:spcPts val="0"/>
              </a:spcBef>
              <a:spcAft>
                <a:spcPts val="0"/>
              </a:spcAft>
              <a:buClr>
                <a:schemeClr val="dk1"/>
              </a:buClr>
              <a:buSzPts val="1100"/>
              <a:buFont typeface="Arial"/>
              <a:buNone/>
            </a:pPr>
            <a:r>
              <a:t/>
            </a:r>
            <a:endParaRPr i="1"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1200">
              <a:solidFill>
                <a:srgbClr val="F05A4E"/>
              </a:solidFill>
              <a:latin typeface="Source Sans Pro"/>
              <a:ea typeface="Source Sans Pro"/>
              <a:cs typeface="Source Sans Pro"/>
              <a:sym typeface="Source Sans Pro"/>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af4ef6edd4_0_4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af4ef6edd4_0_4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CA" sz="1200">
                <a:solidFill>
                  <a:srgbClr val="F05A4E"/>
                </a:solidFill>
                <a:latin typeface="Source Sans Pro"/>
                <a:ea typeface="Source Sans Pro"/>
                <a:cs typeface="Source Sans Pro"/>
                <a:sym typeface="Source Sans Pro"/>
              </a:rPr>
              <a:t>Slide 2</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073763"/>
                </a:solidFill>
                <a:latin typeface="Source Sans Pro"/>
                <a:ea typeface="Source Sans Pro"/>
                <a:cs typeface="Source Sans Pro"/>
                <a:sym typeface="Source Sans Pro"/>
              </a:rPr>
              <a:t>Au cours de cet atelier nous verrons ensemble</a:t>
            </a:r>
            <a:endParaRPr b="1"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b="1" lang="fr-CA" sz="1200">
                <a:solidFill>
                  <a:srgbClr val="F05B4E"/>
                </a:solidFill>
                <a:latin typeface="Source Sans Pro"/>
                <a:ea typeface="Source Sans Pro"/>
                <a:cs typeface="Source Sans Pro"/>
                <a:sym typeface="Source Sans Pro"/>
              </a:rPr>
              <a:t>---------------------- </a:t>
            </a:r>
            <a:endParaRPr b="1"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073763"/>
                </a:solidFill>
                <a:latin typeface="Source Sans Pro"/>
                <a:ea typeface="Source Sans Pro"/>
                <a:cs typeface="Source Sans Pro"/>
                <a:sym typeface="Source Sans Pro"/>
              </a:rPr>
              <a:t>Un bref survol  des réseaux sociaux </a:t>
            </a:r>
            <a:endParaRPr b="1"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b="1" lang="fr-CA" sz="1200">
                <a:solidFill>
                  <a:srgbClr val="F05B4E"/>
                </a:solidFill>
                <a:latin typeface="Source Sans Pro"/>
                <a:ea typeface="Source Sans Pro"/>
                <a:cs typeface="Source Sans Pro"/>
                <a:sym typeface="Source Sans Pro"/>
              </a:rPr>
              <a:t>---------------------- </a:t>
            </a:r>
            <a:endParaRPr b="1"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073763"/>
                </a:solidFill>
                <a:latin typeface="Source Sans Pro"/>
                <a:ea typeface="Source Sans Pro"/>
                <a:cs typeface="Source Sans Pro"/>
                <a:sym typeface="Source Sans Pro"/>
              </a:rPr>
              <a:t>Nous verrons ensuite la marchandisation de la sociabilité en ligne </a:t>
            </a:r>
            <a:endParaRPr sz="1200">
              <a:solidFill>
                <a:srgbClr val="073763"/>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t/>
            </a:r>
            <a:endParaRPr b="1"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b="1" lang="fr-CA" sz="1200">
                <a:solidFill>
                  <a:srgbClr val="F05B4E"/>
                </a:solidFill>
                <a:latin typeface="Source Sans Pro"/>
                <a:ea typeface="Source Sans Pro"/>
                <a:cs typeface="Source Sans Pro"/>
                <a:sym typeface="Source Sans Pro"/>
              </a:rPr>
              <a:t>---------------------- </a:t>
            </a:r>
            <a:endParaRPr b="1"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073763"/>
                </a:solidFill>
                <a:latin typeface="Source Sans Pro"/>
                <a:ea typeface="Source Sans Pro"/>
                <a:cs typeface="Source Sans Pro"/>
                <a:sym typeface="Source Sans Pro"/>
              </a:rPr>
              <a:t>Nous nous </a:t>
            </a:r>
            <a:r>
              <a:rPr lang="fr-CA" sz="1200">
                <a:solidFill>
                  <a:srgbClr val="073763"/>
                </a:solidFill>
                <a:latin typeface="Source Sans Pro"/>
                <a:ea typeface="Source Sans Pro"/>
                <a:cs typeface="Source Sans Pro"/>
                <a:sym typeface="Source Sans Pro"/>
              </a:rPr>
              <a:t>intéresserons</a:t>
            </a:r>
            <a:r>
              <a:rPr lang="fr-CA" sz="1200">
                <a:solidFill>
                  <a:srgbClr val="073763"/>
                </a:solidFill>
                <a:latin typeface="Source Sans Pro"/>
                <a:ea typeface="Source Sans Pro"/>
                <a:cs typeface="Source Sans Pro"/>
                <a:sym typeface="Source Sans Pro"/>
              </a:rPr>
              <a:t> à la dépendance aux réseaux sociaux </a:t>
            </a:r>
            <a:endParaRPr sz="1200">
              <a:solidFill>
                <a:srgbClr val="073763"/>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t/>
            </a:r>
            <a:endParaRPr b="1"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b="1" lang="fr-CA" sz="1200">
                <a:solidFill>
                  <a:srgbClr val="F05B4E"/>
                </a:solidFill>
                <a:latin typeface="Source Sans Pro"/>
                <a:ea typeface="Source Sans Pro"/>
                <a:cs typeface="Source Sans Pro"/>
                <a:sym typeface="Source Sans Pro"/>
              </a:rPr>
              <a:t>---------------------- </a:t>
            </a:r>
            <a:endParaRPr b="1" sz="1200">
              <a:solidFill>
                <a:srgbClr val="F05B4E"/>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lang="fr-CA" sz="1200">
                <a:solidFill>
                  <a:srgbClr val="363659"/>
                </a:solidFill>
                <a:latin typeface="Source Sans Pro"/>
                <a:ea typeface="Source Sans Pro"/>
                <a:cs typeface="Source Sans Pro"/>
                <a:sym typeface="Source Sans Pro"/>
              </a:rPr>
              <a:t>Et nous finirons qu’est-ce que la citoyenneté numérique?</a:t>
            </a:r>
            <a:endParaRPr sz="1200">
              <a:solidFill>
                <a:srgbClr val="3636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t/>
            </a:r>
            <a:endParaRPr sz="1200">
              <a:solidFill>
                <a:srgbClr val="3636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lang="fr-CA" sz="1200">
                <a:solidFill>
                  <a:srgbClr val="363659"/>
                </a:solidFill>
                <a:latin typeface="Source Sans Pro"/>
                <a:ea typeface="Source Sans Pro"/>
                <a:cs typeface="Source Sans Pro"/>
                <a:sym typeface="Source Sans Pro"/>
              </a:rPr>
              <a:t>Sources : na </a:t>
            </a:r>
            <a:endParaRPr sz="1200">
              <a:solidFill>
                <a:srgbClr val="363659"/>
              </a:solidFill>
              <a:latin typeface="Source Sans Pro"/>
              <a:ea typeface="Source Sans Pro"/>
              <a:cs typeface="Source Sans Pro"/>
              <a:sym typeface="Source Sans Pro"/>
            </a:endParaRPr>
          </a:p>
          <a:p>
            <a:pPr indent="0" lvl="0" marL="0" rtl="0" algn="l">
              <a:lnSpc>
                <a:spcPct val="100000"/>
              </a:lnSpc>
              <a:spcBef>
                <a:spcPts val="0"/>
              </a:spcBef>
              <a:spcAft>
                <a:spcPts val="0"/>
              </a:spcAft>
              <a:buNone/>
            </a:pPr>
            <a:r>
              <a:t/>
            </a:r>
            <a:endParaRPr sz="1200">
              <a:solidFill>
                <a:schemeClr val="dk1"/>
              </a:solidFill>
              <a:latin typeface="Source Sans Pro Light"/>
              <a:ea typeface="Source Sans Pro Light"/>
              <a:cs typeface="Source Sans Pro Light"/>
              <a:sym typeface="Source Sans Pro Ligh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af4ef6edd4_0_5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af4ef6edd4_0_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CA" sz="1200">
                <a:solidFill>
                  <a:srgbClr val="F05A4E"/>
                </a:solidFill>
                <a:latin typeface="Source Sans Pro"/>
                <a:ea typeface="Source Sans Pro"/>
                <a:cs typeface="Source Sans Pro"/>
                <a:sym typeface="Source Sans Pro"/>
              </a:rPr>
              <a:t>Slide 20</a:t>
            </a:r>
            <a:endParaRPr b="1" sz="1400">
              <a:solidFill>
                <a:srgbClr val="E06666"/>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b="1" sz="1400">
              <a:solidFill>
                <a:srgbClr val="E06666"/>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200">
                <a:solidFill>
                  <a:srgbClr val="363759"/>
                </a:solidFill>
                <a:latin typeface="Source Sans Pro"/>
                <a:ea typeface="Source Sans Pro"/>
                <a:cs typeface="Source Sans Pro"/>
                <a:sym typeface="Source Sans Pro"/>
              </a:rPr>
              <a:t>Donc comment se fait-il que plusieurs d’entre nous y reste accros?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C’est ici qu'entrent en jeu les </a:t>
            </a:r>
            <a:r>
              <a:rPr b="1" i="1" lang="fr-CA" sz="1200">
                <a:solidFill>
                  <a:srgbClr val="363759"/>
                </a:solidFill>
                <a:latin typeface="Source Sans Pro"/>
                <a:ea typeface="Source Sans Pro"/>
                <a:cs typeface="Source Sans Pro"/>
                <a:sym typeface="Source Sans Pro"/>
              </a:rPr>
              <a:t>algorithmes</a:t>
            </a:r>
            <a:r>
              <a:rPr lang="fr-CA" sz="1200">
                <a:solidFill>
                  <a:srgbClr val="363759"/>
                </a:solidFill>
                <a:latin typeface="Source Sans Pro"/>
                <a:ea typeface="Source Sans Pro"/>
                <a:cs typeface="Source Sans Pro"/>
                <a:sym typeface="Source Sans Pro"/>
              </a:rPr>
              <a:t>, ces séries de commandes prédéterminées et précises qui permettent d’arriver à un résultat </a:t>
            </a:r>
            <a:r>
              <a:rPr i="1" lang="fr-CA" sz="1200">
                <a:solidFill>
                  <a:srgbClr val="363759"/>
                </a:solidFill>
                <a:latin typeface="Source Sans Pro"/>
                <a:ea typeface="Source Sans Pro"/>
                <a:cs typeface="Source Sans Pro"/>
                <a:sym typeface="Source Sans Pro"/>
              </a:rPr>
              <a:t>X</a:t>
            </a:r>
            <a:r>
              <a:rPr lang="fr-CA" sz="1200">
                <a:solidFill>
                  <a:srgbClr val="363759"/>
                </a:solidFill>
                <a:highlight>
                  <a:srgbClr val="FFFFFF"/>
                </a:highlight>
                <a:latin typeface="Source Sans Pro"/>
                <a:ea typeface="Source Sans Pro"/>
                <a:cs typeface="Source Sans Pro"/>
                <a:sym typeface="Source Sans Pro"/>
              </a:rPr>
              <a:t>. Associés aux  analyses de nos données personnelles, ils permettent d’afficher du contenu personnalisé pour chaque personne. </a:t>
            </a:r>
            <a:endParaRPr sz="1200">
              <a:solidFill>
                <a:srgbClr val="363759"/>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1200">
              <a:solidFill>
                <a:srgbClr val="F05A4E"/>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highlight>
                  <a:srgbClr val="FFFFFF"/>
                </a:highlight>
                <a:latin typeface="Source Sans Pro"/>
                <a:ea typeface="Source Sans Pro"/>
                <a:cs typeface="Source Sans Pro"/>
                <a:sym typeface="Source Sans Pro"/>
              </a:rPr>
              <a:t>Les algorithmes génèrent constamment l’affichage de nouveaux contenus populaires auprès de sa communauté et liés à ses centres d'intérêts. Le but étant de garder son attention et de l'encourager à publier, aimer, partager et commenter des informations.</a:t>
            </a:r>
            <a:endParaRPr sz="1200">
              <a:solidFill>
                <a:srgbClr val="363759"/>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highlight>
                  <a:srgbClr val="FFFFFF"/>
                </a:highlight>
                <a:latin typeface="Source Sans Pro"/>
                <a:ea typeface="Source Sans Pro"/>
                <a:cs typeface="Source Sans Pro"/>
                <a:sym typeface="Source Sans Pro"/>
              </a:rPr>
              <a:t>La sur-stimulation visuelle ainsi créée rend le décrochage difficile : on parle ici de l’utilisation de l’image d’une marque qu’on aime et respecte les valeurs, de lumières chatoyantes, de couleurs pastelles ou de sons doux et apaisants pour nous attirer et nous fidéliser. La lumière bleue de nos appareils irait aussi en ce sens. Cela dit, elle </a:t>
            </a:r>
            <a:r>
              <a:rPr lang="fr-CA" sz="1200">
                <a:solidFill>
                  <a:srgbClr val="073763"/>
                </a:solidFill>
                <a:highlight>
                  <a:schemeClr val="lt1"/>
                </a:highlight>
                <a:latin typeface="Source Sans Pro"/>
                <a:ea typeface="Source Sans Pro"/>
                <a:cs typeface="Source Sans Pro"/>
                <a:sym typeface="Source Sans Pro"/>
              </a:rPr>
              <a:t>trouble le cycle du sommeil et cause de la fatigue physique.</a:t>
            </a:r>
            <a:endParaRPr sz="1200">
              <a:solidFill>
                <a:srgbClr val="073763"/>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073763"/>
                </a:solidFill>
                <a:highlight>
                  <a:schemeClr val="lt1"/>
                </a:highlight>
                <a:latin typeface="Source Sans Pro"/>
                <a:ea typeface="Source Sans Pro"/>
                <a:cs typeface="Source Sans Pro"/>
                <a:sym typeface="Source Sans Pro"/>
              </a:rPr>
              <a:t>Enfin, il y a la volonté de faire partie d’un cercle social. Il est normal de vouloir se sentir inclus·es et faisant partie d’un groupe. Alors si tout le monde est sur Facebook, par exemple, on va y aller nous aussi! Après tout, il n’y aurait pas de dépendance s’il n’y avait pas d’inscription à un réseau social dès le départ. </a:t>
            </a:r>
            <a:endParaRPr sz="1200">
              <a:solidFill>
                <a:srgbClr val="073763"/>
              </a:solidFill>
              <a:highlight>
                <a:schemeClr val="lt1"/>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i="1" sz="1200">
              <a:solidFill>
                <a:srgbClr val="363759"/>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highlight>
                  <a:srgbClr val="FFFFFF"/>
                </a:highlight>
                <a:latin typeface="Source Sans Pro"/>
                <a:ea typeface="Source Sans Pro"/>
                <a:cs typeface="Source Sans Pro"/>
                <a:sym typeface="Source Sans Pro"/>
              </a:rPr>
              <a:t>Enfin, il y a le biais cognitif : </a:t>
            </a:r>
            <a:r>
              <a:rPr lang="fr-CA" sz="1200">
                <a:solidFill>
                  <a:srgbClr val="363759"/>
                </a:solidFill>
                <a:latin typeface="Source Sans Pro"/>
                <a:ea typeface="Source Sans Pro"/>
                <a:cs typeface="Source Sans Pro"/>
                <a:sym typeface="Source Sans Pro"/>
              </a:rPr>
              <a:t>Un biais cognitif c’est un raccourci qui provoque des erreurs de perception ou de décision, sans que l’on s’en aperçoive</a:t>
            </a:r>
            <a:r>
              <a:rPr lang="fr-CA" sz="1150">
                <a:solidFill>
                  <a:srgbClr val="363759"/>
                </a:solidFill>
              </a:rPr>
              <a:t> </a:t>
            </a:r>
            <a:r>
              <a:rPr lang="fr-CA" sz="1200">
                <a:solidFill>
                  <a:srgbClr val="363759"/>
                </a:solidFill>
                <a:highlight>
                  <a:schemeClr val="lt1"/>
                </a:highlight>
                <a:latin typeface="Source Sans Pro"/>
                <a:ea typeface="Source Sans Pro"/>
                <a:cs typeface="Source Sans Pro"/>
                <a:sym typeface="Source Sans Pro"/>
              </a:rPr>
              <a:t>et agit comme un filtre. En clair, une personne ne validera une information que si elle va dans le sens du filtre. On utilise donc beaucoup les réseaux sociaux pour valider nos opinions. </a:t>
            </a:r>
            <a:endParaRPr sz="1200">
              <a:solidFill>
                <a:srgbClr val="363759"/>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1200">
              <a:solidFill>
                <a:srgbClr val="F05A4E"/>
              </a:solidFill>
              <a:highlight>
                <a:srgbClr val="FFFFFF"/>
              </a:highlight>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b="1" lang="fr-CA" sz="1200">
                <a:solidFill>
                  <a:srgbClr val="F05B4E"/>
                </a:solidFill>
                <a:latin typeface="Source Sans Pro"/>
                <a:ea typeface="Source Sans Pro"/>
                <a:cs typeface="Source Sans Pro"/>
                <a:sym typeface="Source Sans Pro"/>
              </a:rPr>
              <a:t>---------------------- </a:t>
            </a:r>
            <a:endParaRPr b="1" sz="1200">
              <a:solidFill>
                <a:srgbClr val="F05B4E"/>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t/>
            </a:r>
            <a:endParaRPr b="1" sz="1200">
              <a:solidFill>
                <a:srgbClr val="F05B4E"/>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lang="fr-CA" sz="1200">
                <a:solidFill>
                  <a:srgbClr val="363759"/>
                </a:solidFill>
                <a:latin typeface="Source Sans Pro"/>
                <a:ea typeface="Source Sans Pro"/>
                <a:cs typeface="Source Sans Pro"/>
                <a:sym typeface="Source Sans Pro"/>
              </a:rPr>
              <a:t>Tout cela, évidemment, génère de la dopamine. La fameuse hormone du bonheur derrière plusieurs dépendances. Voyons voir un exemple à l’oeuvre…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latin typeface="Source Sans Pro"/>
              <a:ea typeface="Source Sans Pro"/>
              <a:cs typeface="Source Sans Pro"/>
              <a:sym typeface="Source Sans Pr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af4ef6edd4_0_6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af4ef6edd4_0_6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CA" sz="1200">
                <a:solidFill>
                  <a:srgbClr val="F05A4E"/>
                </a:solidFill>
                <a:latin typeface="Source Sans Pro"/>
                <a:ea typeface="Source Sans Pro"/>
                <a:cs typeface="Source Sans Pro"/>
                <a:sym typeface="Source Sans Pro"/>
              </a:rPr>
              <a:t>Slide 21</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F05A4E"/>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b="1" lang="fr-CA" sz="1200">
                <a:solidFill>
                  <a:srgbClr val="F05B4E"/>
                </a:solidFill>
                <a:latin typeface="Source Sans Pro"/>
                <a:ea typeface="Source Sans Pro"/>
                <a:cs typeface="Source Sans Pro"/>
                <a:sym typeface="Source Sans Pro"/>
              </a:rPr>
              <a:t>---------------------- </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073763"/>
                </a:solidFill>
                <a:highlight>
                  <a:srgbClr val="FFFFFF"/>
                </a:highlight>
                <a:latin typeface="Source Sans Pro"/>
                <a:ea typeface="Source Sans Pro"/>
                <a:cs typeface="Source Sans Pro"/>
                <a:sym typeface="Source Sans Pro"/>
              </a:rPr>
              <a:t>Sur les réseaux socia</a:t>
            </a:r>
            <a:r>
              <a:rPr lang="fr-CA" sz="1200">
                <a:solidFill>
                  <a:srgbClr val="073763"/>
                </a:solidFill>
                <a:highlight>
                  <a:srgbClr val="FFFFFF"/>
                </a:highlight>
                <a:latin typeface="Source Sans Pro"/>
                <a:ea typeface="Source Sans Pro"/>
                <a:cs typeface="Source Sans Pro"/>
                <a:sym typeface="Source Sans Pro"/>
              </a:rPr>
              <a:t>ux, </a:t>
            </a:r>
            <a:r>
              <a:rPr lang="fr-CA" sz="1200">
                <a:solidFill>
                  <a:srgbClr val="073763"/>
                </a:solidFill>
                <a:highlight>
                  <a:srgbClr val="FFFFFF"/>
                </a:highlight>
                <a:latin typeface="Source Sans Pro"/>
                <a:ea typeface="Source Sans Pro"/>
                <a:cs typeface="Source Sans Pro"/>
                <a:sym typeface="Source Sans Pro"/>
              </a:rPr>
              <a:t>la valeur d’une information dépend de la valeur relationnelle entre deux internautes. Car ces plateformes ont établi leur modèle d’affaire sur l’amitié, qui est la base de l’interaction sociale. </a:t>
            </a:r>
            <a:endParaRPr i="1" sz="1200">
              <a:solidFill>
                <a:srgbClr val="3D85C6"/>
              </a:solidFill>
              <a:highlight>
                <a:srgbClr val="FFFFFF"/>
              </a:highlight>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b="1" lang="fr-CA" sz="1200">
                <a:solidFill>
                  <a:srgbClr val="F05B4E"/>
                </a:solidFill>
                <a:latin typeface="Source Sans Pro"/>
                <a:ea typeface="Source Sans Pro"/>
                <a:cs typeface="Source Sans Pro"/>
                <a:sym typeface="Source Sans Pro"/>
              </a:rPr>
              <a:t>---------------------- </a:t>
            </a:r>
            <a:endParaRPr b="1"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F05A4E"/>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highlight>
                  <a:srgbClr val="FFFFFF"/>
                </a:highlight>
                <a:latin typeface="Source Sans Pro"/>
                <a:ea typeface="Source Sans Pro"/>
                <a:cs typeface="Source Sans Pro"/>
                <a:sym typeface="Source Sans Pro"/>
              </a:rPr>
              <a:t>Sur ces plateformes on “ j’aime ” inconsciemment par principe de réciprocité la publication d’un·e ami·e pour lui plaire.</a:t>
            </a:r>
            <a:endParaRPr sz="1200">
              <a:solidFill>
                <a:srgbClr val="363759"/>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highlight>
                  <a:srgbClr val="FFFFFF"/>
                </a:highlight>
                <a:latin typeface="Source Sans Pro"/>
                <a:ea typeface="Source Sans Pro"/>
                <a:cs typeface="Source Sans Pro"/>
                <a:sym typeface="Source Sans Pro"/>
              </a:rPr>
              <a:t> De ce fait, le “ j’aime” n’est pas simplement un outil d’évaluation des goûts mais également un outil d’interaction sociale qui répond au besoin primaire de sociabilité.</a:t>
            </a:r>
            <a:endParaRPr sz="1200">
              <a:solidFill>
                <a:srgbClr val="363759"/>
              </a:solidFill>
              <a:highlight>
                <a:srgbClr val="FFFFFF"/>
              </a:highlight>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b="1" lang="fr-CA" sz="1200">
                <a:solidFill>
                  <a:srgbClr val="F05B4E"/>
                </a:solidFill>
                <a:latin typeface="Source Sans Pro"/>
                <a:ea typeface="Source Sans Pro"/>
                <a:cs typeface="Source Sans Pro"/>
                <a:sym typeface="Source Sans Pro"/>
              </a:rPr>
              <a:t>---------------------- </a:t>
            </a:r>
            <a:endParaRPr b="1"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highlight>
                  <a:srgbClr val="FFFFFF"/>
                </a:highlight>
                <a:latin typeface="Source Sans Pro"/>
                <a:ea typeface="Source Sans Pro"/>
                <a:cs typeface="Source Sans Pro"/>
                <a:sym typeface="Source Sans Pro"/>
              </a:rPr>
              <a:t>Il en résulte une sécrétion de dopamine dans notre cerveau, la molécule responsable de la motivation, du plaisir et de l’addiction. </a:t>
            </a:r>
            <a:endParaRPr sz="1200">
              <a:solidFill>
                <a:srgbClr val="363759"/>
              </a:solidFill>
              <a:highlight>
                <a:srgbClr val="FFFFFF"/>
              </a:highlight>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b="1" lang="fr-CA" sz="1200">
                <a:solidFill>
                  <a:srgbClr val="F05B4E"/>
                </a:solidFill>
                <a:latin typeface="Source Sans Pro"/>
                <a:ea typeface="Source Sans Pro"/>
                <a:cs typeface="Source Sans Pro"/>
                <a:sym typeface="Source Sans Pro"/>
              </a:rPr>
              <a:t>---------------------- </a:t>
            </a:r>
            <a:endParaRPr b="1"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1200">
              <a:solidFill>
                <a:srgbClr val="F05A4E"/>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200">
                <a:solidFill>
                  <a:srgbClr val="363759"/>
                </a:solidFill>
                <a:highlight>
                  <a:srgbClr val="FFFFFF"/>
                </a:highlight>
                <a:latin typeface="Source Sans Pro"/>
                <a:ea typeface="Source Sans Pro"/>
                <a:cs typeface="Source Sans Pro"/>
                <a:sym typeface="Source Sans Pro"/>
              </a:rPr>
              <a:t>Tout cela crée du bonheur car notre cerveau l’interprète comme une véritable interaction sociale et crée une boucle sans fin de rétroaction de validation sociale : je t’aime donc tu m’aimes donc j’aime ce que tu aimes donc tu aimes ce que j’aime, etc. </a:t>
            </a:r>
            <a:endParaRPr sz="1200">
              <a:solidFill>
                <a:srgbClr val="363759"/>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200">
                <a:solidFill>
                  <a:srgbClr val="363759"/>
                </a:solidFill>
                <a:highlight>
                  <a:srgbClr val="FFFFFF"/>
                </a:highlight>
                <a:latin typeface="Source Sans Pro"/>
                <a:ea typeface="Source Sans Pro"/>
                <a:cs typeface="Source Sans Pro"/>
                <a:sym typeface="Source Sans Pro"/>
              </a:rPr>
              <a:t>Sources : </a:t>
            </a:r>
            <a:r>
              <a:rPr lang="fr-CA" sz="1200" u="sng">
                <a:solidFill>
                  <a:schemeClr val="hlink"/>
                </a:solidFill>
                <a:highlight>
                  <a:srgbClr val="FFFFFF"/>
                </a:highlight>
                <a:latin typeface="Source Sans Pro"/>
                <a:ea typeface="Source Sans Pro"/>
                <a:cs typeface="Source Sans Pro"/>
                <a:sym typeface="Source Sans Pro"/>
                <a:hlinkClick r:id="rId2"/>
              </a:rPr>
              <a:t>ARTE</a:t>
            </a:r>
            <a:endParaRPr sz="1200">
              <a:solidFill>
                <a:srgbClr val="363759"/>
              </a:solidFill>
              <a:highlight>
                <a:srgbClr val="FFFFFF"/>
              </a:highlight>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sz="1200">
              <a:solidFill>
                <a:srgbClr val="073763"/>
              </a:solidFill>
              <a:highlight>
                <a:srgbClr val="FFFFFF"/>
              </a:highlight>
              <a:latin typeface="Source Sans Pro"/>
              <a:ea typeface="Source Sans Pro"/>
              <a:cs typeface="Source Sans Pro"/>
              <a:sym typeface="Source Sans Pro"/>
            </a:endParaRPr>
          </a:p>
          <a:p>
            <a:pPr indent="0" lvl="0" marL="0" rtl="0" algn="just">
              <a:lnSpc>
                <a:spcPct val="150000"/>
              </a:lnSpc>
              <a:spcBef>
                <a:spcPts val="2300"/>
              </a:spcBef>
              <a:spcAft>
                <a:spcPts val="1000"/>
              </a:spcAft>
              <a:buClr>
                <a:schemeClr val="dk1"/>
              </a:buClr>
              <a:buSzPts val="1100"/>
              <a:buFont typeface="Arial"/>
              <a:buNone/>
            </a:pPr>
            <a:r>
              <a:t/>
            </a:r>
            <a:endParaRPr sz="1150">
              <a:solidFill>
                <a:srgbClr val="333333"/>
              </a:solidFill>
              <a:highlight>
                <a:srgbClr val="FFFFFF"/>
              </a:highlight>
              <a:latin typeface="Helvetica Neue"/>
              <a:ea typeface="Helvetica Neue"/>
              <a:cs typeface="Helvetica Neue"/>
              <a:sym typeface="Helvetica Neue"/>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af4ef6edd4_0_6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af4ef6edd4_0_6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CA" sz="1200">
                <a:solidFill>
                  <a:srgbClr val="F05A4E"/>
                </a:solidFill>
                <a:latin typeface="Source Sans Pro"/>
                <a:ea typeface="Source Sans Pro"/>
                <a:cs typeface="Source Sans Pro"/>
                <a:sym typeface="Source Sans Pro"/>
              </a:rPr>
              <a:t>Slide 22</a:t>
            </a:r>
            <a:br>
              <a:rPr lang="fr-CA" u="sng">
                <a:solidFill>
                  <a:srgbClr val="363759"/>
                </a:solidFill>
              </a:rPr>
            </a:br>
            <a:endParaRPr u="sng">
              <a:solidFill>
                <a:srgbClr val="363759"/>
              </a:solidFill>
            </a:endParaRPr>
          </a:p>
          <a:p>
            <a:pPr indent="0" lvl="0" marL="0" rtl="0" algn="l">
              <a:lnSpc>
                <a:spcPct val="115000"/>
              </a:lnSpc>
              <a:spcBef>
                <a:spcPts val="0"/>
              </a:spcBef>
              <a:spcAft>
                <a:spcPts val="0"/>
              </a:spcAft>
              <a:buNone/>
            </a:pPr>
            <a:r>
              <a:rPr lang="fr-CA" sz="1200">
                <a:solidFill>
                  <a:srgbClr val="363759"/>
                </a:solidFill>
                <a:latin typeface="Source Sans Pro"/>
                <a:ea typeface="Source Sans Pro"/>
                <a:cs typeface="Source Sans Pro"/>
                <a:sym typeface="Source Sans Pro"/>
              </a:rPr>
              <a:t>Il n’y a pas de solution miracle et une désintoxication numérique n’est pas forcément une solution dans le sens où dans certains cas cela peut accentuer un état dépressif préexistant, etc.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b="1" lang="fr-CA" sz="1200">
                <a:solidFill>
                  <a:srgbClr val="363759"/>
                </a:solidFill>
                <a:latin typeface="Source Sans Pro"/>
                <a:ea typeface="Source Sans Pro"/>
                <a:cs typeface="Source Sans Pro"/>
                <a:sym typeface="Source Sans Pro"/>
              </a:rPr>
              <a:t>Car abandonner la technologie c’est abandonner également ce qu’elle apporte de bon. </a:t>
            </a:r>
            <a:endParaRPr b="1" sz="1200">
              <a:solidFill>
                <a:srgbClr val="363759"/>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b="1"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200">
                <a:solidFill>
                  <a:srgbClr val="363759"/>
                </a:solidFill>
                <a:latin typeface="Source Sans Pro"/>
                <a:ea typeface="Source Sans Pro"/>
                <a:cs typeface="Source Sans Pro"/>
                <a:sym typeface="Source Sans Pro"/>
              </a:rPr>
              <a:t>Cela dit, il devient nécessaire de trouver un juste équilibre dans nos habitudes de consommation numérique comme par exemple couper ses notifications, ne pas utiliser son appareil numérique pendant un repas ou bien ne pas prendre compulsivement des photos de tout et n’importe quoi.</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200">
                <a:solidFill>
                  <a:srgbClr val="363759"/>
                </a:solidFill>
                <a:latin typeface="Source Sans Pro"/>
                <a:ea typeface="Source Sans Pro"/>
                <a:cs typeface="Source Sans Pro"/>
                <a:sym typeface="Source Sans Pro"/>
              </a:rPr>
              <a:t>Prendre conscience d’un état de dépendance est souvent la première étape pour s’émanciper, c'est-à-dire agir pour se libérer et s’affranchir d’une addiction. </a:t>
            </a:r>
            <a:endParaRPr sz="1200">
              <a:solidFill>
                <a:srgbClr val="363759"/>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b="1"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200">
                <a:solidFill>
                  <a:srgbClr val="363759"/>
                </a:solidFill>
                <a:latin typeface="Source Sans Pro"/>
                <a:ea typeface="Source Sans Pro"/>
                <a:cs typeface="Source Sans Pro"/>
                <a:sym typeface="Source Sans Pro"/>
              </a:rPr>
              <a:t>Prendre conscience de nos biais cognitifs c’est mieux comprendre leur instrumentalisation et l’objectif des réseaux sociaux. L’objectif final étant de développer une meilleure hygiène numérique, comme structurer son temps passé en ligne, éviter les multitâches numériques ou ne pas se laisser happer par la spirale de l’information en continue.</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b="1" i="1"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200">
                <a:solidFill>
                  <a:srgbClr val="363759"/>
                </a:solidFill>
                <a:latin typeface="Source Sans Pro"/>
                <a:ea typeface="Source Sans Pro"/>
                <a:cs typeface="Source Sans Pro"/>
                <a:sym typeface="Source Sans Pro"/>
              </a:rPr>
              <a:t>Donc grosso modo, on peut :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fr-CA" sz="1200">
                <a:solidFill>
                  <a:srgbClr val="363759"/>
                </a:solidFill>
                <a:latin typeface="Source Sans Pro"/>
                <a:ea typeface="Source Sans Pro"/>
                <a:cs typeface="Source Sans Pro"/>
                <a:sym typeface="Source Sans Pro"/>
              </a:rPr>
              <a:t>Pratiquer une certaine sobriété numérique.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fr-CA" sz="1200">
                <a:solidFill>
                  <a:srgbClr val="363759"/>
                </a:solidFill>
                <a:latin typeface="Source Sans Pro"/>
                <a:ea typeface="Source Sans Pro"/>
                <a:cs typeface="Source Sans Pro"/>
                <a:sym typeface="Source Sans Pro"/>
              </a:rPr>
              <a:t>Équilibrer nos habitudes de consommation.</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fr-CA" sz="1200">
                <a:solidFill>
                  <a:srgbClr val="363759"/>
                </a:solidFill>
                <a:latin typeface="Source Sans Pro"/>
                <a:ea typeface="Source Sans Pro"/>
                <a:cs typeface="Source Sans Pro"/>
                <a:sym typeface="Source Sans Pro"/>
              </a:rPr>
              <a:t>Explorer les plateformes qui ne sont pas des réseaux sociaux : par exemple les forums ou les sites de partage.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fr-CA" sz="1200">
                <a:solidFill>
                  <a:srgbClr val="363759"/>
                </a:solidFill>
                <a:latin typeface="Source Sans Pro"/>
                <a:ea typeface="Source Sans Pro"/>
                <a:cs typeface="Source Sans Pro"/>
                <a:sym typeface="Source Sans Pro"/>
              </a:rPr>
              <a:t>Et bien sûr, lire les conditions générales d’utilisation! </a:t>
            </a:r>
            <a:endParaRPr sz="1200">
              <a:solidFill>
                <a:srgbClr val="363759"/>
              </a:solidFill>
              <a:latin typeface="Source Sans Pro"/>
              <a:ea typeface="Source Sans Pro"/>
              <a:cs typeface="Source Sans Pro"/>
              <a:sym typeface="Source Sans Pro"/>
            </a:endParaRPr>
          </a:p>
          <a:p>
            <a:pPr indent="0" lvl="0" marL="45720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200">
                <a:solidFill>
                  <a:srgbClr val="363759"/>
                </a:solidFill>
                <a:latin typeface="Source Sans Pro"/>
                <a:ea typeface="Source Sans Pro"/>
                <a:cs typeface="Source Sans Pro"/>
                <a:sym typeface="Source Sans Pro"/>
              </a:rPr>
              <a:t>Sources : </a:t>
            </a:r>
            <a:r>
              <a:rPr lang="fr-CA" sz="1200" u="sng">
                <a:solidFill>
                  <a:schemeClr val="hlink"/>
                </a:solidFill>
                <a:latin typeface="Source Sans Pro"/>
                <a:ea typeface="Source Sans Pro"/>
                <a:cs typeface="Source Sans Pro"/>
                <a:sym typeface="Source Sans Pro"/>
                <a:hlinkClick r:id="rId2"/>
              </a:rPr>
              <a:t>Cairn - Numérique et émancipation</a:t>
            </a:r>
            <a:r>
              <a:rPr lang="fr-CA" sz="1200">
                <a:solidFill>
                  <a:srgbClr val="363759"/>
                </a:solidFill>
                <a:latin typeface="Source Sans Pro"/>
                <a:ea typeface="Source Sans Pro"/>
                <a:cs typeface="Source Sans Pro"/>
                <a:sym typeface="Source Sans Pro"/>
              </a:rPr>
              <a:t>, </a:t>
            </a:r>
            <a:r>
              <a:rPr lang="fr-CA" sz="1200" u="sng">
                <a:solidFill>
                  <a:schemeClr val="hlink"/>
                </a:solidFill>
                <a:latin typeface="Source Sans Pro"/>
                <a:ea typeface="Source Sans Pro"/>
                <a:cs typeface="Source Sans Pro"/>
                <a:sym typeface="Source Sans Pro"/>
                <a:hlinkClick r:id="rId3"/>
              </a:rPr>
              <a:t>Cairn - Réorienter le numérique vers l’émancipation</a:t>
            </a:r>
            <a:r>
              <a:rPr lang="fr-CA" sz="1200">
                <a:solidFill>
                  <a:srgbClr val="363759"/>
                </a:solidFill>
                <a:latin typeface="Source Sans Pro"/>
                <a:ea typeface="Source Sans Pro"/>
                <a:cs typeface="Source Sans Pro"/>
                <a:sym typeface="Source Sans Pro"/>
              </a:rPr>
              <a:t>, </a:t>
            </a:r>
            <a:r>
              <a:rPr lang="fr-CA" sz="1200" u="sng">
                <a:solidFill>
                  <a:schemeClr val="hlink"/>
                </a:solidFill>
                <a:latin typeface="Source Sans Pro"/>
                <a:ea typeface="Source Sans Pro"/>
                <a:cs typeface="Source Sans Pro"/>
                <a:sym typeface="Source Sans Pro"/>
                <a:hlinkClick r:id="rId4"/>
              </a:rPr>
              <a:t>Cairn - Réseaux sociaux responsabilité numérique et éducation</a:t>
            </a:r>
            <a:endParaRPr sz="12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af4ef6edd4_0_7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af4ef6edd4_0_7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CA" sz="1200">
                <a:solidFill>
                  <a:srgbClr val="F05A4E"/>
                </a:solidFill>
                <a:latin typeface="Source Sans Pro"/>
                <a:ea typeface="Source Sans Pro"/>
                <a:cs typeface="Source Sans Pro"/>
                <a:sym typeface="Source Sans Pro"/>
              </a:rPr>
              <a:t>Slide 23</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Afin de bien clôturer l’atelier, abordons maintenant le Web 2.0, 3.0  et la citoyenneté numérique. </a:t>
            </a:r>
            <a:endParaRPr sz="12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af4ef6edd4_0_7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af4ef6edd4_0_7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CA" sz="1200">
                <a:solidFill>
                  <a:srgbClr val="F05A4E"/>
                </a:solidFill>
                <a:latin typeface="Source Sans Pro"/>
                <a:ea typeface="Source Sans Pro"/>
                <a:cs typeface="Source Sans Pro"/>
                <a:sym typeface="Source Sans Pro"/>
              </a:rPr>
              <a:t>Slide 24</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Comme nous le savons, le numérique a chamboulé nos conditions de vie et nos habitudes. Il a rendu désuet certains services pris pour acquis et il a créé de nouveaux besoins.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Or, les lois doivent accompagner ces transformations numériques. Mais pour cela, l’État doit prendre plus de place dans la </a:t>
            </a:r>
            <a:r>
              <a:rPr lang="fr-CA" sz="1200">
                <a:solidFill>
                  <a:srgbClr val="363759"/>
                </a:solidFill>
                <a:latin typeface="Source Sans Pro"/>
                <a:ea typeface="Source Sans Pro"/>
                <a:cs typeface="Source Sans Pro"/>
                <a:sym typeface="Source Sans Pro"/>
              </a:rPr>
              <a:t>réglementation</a:t>
            </a:r>
            <a:r>
              <a:rPr lang="fr-CA" sz="1200">
                <a:solidFill>
                  <a:srgbClr val="363759"/>
                </a:solidFill>
                <a:latin typeface="Source Sans Pro"/>
                <a:ea typeface="Source Sans Pro"/>
                <a:cs typeface="Source Sans Pro"/>
                <a:sym typeface="Source Sans Pro"/>
              </a:rPr>
              <a:t>. Parce que pour l’instant, l’État n’est peut-être pas assez rapide comparativement aux mutations numériques et à la rapidité avec laquelle les plateformes évoluent. Certaines personnes parlent même d’un immobilisme, d’une paralysie gouvernementale.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Donc comme citoyen·ne du numérique, il est de notre devoir de s’informer et de favoriser des pratiques plus respectueuses des consommateur·trice·s.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Par exemple, on peut demander sous diverses formes :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b="1" lang="fr-CA" sz="1200">
                <a:solidFill>
                  <a:srgbClr val="F05B4E"/>
                </a:solidFill>
                <a:latin typeface="Source Sans Pro"/>
                <a:ea typeface="Source Sans Pro"/>
                <a:cs typeface="Source Sans Pro"/>
                <a:sym typeface="Source Sans Pro"/>
              </a:rPr>
              <a:t>----------------------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Des règles plus strictes pour les plateformes en ligne, par exemple par rapport au droit d’auteur et à la taxation.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b="1" lang="fr-CA" sz="1200">
                <a:solidFill>
                  <a:srgbClr val="F05B4E"/>
                </a:solidFill>
                <a:latin typeface="Source Sans Pro"/>
                <a:ea typeface="Source Sans Pro"/>
                <a:cs typeface="Source Sans Pro"/>
                <a:sym typeface="Source Sans Pro"/>
              </a:rPr>
              <a:t>----------------------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Un cadre clair qui régit l’utilisation des algorithmes, comme le fait la </a:t>
            </a:r>
            <a:r>
              <a:rPr i="1" lang="fr-CA" sz="1200">
                <a:solidFill>
                  <a:srgbClr val="363759"/>
                </a:solidFill>
                <a:latin typeface="Source Sans Pro"/>
                <a:ea typeface="Source Sans Pro"/>
                <a:cs typeface="Source Sans Pro"/>
                <a:sym typeface="Source Sans Pro"/>
              </a:rPr>
              <a:t>Déclaration de Montréal sur l’Intelligence Artificielle</a:t>
            </a:r>
            <a:r>
              <a:rPr lang="fr-CA" sz="1200">
                <a:solidFill>
                  <a:srgbClr val="363759"/>
                </a:solidFill>
                <a:latin typeface="Source Sans Pro"/>
                <a:ea typeface="Source Sans Pro"/>
                <a:cs typeface="Source Sans Pro"/>
                <a:sym typeface="Source Sans Pro"/>
              </a:rPr>
              <a:t>, qui circule présentement et qui cherche à responsabiliser l’intelligence artificielle et promouvoir la diversité culturelle au seins des protocoles algorithmiques.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b="1" lang="fr-CA" sz="1200">
                <a:solidFill>
                  <a:srgbClr val="F05B4E"/>
                </a:solidFill>
                <a:latin typeface="Source Sans Pro"/>
                <a:ea typeface="Source Sans Pro"/>
                <a:cs typeface="Source Sans Pro"/>
                <a:sym typeface="Source Sans Pro"/>
              </a:rPr>
              <a:t>----------------------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Une modernisation de la protection des renseignements personnels, comme l’Europe l’a fait avec le Règlement général sur la protection des données personnelles.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b="1" lang="fr-CA" sz="1200">
                <a:solidFill>
                  <a:srgbClr val="F05B4E"/>
                </a:solidFill>
                <a:latin typeface="Source Sans Pro"/>
                <a:ea typeface="Source Sans Pro"/>
                <a:cs typeface="Source Sans Pro"/>
                <a:sym typeface="Source Sans Pro"/>
              </a:rPr>
              <a:t>----------------------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Obliger les géants du Web à partager la valeur monétaire des données personnelles.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b="1" lang="fr-CA" sz="1200">
                <a:solidFill>
                  <a:srgbClr val="F05B4E"/>
                </a:solidFill>
                <a:latin typeface="Source Sans Pro"/>
                <a:ea typeface="Source Sans Pro"/>
                <a:cs typeface="Source Sans Pro"/>
                <a:sym typeface="Source Sans Pro"/>
              </a:rPr>
              <a:t>----------------------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just">
              <a:lnSpc>
                <a:spcPct val="150000"/>
              </a:lnSpc>
              <a:spcBef>
                <a:spcPts val="0"/>
              </a:spcBef>
              <a:spcAft>
                <a:spcPts val="1000"/>
              </a:spcAft>
              <a:buClr>
                <a:schemeClr val="dk1"/>
              </a:buClr>
              <a:buSzPts val="1100"/>
              <a:buFont typeface="Arial"/>
              <a:buNone/>
            </a:pPr>
            <a:r>
              <a:rPr lang="fr-CA" sz="1200">
                <a:solidFill>
                  <a:srgbClr val="073763"/>
                </a:solidFill>
                <a:latin typeface="Source Sans Pro"/>
                <a:ea typeface="Source Sans Pro"/>
                <a:cs typeface="Source Sans Pro"/>
                <a:sym typeface="Source Sans Pro"/>
              </a:rPr>
              <a:t>Source : </a:t>
            </a:r>
            <a:r>
              <a:rPr lang="fr-CA" sz="1200" u="sng">
                <a:solidFill>
                  <a:schemeClr val="hlink"/>
                </a:solidFill>
                <a:latin typeface="Source Sans Pro"/>
                <a:ea typeface="Source Sans Pro"/>
                <a:cs typeface="Source Sans Pro"/>
                <a:sym typeface="Source Sans Pro"/>
                <a:hlinkClick r:id="rId2"/>
              </a:rPr>
              <a:t>Le Devoir</a:t>
            </a:r>
            <a:r>
              <a:rPr lang="fr-CA" sz="1200">
                <a:solidFill>
                  <a:srgbClr val="073763"/>
                </a:solidFill>
                <a:latin typeface="Source Sans Pro"/>
                <a:ea typeface="Source Sans Pro"/>
                <a:cs typeface="Source Sans Pro"/>
                <a:sym typeface="Source Sans Pro"/>
              </a:rPr>
              <a:t>, </a:t>
            </a:r>
            <a:r>
              <a:rPr lang="fr-CA" sz="1200" u="sng">
                <a:solidFill>
                  <a:schemeClr val="hlink"/>
                </a:solidFill>
                <a:latin typeface="Source Sans Pro"/>
                <a:ea typeface="Source Sans Pro"/>
                <a:cs typeface="Source Sans Pro"/>
                <a:sym typeface="Source Sans Pro"/>
                <a:hlinkClick r:id="rId3"/>
              </a:rPr>
              <a:t>Déclaration de Montréal sur l’Intelligence Artificielle</a:t>
            </a:r>
            <a:r>
              <a:rPr lang="fr-CA" sz="1200">
                <a:solidFill>
                  <a:srgbClr val="073763"/>
                </a:solidFill>
                <a:latin typeface="Source Sans Pro"/>
                <a:ea typeface="Source Sans Pro"/>
                <a:cs typeface="Source Sans Pro"/>
                <a:sym typeface="Source Sans Pro"/>
              </a:rPr>
              <a:t>, </a:t>
            </a:r>
            <a:r>
              <a:rPr lang="fr-CA" sz="1200" u="sng">
                <a:solidFill>
                  <a:schemeClr val="hlink"/>
                </a:solidFill>
                <a:latin typeface="Source Sans Pro"/>
                <a:ea typeface="Source Sans Pro"/>
                <a:cs typeface="Source Sans Pro"/>
                <a:sym typeface="Source Sans Pro"/>
                <a:hlinkClick r:id="rId4"/>
              </a:rPr>
              <a:t>La Presse</a:t>
            </a:r>
            <a:r>
              <a:rPr lang="fr-CA" sz="1200">
                <a:solidFill>
                  <a:srgbClr val="073763"/>
                </a:solidFill>
                <a:latin typeface="Source Sans Pro"/>
                <a:ea typeface="Source Sans Pro"/>
                <a:cs typeface="Source Sans Pro"/>
                <a:sym typeface="Source Sans Pro"/>
              </a:rPr>
              <a:t>, </a:t>
            </a:r>
            <a:r>
              <a:rPr lang="fr-CA" sz="1200" u="sng">
                <a:solidFill>
                  <a:schemeClr val="hlink"/>
                </a:solidFill>
                <a:latin typeface="Source Sans Pro"/>
                <a:ea typeface="Source Sans Pro"/>
                <a:cs typeface="Source Sans Pro"/>
                <a:sym typeface="Source Sans Pro"/>
                <a:hlinkClick r:id="rId5"/>
              </a:rPr>
              <a:t>Commission d’accès à l’information du Québec</a:t>
            </a:r>
            <a:r>
              <a:rPr lang="fr-CA" sz="1200">
                <a:solidFill>
                  <a:srgbClr val="073763"/>
                </a:solidFill>
                <a:latin typeface="Source Sans Pro"/>
                <a:ea typeface="Source Sans Pro"/>
                <a:cs typeface="Source Sans Pro"/>
                <a:sym typeface="Source Sans Pro"/>
              </a:rPr>
              <a:t>, </a:t>
            </a:r>
            <a:r>
              <a:rPr lang="fr-CA" sz="1200" u="sng">
                <a:solidFill>
                  <a:srgbClr val="0097A7"/>
                </a:solidFill>
                <a:latin typeface="Source Sans Pro"/>
                <a:ea typeface="Source Sans Pro"/>
                <a:cs typeface="Source Sans Pro"/>
                <a:sym typeface="Source Sans Pro"/>
                <a:hlinkClick r:id="rId6">
                  <a:extLst>
                    <a:ext uri="{A12FA001-AC4F-418D-AE19-62706E023703}">
                      <ahyp:hlinkClr val="tx"/>
                    </a:ext>
                  </a:extLst>
                </a:hlinkClick>
              </a:rPr>
              <a:t>Cairn - Réseaux sociaux responsabilité numérique et éducation</a:t>
            </a:r>
            <a:endParaRPr sz="1200">
              <a:solidFill>
                <a:srgbClr val="073763"/>
              </a:solidFill>
              <a:latin typeface="Source Sans Pro"/>
              <a:ea typeface="Source Sans Pro"/>
              <a:cs typeface="Source Sans Pro"/>
              <a:sym typeface="Source Sans Pr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e554d92d8d_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e554d92d8d_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CA" sz="1200">
                <a:solidFill>
                  <a:srgbClr val="F05A4E"/>
                </a:solidFill>
                <a:latin typeface="Source Sans Pro"/>
                <a:ea typeface="Source Sans Pro"/>
                <a:cs typeface="Source Sans Pro"/>
                <a:sym typeface="Source Sans Pro"/>
              </a:rPr>
              <a:t>Slide 25</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200">
                <a:solidFill>
                  <a:srgbClr val="363759"/>
                </a:solidFill>
                <a:latin typeface="Source Sans Pro"/>
                <a:ea typeface="Source Sans Pro"/>
                <a:cs typeface="Source Sans Pro"/>
                <a:sym typeface="Source Sans Pro"/>
              </a:rPr>
              <a:t>Voici une capture d’écran du site internet de la Déclaration de Montréal pour un développement responsable de l’intelligence artificielle.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200">
                <a:solidFill>
                  <a:srgbClr val="363759"/>
                </a:solidFill>
                <a:latin typeface="Source Sans Pro"/>
                <a:ea typeface="Source Sans Pro"/>
                <a:cs typeface="Source Sans Pro"/>
                <a:sym typeface="Source Sans Pro"/>
              </a:rPr>
              <a:t>Puisque celle-ci est omniprésente dans la structure des réseaux sociaux, on vous invite donc à lire la déclaration. Vous pouvez la signer en tout temps.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200">
                <a:solidFill>
                  <a:srgbClr val="363759"/>
                </a:solidFill>
                <a:latin typeface="Source Sans Pro"/>
                <a:ea typeface="Source Sans Pro"/>
                <a:cs typeface="Source Sans Pro"/>
                <a:sym typeface="Source Sans Pro"/>
              </a:rPr>
              <a:t>Le lien sera disponible à la fin de l’atelier.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Sources : </a:t>
            </a:r>
            <a:r>
              <a:rPr lang="fr-CA" sz="1200" u="sng">
                <a:solidFill>
                  <a:srgbClr val="0097A7"/>
                </a:solidFill>
                <a:latin typeface="Source Sans Pro"/>
                <a:ea typeface="Source Sans Pro"/>
                <a:cs typeface="Source Sans Pro"/>
                <a:sym typeface="Source Sans Pro"/>
                <a:hlinkClick r:id="rId2">
                  <a:extLst>
                    <a:ext uri="{A12FA001-AC4F-418D-AE19-62706E023703}">
                      <ahyp:hlinkClr val="tx"/>
                    </a:ext>
                  </a:extLst>
                </a:hlinkClick>
              </a:rPr>
              <a:t>Déclaration de Montréal sur l’Intelligence Artificielle</a:t>
            </a:r>
            <a:r>
              <a:rPr lang="fr-CA" sz="1200">
                <a:solidFill>
                  <a:srgbClr val="363759"/>
                </a:solidFill>
                <a:latin typeface="Source Sans Pro"/>
                <a:ea typeface="Source Sans Pro"/>
                <a:cs typeface="Source Sans Pro"/>
                <a:sym typeface="Source Sans Pro"/>
              </a:rPr>
              <a:t> </a:t>
            </a:r>
            <a:endParaRPr sz="12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af4ef6edd4_0_7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af4ef6edd4_0_7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CA" sz="1200">
                <a:solidFill>
                  <a:srgbClr val="F05A4E"/>
                </a:solidFill>
                <a:latin typeface="Source Sans Pro"/>
                <a:ea typeface="Source Sans Pro"/>
                <a:cs typeface="Source Sans Pro"/>
                <a:sym typeface="Source Sans Pro"/>
              </a:rPr>
              <a:t>Slide 26</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073763"/>
                </a:solidFill>
                <a:latin typeface="Source Sans Pro"/>
                <a:ea typeface="Source Sans Pro"/>
                <a:cs typeface="Source Sans Pro"/>
                <a:sym typeface="Source Sans Pro"/>
              </a:rPr>
              <a:t>Comme nous venons de le voir, il </a:t>
            </a:r>
            <a:r>
              <a:rPr lang="fr-CA" sz="1200">
                <a:solidFill>
                  <a:srgbClr val="073763"/>
                </a:solidFill>
                <a:latin typeface="Source Sans Pro"/>
                <a:ea typeface="Source Sans Pro"/>
                <a:cs typeface="Source Sans Pro"/>
                <a:sym typeface="Source Sans Pro"/>
              </a:rPr>
              <a:t>n’est pas judicieux de penser qu’en tant que consommateur·trice, nous ne pouvons rien faire.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073763"/>
                </a:solidFill>
                <a:latin typeface="Source Sans Pro"/>
                <a:ea typeface="Source Sans Pro"/>
                <a:cs typeface="Source Sans Pro"/>
                <a:sym typeface="Source Sans Pro"/>
              </a:rPr>
              <a:t>Au contraire si les services numériques comme les réseaux sociaux se sont fait une santé financière qu’aucun·e de nous ne pourrait atteindre de son vivant, c’est en majeur partie grâce à notre constante activité en ligne et de nos données personnelles. Un de nos premiers pouvoirs en tant que consommateur·trice est d’avoir la possibilité de décentraliser le pouvoir en utilisant des média sociaux et réseaux sociaux alternatifs comme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i="1" sz="1200">
              <a:solidFill>
                <a:srgbClr val="073763"/>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b="1" lang="fr-CA" sz="1200">
                <a:solidFill>
                  <a:srgbClr val="F05B4E"/>
                </a:solidFill>
                <a:latin typeface="Source Sans Pro"/>
                <a:ea typeface="Source Sans Pro"/>
                <a:cs typeface="Source Sans Pro"/>
                <a:sym typeface="Source Sans Pro"/>
              </a:rPr>
              <a:t>---------------------- </a:t>
            </a:r>
            <a:endParaRPr b="1" i="1"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073763"/>
                </a:solidFill>
                <a:latin typeface="Source Sans Pro"/>
                <a:ea typeface="Source Sans Pro"/>
                <a:cs typeface="Source Sans Pro"/>
                <a:sym typeface="Source Sans Pro"/>
              </a:rPr>
              <a:t>Hello</a:t>
            </a:r>
            <a:endParaRPr sz="1200">
              <a:solidFill>
                <a:srgbClr val="073763"/>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b="1" lang="fr-CA" sz="1200">
                <a:solidFill>
                  <a:srgbClr val="F05B4E"/>
                </a:solidFill>
                <a:latin typeface="Source Sans Pro"/>
                <a:ea typeface="Source Sans Pro"/>
                <a:cs typeface="Source Sans Pro"/>
                <a:sym typeface="Source Sans Pro"/>
              </a:rPr>
              <a:t>----------------------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073763"/>
                </a:solidFill>
                <a:latin typeface="Source Sans Pro"/>
                <a:ea typeface="Source Sans Pro"/>
                <a:cs typeface="Source Sans Pro"/>
                <a:sym typeface="Source Sans Pro"/>
              </a:rPr>
              <a:t>Ello</a:t>
            </a:r>
            <a:endParaRPr sz="1200">
              <a:solidFill>
                <a:srgbClr val="073763"/>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b="1" lang="fr-CA" sz="1200">
                <a:solidFill>
                  <a:srgbClr val="F05B4E"/>
                </a:solidFill>
                <a:latin typeface="Source Sans Pro"/>
                <a:ea typeface="Source Sans Pro"/>
                <a:cs typeface="Source Sans Pro"/>
                <a:sym typeface="Source Sans Pro"/>
              </a:rPr>
              <a:t>----------------------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073763"/>
                </a:solidFill>
                <a:latin typeface="Source Sans Pro"/>
                <a:ea typeface="Source Sans Pro"/>
                <a:cs typeface="Source Sans Pro"/>
                <a:sym typeface="Source Sans Pro"/>
              </a:rPr>
              <a:t>ou Diaspora par exemple.</a:t>
            </a:r>
            <a:endParaRPr sz="1200">
              <a:solidFill>
                <a:srgbClr val="606366"/>
              </a:solidFill>
              <a:highlight>
                <a:srgbClr val="FFFFFF"/>
              </a:highlight>
              <a:latin typeface="Source Sans Pro"/>
              <a:ea typeface="Source Sans Pro"/>
              <a:cs typeface="Source Sans Pro"/>
              <a:sym typeface="Source Sans Pro"/>
            </a:endParaRPr>
          </a:p>
          <a:p>
            <a:pPr indent="0" lvl="0" marL="0" rtl="0" algn="just">
              <a:lnSpc>
                <a:spcPct val="150000"/>
              </a:lnSpc>
              <a:spcBef>
                <a:spcPts val="0"/>
              </a:spcBef>
              <a:spcAft>
                <a:spcPts val="0"/>
              </a:spcAft>
              <a:buClr>
                <a:schemeClr val="dk1"/>
              </a:buClr>
              <a:buSzPts val="1100"/>
              <a:buFont typeface="Arial"/>
              <a:buNone/>
            </a:pPr>
            <a:r>
              <a:t/>
            </a:r>
            <a:endParaRPr sz="1150">
              <a:solidFill>
                <a:srgbClr val="333333"/>
              </a:solidFill>
              <a:highlight>
                <a:srgbClr val="FFFFFF"/>
              </a:highlight>
              <a:latin typeface="Helvetica Neue"/>
              <a:ea typeface="Helvetica Neue"/>
              <a:cs typeface="Helvetica Neue"/>
              <a:sym typeface="Helvetica Neue"/>
            </a:endParaRPr>
          </a:p>
          <a:p>
            <a:pPr indent="0" lvl="0" marL="0" rtl="0" algn="just">
              <a:lnSpc>
                <a:spcPct val="150000"/>
              </a:lnSpc>
              <a:spcBef>
                <a:spcPts val="1000"/>
              </a:spcBef>
              <a:spcAft>
                <a:spcPts val="1000"/>
              </a:spcAft>
              <a:buClr>
                <a:schemeClr val="dk1"/>
              </a:buClr>
              <a:buSzPts val="1100"/>
              <a:buFont typeface="Arial"/>
              <a:buNone/>
            </a:pPr>
            <a:r>
              <a:rPr lang="fr-CA" sz="1200">
                <a:solidFill>
                  <a:srgbClr val="333333"/>
                </a:solidFill>
                <a:highlight>
                  <a:srgbClr val="FFFFFF"/>
                </a:highlight>
                <a:latin typeface="Source Sans Pro"/>
                <a:ea typeface="Source Sans Pro"/>
                <a:cs typeface="Source Sans Pro"/>
                <a:sym typeface="Source Sans Pro"/>
              </a:rPr>
              <a:t>Sources : </a:t>
            </a:r>
            <a:r>
              <a:rPr lang="fr-CA" sz="1200" u="sng">
                <a:solidFill>
                  <a:schemeClr val="hlink"/>
                </a:solidFill>
                <a:highlight>
                  <a:srgbClr val="FFFFFF"/>
                </a:highlight>
                <a:latin typeface="Source Sans Pro"/>
                <a:ea typeface="Source Sans Pro"/>
                <a:cs typeface="Source Sans Pro"/>
                <a:sym typeface="Source Sans Pro"/>
                <a:hlinkClick r:id="rId2"/>
              </a:rPr>
              <a:t>Hello</a:t>
            </a:r>
            <a:r>
              <a:rPr lang="fr-CA" sz="1200">
                <a:solidFill>
                  <a:srgbClr val="333333"/>
                </a:solidFill>
                <a:highlight>
                  <a:srgbClr val="FFFFFF"/>
                </a:highlight>
                <a:latin typeface="Source Sans Pro"/>
                <a:ea typeface="Source Sans Pro"/>
                <a:cs typeface="Source Sans Pro"/>
                <a:sym typeface="Source Sans Pro"/>
              </a:rPr>
              <a:t>, </a:t>
            </a:r>
            <a:r>
              <a:rPr lang="fr-CA" sz="1200" u="sng">
                <a:solidFill>
                  <a:srgbClr val="1155CC"/>
                </a:solidFill>
                <a:latin typeface="Source Sans Pro"/>
                <a:ea typeface="Source Sans Pro"/>
                <a:cs typeface="Source Sans Pro"/>
                <a:sym typeface="Source Sans Pro"/>
                <a:hlinkClick r:id="rId3">
                  <a:extLst>
                    <a:ext uri="{A12FA001-AC4F-418D-AE19-62706E023703}">
                      <ahyp:hlinkClr val="tx"/>
                    </a:ext>
                  </a:extLst>
                </a:hlinkClick>
              </a:rPr>
              <a:t>Ello</a:t>
            </a:r>
            <a:r>
              <a:rPr lang="fr-CA" sz="1200">
                <a:solidFill>
                  <a:srgbClr val="333333"/>
                </a:solidFill>
                <a:highlight>
                  <a:srgbClr val="FFFFFF"/>
                </a:highlight>
                <a:latin typeface="Source Sans Pro"/>
                <a:ea typeface="Source Sans Pro"/>
                <a:cs typeface="Source Sans Pro"/>
                <a:sym typeface="Source Sans Pro"/>
              </a:rPr>
              <a:t>, </a:t>
            </a:r>
            <a:r>
              <a:rPr lang="fr-CA" sz="1200" u="sng">
                <a:solidFill>
                  <a:srgbClr val="1155CC"/>
                </a:solidFill>
                <a:latin typeface="Source Sans Pro"/>
                <a:ea typeface="Source Sans Pro"/>
                <a:cs typeface="Source Sans Pro"/>
                <a:sym typeface="Source Sans Pro"/>
                <a:hlinkClick r:id="rId4">
                  <a:extLst>
                    <a:ext uri="{A12FA001-AC4F-418D-AE19-62706E023703}">
                      <ahyp:hlinkClr val="tx"/>
                    </a:ext>
                  </a:extLst>
                </a:hlinkClick>
              </a:rPr>
              <a:t>Diaspora</a:t>
            </a:r>
            <a:endParaRPr sz="1200">
              <a:solidFill>
                <a:srgbClr val="333333"/>
              </a:solidFill>
              <a:highlight>
                <a:srgbClr val="FFFFFF"/>
              </a:highlight>
              <a:latin typeface="Source Sans Pro"/>
              <a:ea typeface="Source Sans Pro"/>
              <a:cs typeface="Source Sans Pro"/>
              <a:sym typeface="Source Sans Pro"/>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e554d92d8d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e554d92d8d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rgbClr val="363759"/>
              </a:buClr>
              <a:buSzPts val="1100"/>
              <a:buFont typeface="Arial"/>
              <a:buNone/>
            </a:pPr>
            <a:r>
              <a:rPr lang="fr-CA" sz="1200">
                <a:solidFill>
                  <a:srgbClr val="F05B4E"/>
                </a:solidFill>
                <a:latin typeface="Source Sans Pro"/>
                <a:ea typeface="Source Sans Pro"/>
                <a:cs typeface="Source Sans Pro"/>
                <a:sym typeface="Source Sans Pro"/>
              </a:rPr>
              <a:t>Slide 27</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200">
                <a:solidFill>
                  <a:schemeClr val="dk1"/>
                </a:solidFill>
                <a:latin typeface="Source Sans Pro"/>
                <a:ea typeface="Source Sans Pro"/>
                <a:cs typeface="Source Sans Pro"/>
                <a:sym typeface="Source Sans Pro"/>
              </a:rPr>
              <a:t>Voici des ressources intéressantes dont nous avons discuté  qui pourraient vous intéresser.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200">
                <a:solidFill>
                  <a:schemeClr val="dk1"/>
                </a:solidFill>
                <a:latin typeface="Source Sans Pro"/>
                <a:ea typeface="Source Sans Pro"/>
                <a:cs typeface="Source Sans Pro"/>
                <a:sym typeface="Source Sans Pro"/>
              </a:rPr>
              <a:t>On vous invite à faire une capture d’écran si vous le souhaitez!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rgbClr val="363759"/>
              </a:buClr>
              <a:buSzPts val="1100"/>
              <a:buFont typeface="Arial"/>
              <a:buNone/>
            </a:pPr>
            <a:r>
              <a:t/>
            </a: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e554d92d8d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e554d92d8d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rgbClr val="363759"/>
              </a:buClr>
              <a:buSzPts val="1100"/>
              <a:buFont typeface="Arial"/>
              <a:buNone/>
            </a:pPr>
            <a:r>
              <a:rPr lang="fr-CA" sz="1200">
                <a:solidFill>
                  <a:srgbClr val="F05B4E"/>
                </a:solidFill>
                <a:latin typeface="Source Sans Pro"/>
                <a:ea typeface="Source Sans Pro"/>
                <a:cs typeface="Source Sans Pro"/>
                <a:sym typeface="Source Sans Pro"/>
              </a:rPr>
              <a:t>Slide 28 </a:t>
            </a:r>
            <a:endParaRPr sz="1200">
              <a:solidFill>
                <a:srgbClr val="F05B4E"/>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t/>
            </a:r>
            <a:endParaRPr sz="1200">
              <a:solidFill>
                <a:srgbClr val="F05B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rgbClr val="363759"/>
              </a:buClr>
              <a:buSzPts val="1100"/>
              <a:buFont typeface="Arial"/>
              <a:buNone/>
            </a:pPr>
            <a:r>
              <a:rPr lang="fr-CA" sz="1200">
                <a:solidFill>
                  <a:schemeClr val="dk1"/>
                </a:solidFill>
                <a:latin typeface="Source Sans Pro"/>
                <a:ea typeface="Source Sans Pro"/>
                <a:cs typeface="Source Sans Pro"/>
                <a:sym typeface="Source Sans Pro"/>
              </a:rPr>
              <a:t>Voici les sources que nous avons consultées pour concevoir l’atelier.</a:t>
            </a:r>
            <a:endParaRPr sz="1200">
              <a:latin typeface="Source Sans Pro"/>
              <a:ea typeface="Source Sans Pro"/>
              <a:cs typeface="Source Sans Pro"/>
              <a:sym typeface="Source Sans Pr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e554d92d8d_2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e554d92d8d_2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rgbClr val="363759"/>
              </a:buClr>
              <a:buSzPts val="1100"/>
              <a:buFont typeface="Arial"/>
              <a:buNone/>
            </a:pPr>
            <a:r>
              <a:rPr lang="fr-CA" sz="1200">
                <a:solidFill>
                  <a:srgbClr val="F05B4E"/>
                </a:solidFill>
                <a:latin typeface="Source Sans Pro"/>
                <a:ea typeface="Source Sans Pro"/>
                <a:cs typeface="Source Sans Pro"/>
                <a:sym typeface="Source Sans Pro"/>
              </a:rPr>
              <a:t>Slide 29</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rgbClr val="363759"/>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rgbClr val="363759"/>
              </a:buClr>
              <a:buSzPts val="1100"/>
              <a:buFont typeface="Arial"/>
              <a:buNone/>
            </a:pPr>
            <a:r>
              <a:rPr lang="fr-CA" sz="1200">
                <a:solidFill>
                  <a:schemeClr val="dk1"/>
                </a:solidFill>
                <a:latin typeface="Source Sans Pro"/>
                <a:ea typeface="Source Sans Pro"/>
                <a:cs typeface="Source Sans Pro"/>
                <a:sym typeface="Source Sans Pro"/>
              </a:rPr>
              <a:t>Voici les sources que nous avons consultées pour concevoir l’atelier.</a:t>
            </a:r>
            <a:endParaRPr sz="1200">
              <a:latin typeface="Source Sans Pro"/>
              <a:ea typeface="Source Sans Pro"/>
              <a:cs typeface="Source Sans Pro"/>
              <a:sym typeface="Source Sans Pr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e554d92d8d_2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e554d92d8d_2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CA" sz="1200">
                <a:solidFill>
                  <a:srgbClr val="F05A4E"/>
                </a:solidFill>
                <a:latin typeface="Source Sans Pro"/>
                <a:ea typeface="Source Sans Pro"/>
                <a:cs typeface="Source Sans Pro"/>
                <a:sym typeface="Source Sans Pro"/>
              </a:rPr>
              <a:t>Slide 3</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b="1" lang="fr-CA" sz="1400">
                <a:solidFill>
                  <a:schemeClr val="accent1"/>
                </a:solidFill>
                <a:latin typeface="Source Sans Pro"/>
                <a:ea typeface="Source Sans Pro"/>
                <a:cs typeface="Source Sans Pro"/>
                <a:sym typeface="Source Sans Pro"/>
              </a:rPr>
              <a:t>Exercice 1 : à vous la parole!</a:t>
            </a:r>
            <a:endParaRPr b="1" sz="1400">
              <a:solidFill>
                <a:schemeClr val="accent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200">
                <a:solidFill>
                  <a:srgbClr val="363759"/>
                </a:solidFill>
                <a:latin typeface="Source Sans Pro"/>
                <a:ea typeface="Source Sans Pro"/>
                <a:cs typeface="Source Sans Pro"/>
                <a:sym typeface="Source Sans Pro"/>
              </a:rPr>
              <a:t>Avant d’entrer dans le vif du sujet, nous aimerions savoir si vous utilisez les réseaux sociaux ou non.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200">
                <a:solidFill>
                  <a:srgbClr val="363759"/>
                </a:solidFill>
                <a:latin typeface="Source Sans Pro"/>
                <a:ea typeface="Source Sans Pro"/>
                <a:cs typeface="Source Sans Pro"/>
                <a:sym typeface="Source Sans Pro"/>
              </a:rPr>
              <a:t>Et si c’est le cas, vous sentez-vous en confiance sur ceux-ci?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200">
                <a:solidFill>
                  <a:srgbClr val="363759"/>
                </a:solidFill>
                <a:latin typeface="Source Sans Pro"/>
                <a:ea typeface="Source Sans Pro"/>
                <a:cs typeface="Source Sans Pro"/>
                <a:sym typeface="Source Sans Pro"/>
              </a:rPr>
              <a:t>Vos réponses pourront nous aider à vous donner un meilleur atelier, mieux adapté à votre réalité!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chemeClr val="accent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200">
                <a:solidFill>
                  <a:schemeClr val="accent1"/>
                </a:solidFill>
                <a:latin typeface="Source Sans Pro"/>
                <a:ea typeface="Source Sans Pro"/>
                <a:cs typeface="Source Sans Pro"/>
                <a:sym typeface="Source Sans Pro"/>
              </a:rPr>
              <a:t>Si personne ne réponds, donnez votre propre expérience des réseaux sociaux en exemple. </a:t>
            </a:r>
            <a:endParaRPr sz="1200">
              <a:solidFill>
                <a:schemeClr val="accent1"/>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e554d92d8d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e554d92d8d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rgbClr val="363759"/>
              </a:buClr>
              <a:buSzPts val="1100"/>
              <a:buFont typeface="Arial"/>
              <a:buNone/>
            </a:pPr>
            <a:r>
              <a:rPr lang="fr-CA" sz="1200">
                <a:solidFill>
                  <a:srgbClr val="F05B4E"/>
                </a:solidFill>
                <a:latin typeface="Source Sans Pro"/>
                <a:ea typeface="Source Sans Pro"/>
                <a:cs typeface="Source Sans Pro"/>
                <a:sym typeface="Source Sans Pro"/>
              </a:rPr>
              <a:t>Slide 30</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rgbClr val="363759"/>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rgbClr val="363759"/>
              </a:buClr>
              <a:buSzPts val="1100"/>
              <a:buFont typeface="Arial"/>
              <a:buNone/>
            </a:pPr>
            <a:r>
              <a:rPr lang="fr-CA" sz="1200">
                <a:solidFill>
                  <a:schemeClr val="dk1"/>
                </a:solidFill>
                <a:latin typeface="Source Sans Pro"/>
                <a:ea typeface="Source Sans Pro"/>
                <a:cs typeface="Source Sans Pro"/>
                <a:sym typeface="Source Sans Pro"/>
              </a:rPr>
              <a:t>Et voici les autrices et auteurs des images que nous avons utilisées!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rgbClr val="363759"/>
              </a:buClr>
              <a:buSzPts val="1100"/>
              <a:buFont typeface="Arial"/>
              <a:buNone/>
            </a:pPr>
            <a:r>
              <a:t/>
            </a:r>
            <a:endParaRPr sz="1200">
              <a:solidFill>
                <a:schemeClr val="dk1"/>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rgbClr val="363759"/>
              </a:buClr>
              <a:buSzPts val="1100"/>
              <a:buFont typeface="Arial"/>
              <a:buNone/>
            </a:pPr>
            <a:r>
              <a:rPr lang="fr-CA" sz="1200">
                <a:solidFill>
                  <a:schemeClr val="dk1"/>
                </a:solidFill>
                <a:latin typeface="Source Sans Pro"/>
                <a:ea typeface="Source Sans Pro"/>
                <a:cs typeface="Source Sans Pro"/>
                <a:sym typeface="Source Sans Pro"/>
              </a:rPr>
              <a:t>Merci beaucoup pour votre participation! </a:t>
            </a:r>
            <a:endParaRPr sz="1200">
              <a:latin typeface="Source Sans Pro"/>
              <a:ea typeface="Source Sans Pro"/>
              <a:cs typeface="Source Sans Pro"/>
              <a:sym typeface="Source Sans Pr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b0cc9f161e_0_1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gb0cc9f161e_0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CA" sz="1200">
                <a:solidFill>
                  <a:srgbClr val="F05A4E"/>
                </a:solidFill>
                <a:latin typeface="Source Sans Pro"/>
                <a:ea typeface="Source Sans Pro"/>
                <a:cs typeface="Source Sans Pro"/>
                <a:sym typeface="Source Sans Pro"/>
              </a:rPr>
              <a:t>Slide 4</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Commençons donc par un bref survol des réseaux sociaux. </a:t>
            </a:r>
            <a:endParaRPr sz="12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af4ef6edd4_0_5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af4ef6edd4_0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CA" sz="1200">
                <a:solidFill>
                  <a:srgbClr val="F05A4E"/>
                </a:solidFill>
                <a:latin typeface="Source Sans Pro"/>
                <a:ea typeface="Source Sans Pro"/>
                <a:cs typeface="Source Sans Pro"/>
                <a:sym typeface="Source Sans Pro"/>
              </a:rPr>
              <a:t>Slide 5</a:t>
            </a:r>
            <a:endParaRPr sz="1200">
              <a:solidFill>
                <a:srgbClr val="363759"/>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highlight>
                <a:srgbClr val="FFFFFF"/>
              </a:highlight>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Les réseaux sociaux sont des sites web et des logiciels de communication en ligne qui sont utilisés par de grands groupes de personnes dans le but d’échanger, de discuter et de développer des contacts sociaux et professionnels. </a:t>
            </a:r>
            <a:endParaRPr sz="1200">
              <a:solidFill>
                <a:srgbClr val="363759"/>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highlight>
                <a:srgbClr val="FFFFFF"/>
              </a:highlight>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L’idée du réseau social n’est pas d’aller vers du contenu ou de l’information mais plutôt vers l’humain lui-même dans le but de faire du réseautage.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De par leur logique en branche et en étoile, les réseaux sociaux permettent la création et le maintien de relations plus vastes que des relations un-pour-un, ils créent des communautés. Ils ont tous des particularités différentes, qui attirent des publics différents.</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rPr lang="fr-CA" sz="1200">
                <a:solidFill>
                  <a:schemeClr val="dk1"/>
                </a:solidFill>
                <a:latin typeface="Source Sans Pro"/>
                <a:ea typeface="Source Sans Pro"/>
                <a:cs typeface="Source Sans Pro"/>
                <a:sym typeface="Source Sans Pro"/>
              </a:rPr>
              <a:t>Sources :  </a:t>
            </a:r>
            <a:r>
              <a:rPr lang="fr-CA" sz="1200" u="sng">
                <a:solidFill>
                  <a:srgbClr val="0563C1"/>
                </a:solidFill>
                <a:latin typeface="Source Sans Pro"/>
                <a:ea typeface="Source Sans Pro"/>
                <a:cs typeface="Source Sans Pro"/>
                <a:sym typeface="Source Sans Pro"/>
                <a:hlinkClick r:id="rId2">
                  <a:extLst>
                    <a:ext uri="{A12FA001-AC4F-418D-AE19-62706E023703}">
                      <ahyp:hlinkClr val="tx"/>
                    </a:ext>
                  </a:extLst>
                </a:hlinkClick>
              </a:rPr>
              <a:t>Université de Montréal - SCI6005</a:t>
            </a:r>
            <a:r>
              <a:rPr lang="fr-CA" sz="1200">
                <a:solidFill>
                  <a:schemeClr val="dk1"/>
                </a:solidFill>
                <a:latin typeface="Source Sans Pro"/>
                <a:ea typeface="Source Sans Pro"/>
                <a:cs typeface="Source Sans Pro"/>
                <a:sym typeface="Source Sans Pro"/>
              </a:rPr>
              <a:t>, </a:t>
            </a:r>
            <a:r>
              <a:rPr lang="fr-CA" sz="1200" u="sng">
                <a:solidFill>
                  <a:srgbClr val="0563C1"/>
                </a:solidFill>
                <a:latin typeface="Source Sans Pro"/>
                <a:ea typeface="Source Sans Pro"/>
                <a:cs typeface="Source Sans Pro"/>
                <a:sym typeface="Source Sans Pro"/>
                <a:hlinkClick r:id="rId3">
                  <a:extLst>
                    <a:ext uri="{A12FA001-AC4F-418D-AE19-62706E023703}">
                      <ahyp:hlinkClr val="tx"/>
                    </a:ext>
                  </a:extLst>
                </a:hlinkClick>
              </a:rPr>
              <a:t>La Presse - Boucar Diouf</a:t>
            </a:r>
            <a:r>
              <a:rPr lang="fr-CA" sz="1200">
                <a:solidFill>
                  <a:schemeClr val="dk1"/>
                </a:solidFill>
                <a:latin typeface="Source Sans Pro"/>
                <a:ea typeface="Source Sans Pro"/>
                <a:cs typeface="Source Sans Pro"/>
                <a:sym typeface="Source Sans Pro"/>
              </a:rPr>
              <a:t>, </a:t>
            </a:r>
            <a:r>
              <a:rPr lang="fr-CA" sz="1200" u="sng">
                <a:solidFill>
                  <a:srgbClr val="0563C1"/>
                </a:solidFill>
                <a:latin typeface="Source Sans Pro"/>
                <a:ea typeface="Source Sans Pro"/>
                <a:cs typeface="Source Sans Pro"/>
                <a:sym typeface="Source Sans Pro"/>
                <a:hlinkClick r:id="rId4">
                  <a:extLst>
                    <a:ext uri="{A12FA001-AC4F-418D-AE19-62706E023703}">
                      <ahyp:hlinkClr val="tx"/>
                    </a:ext>
                  </a:extLst>
                </a:hlinkClick>
              </a:rPr>
              <a:t>La Presse - Réseaux sociaux</a:t>
            </a:r>
            <a:r>
              <a:rPr lang="fr-CA" sz="1200">
                <a:solidFill>
                  <a:schemeClr val="dk1"/>
                </a:solidFill>
                <a:latin typeface="Source Sans Pro"/>
                <a:ea typeface="Source Sans Pro"/>
                <a:cs typeface="Source Sans Pro"/>
                <a:sym typeface="Source Sans Pro"/>
              </a:rPr>
              <a:t>, </a:t>
            </a:r>
            <a:r>
              <a:rPr lang="fr-CA" sz="1200" u="sng">
                <a:solidFill>
                  <a:srgbClr val="0563C1"/>
                </a:solidFill>
                <a:latin typeface="Source Sans Pro"/>
                <a:ea typeface="Source Sans Pro"/>
                <a:cs typeface="Source Sans Pro"/>
                <a:sym typeface="Source Sans Pro"/>
                <a:hlinkClick r:id="rId5">
                  <a:extLst>
                    <a:ext uri="{A12FA001-AC4F-418D-AE19-62706E023703}">
                      <ahyp:hlinkClr val="tx"/>
                    </a:ext>
                  </a:extLst>
                </a:hlinkClick>
              </a:rPr>
              <a:t>New York Times</a:t>
            </a:r>
            <a:r>
              <a:rPr lang="fr-CA" sz="1200">
                <a:solidFill>
                  <a:schemeClr val="dk1"/>
                </a:solidFill>
                <a:latin typeface="Source Sans Pro"/>
                <a:ea typeface="Source Sans Pro"/>
                <a:cs typeface="Source Sans Pro"/>
                <a:sym typeface="Source Sans Pro"/>
              </a:rPr>
              <a:t>, </a:t>
            </a:r>
            <a:r>
              <a:rPr lang="fr-CA" sz="1200" u="sng">
                <a:solidFill>
                  <a:srgbClr val="0563C1"/>
                </a:solidFill>
                <a:latin typeface="Source Sans Pro"/>
                <a:ea typeface="Source Sans Pro"/>
                <a:cs typeface="Source Sans Pro"/>
                <a:sym typeface="Source Sans Pro"/>
                <a:hlinkClick r:id="rId6">
                  <a:extLst>
                    <a:ext uri="{A12FA001-AC4F-418D-AE19-62706E023703}">
                      <ahyp:hlinkClr val="tx"/>
                    </a:ext>
                  </a:extLst>
                </a:hlinkClick>
              </a:rPr>
              <a:t>WIRED</a:t>
            </a:r>
            <a:r>
              <a:rPr lang="fr-CA" sz="1200">
                <a:solidFill>
                  <a:schemeClr val="dk1"/>
                </a:solidFill>
                <a:latin typeface="Source Sans Pro"/>
                <a:ea typeface="Source Sans Pro"/>
                <a:cs typeface="Source Sans Pro"/>
                <a:sym typeface="Source Sans Pro"/>
              </a:rPr>
              <a:t>, </a:t>
            </a:r>
            <a:r>
              <a:rPr lang="fr-CA" sz="1200" u="sng">
                <a:solidFill>
                  <a:srgbClr val="0563C1"/>
                </a:solidFill>
                <a:latin typeface="Source Sans Pro"/>
                <a:ea typeface="Source Sans Pro"/>
                <a:cs typeface="Source Sans Pro"/>
                <a:sym typeface="Source Sans Pro"/>
                <a:hlinkClick r:id="rId7">
                  <a:extLst>
                    <a:ext uri="{A12FA001-AC4F-418D-AE19-62706E023703}">
                      <ahyp:hlinkClr val="tx"/>
                    </a:ext>
                  </a:extLst>
                </a:hlinkClick>
              </a:rPr>
              <a:t>Forbes</a:t>
            </a:r>
            <a:r>
              <a:rPr lang="fr-CA" sz="1200">
                <a:solidFill>
                  <a:schemeClr val="dk1"/>
                </a:solidFill>
                <a:latin typeface="Source Sans Pro"/>
                <a:ea typeface="Source Sans Pro"/>
                <a:cs typeface="Source Sans Pro"/>
                <a:sym typeface="Source Sans Pro"/>
              </a:rPr>
              <a:t>, </a:t>
            </a:r>
            <a:r>
              <a:rPr lang="fr-CA" sz="1200" u="sng">
                <a:solidFill>
                  <a:srgbClr val="0563C1"/>
                </a:solidFill>
                <a:latin typeface="Source Sans Pro"/>
                <a:ea typeface="Source Sans Pro"/>
                <a:cs typeface="Source Sans Pro"/>
                <a:sym typeface="Source Sans Pro"/>
                <a:hlinkClick r:id="rId8">
                  <a:extLst>
                    <a:ext uri="{A12FA001-AC4F-418D-AE19-62706E023703}">
                      <ahyp:hlinkClr val="tx"/>
                    </a:ext>
                  </a:extLst>
                </a:hlinkClick>
              </a:rPr>
              <a:t>Business Insider - Instagram</a:t>
            </a:r>
            <a:r>
              <a:rPr lang="fr-CA" sz="1200">
                <a:solidFill>
                  <a:schemeClr val="dk1"/>
                </a:solidFill>
                <a:latin typeface="Source Sans Pro"/>
                <a:ea typeface="Source Sans Pro"/>
                <a:cs typeface="Source Sans Pro"/>
                <a:sym typeface="Source Sans Pro"/>
              </a:rPr>
              <a:t>, </a:t>
            </a:r>
            <a:r>
              <a:rPr lang="fr-CA" sz="1200" u="sng">
                <a:solidFill>
                  <a:srgbClr val="0563C1"/>
                </a:solidFill>
                <a:latin typeface="Source Sans Pro"/>
                <a:ea typeface="Source Sans Pro"/>
                <a:cs typeface="Source Sans Pro"/>
                <a:sym typeface="Source Sans Pro"/>
                <a:hlinkClick r:id="rId9">
                  <a:extLst>
                    <a:ext uri="{A12FA001-AC4F-418D-AE19-62706E023703}">
                      <ahyp:hlinkClr val="tx"/>
                    </a:ext>
                  </a:extLst>
                </a:hlinkClick>
              </a:rPr>
              <a:t>Quartz</a:t>
            </a:r>
            <a:r>
              <a:rPr lang="fr-CA" sz="1200">
                <a:solidFill>
                  <a:schemeClr val="dk1"/>
                </a:solidFill>
                <a:latin typeface="Source Sans Pro"/>
                <a:ea typeface="Source Sans Pro"/>
                <a:cs typeface="Source Sans Pro"/>
                <a:sym typeface="Source Sans Pro"/>
              </a:rPr>
              <a:t>,</a:t>
            </a:r>
            <a:r>
              <a:rPr lang="fr-CA" sz="1200" u="sng">
                <a:solidFill>
                  <a:srgbClr val="0563C1"/>
                </a:solidFill>
                <a:latin typeface="Source Sans Pro"/>
                <a:ea typeface="Source Sans Pro"/>
                <a:cs typeface="Source Sans Pro"/>
                <a:sym typeface="Source Sans Pro"/>
                <a:hlinkClick r:id="rId10">
                  <a:extLst>
                    <a:ext uri="{A12FA001-AC4F-418D-AE19-62706E023703}">
                      <ahyp:hlinkClr val="tx"/>
                    </a:ext>
                  </a:extLst>
                </a:hlinkClick>
              </a:rPr>
              <a:t> BBC News</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solidFill>
                <a:srgbClr val="F05A4E"/>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highlight>
                <a:srgbClr val="FFFFFF"/>
              </a:highlight>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sz="1200">
              <a:solidFill>
                <a:srgbClr val="606366"/>
              </a:solidFill>
              <a:highlight>
                <a:srgbClr val="FFFFFF"/>
              </a:highlight>
              <a:latin typeface="Source Sans Pro Light"/>
              <a:ea typeface="Source Sans Pro Light"/>
              <a:cs typeface="Source Sans Pro Light"/>
              <a:sym typeface="Source Sans Pro Light"/>
            </a:endParaRPr>
          </a:p>
          <a:p>
            <a:pPr indent="0" lvl="0" marL="0" rtl="0" algn="just">
              <a:lnSpc>
                <a:spcPct val="150000"/>
              </a:lnSpc>
              <a:spcBef>
                <a:spcPts val="2300"/>
              </a:spcBef>
              <a:spcAft>
                <a:spcPts val="1000"/>
              </a:spcAft>
              <a:buClr>
                <a:schemeClr val="dk1"/>
              </a:buClr>
              <a:buSzPts val="1100"/>
              <a:buFont typeface="Arial"/>
              <a:buNone/>
            </a:pPr>
            <a:r>
              <a:t/>
            </a:r>
            <a:endParaRPr sz="1150">
              <a:solidFill>
                <a:srgbClr val="333333"/>
              </a:solidFill>
              <a:highlight>
                <a:srgbClr val="FFFFFF"/>
              </a:highlight>
              <a:latin typeface="Helvetica Neue"/>
              <a:ea typeface="Helvetica Neue"/>
              <a:cs typeface="Helvetica Neue"/>
              <a:sym typeface="Helvetica Neue"/>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e554d92d8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e554d92d8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CA" sz="1200">
                <a:solidFill>
                  <a:srgbClr val="F05A4E"/>
                </a:solidFill>
                <a:latin typeface="Source Sans Pro"/>
                <a:ea typeface="Source Sans Pro"/>
                <a:cs typeface="Source Sans Pro"/>
                <a:sym typeface="Source Sans Pro"/>
              </a:rPr>
              <a:t>Slide 6</a:t>
            </a:r>
            <a:endParaRPr sz="1200">
              <a:solidFill>
                <a:srgbClr val="363759"/>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1400">
              <a:solidFill>
                <a:srgbClr val="363759"/>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b="1" lang="fr-CA" sz="1400">
                <a:solidFill>
                  <a:srgbClr val="008BCB"/>
                </a:solidFill>
                <a:highlight>
                  <a:srgbClr val="FFFFFF"/>
                </a:highlight>
                <a:latin typeface="Source Sans Pro"/>
                <a:ea typeface="Source Sans Pro"/>
                <a:cs typeface="Source Sans Pro"/>
                <a:sym typeface="Source Sans Pro"/>
              </a:rPr>
              <a:t>Exercice 2 </a:t>
            </a:r>
            <a:endParaRPr b="1" sz="1400">
              <a:solidFill>
                <a:srgbClr val="008BCB"/>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08BCB"/>
              </a:solidFill>
              <a:highlight>
                <a:srgbClr val="FFFFFF"/>
              </a:highlight>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Pouvez-vous nommer des réseaux sociaux que vous connaissez?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t/>
            </a:r>
            <a:endParaRPr sz="1200">
              <a:solidFill>
                <a:srgbClr val="008BCB"/>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rPr lang="fr-CA" sz="1200">
                <a:solidFill>
                  <a:srgbClr val="008BCB"/>
                </a:solidFill>
                <a:latin typeface="Source Sans Pro"/>
                <a:ea typeface="Source Sans Pro"/>
                <a:cs typeface="Source Sans Pro"/>
                <a:sym typeface="Source Sans Pro"/>
              </a:rPr>
              <a:t>Activer l’animation une fois que les réponses ont été données! </a:t>
            </a:r>
            <a:endParaRPr sz="1200">
              <a:solidFill>
                <a:srgbClr val="008BCB"/>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b="1" lang="fr-CA" sz="1200">
                <a:solidFill>
                  <a:srgbClr val="F05B4E"/>
                </a:solidFill>
                <a:latin typeface="Source Sans Pro"/>
                <a:ea typeface="Source Sans Pro"/>
                <a:cs typeface="Source Sans Pro"/>
                <a:sym typeface="Source Sans Pro"/>
              </a:rPr>
              <a:t>---------------------- </a:t>
            </a:r>
            <a:endParaRPr b="1" sz="1200">
              <a:solidFill>
                <a:srgbClr val="F05B4E"/>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lang="fr-CA" sz="1200">
                <a:solidFill>
                  <a:srgbClr val="363759"/>
                </a:solidFill>
                <a:latin typeface="Source Sans Pro"/>
                <a:ea typeface="Source Sans Pro"/>
                <a:cs typeface="Source Sans Pro"/>
                <a:sym typeface="Source Sans Pro"/>
              </a:rPr>
              <a:t>TikTok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b="1" lang="fr-CA" sz="1200">
                <a:solidFill>
                  <a:srgbClr val="F05B4E"/>
                </a:solidFill>
                <a:latin typeface="Source Sans Pro"/>
                <a:ea typeface="Source Sans Pro"/>
                <a:cs typeface="Source Sans Pro"/>
                <a:sym typeface="Source Sans Pro"/>
              </a:rPr>
              <a:t>---------------------- </a:t>
            </a:r>
            <a:endParaRPr b="1" sz="1200">
              <a:solidFill>
                <a:srgbClr val="F05B4E"/>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lang="fr-CA" sz="1200">
                <a:solidFill>
                  <a:srgbClr val="363759"/>
                </a:solidFill>
                <a:latin typeface="Source Sans Pro"/>
                <a:ea typeface="Source Sans Pro"/>
                <a:cs typeface="Source Sans Pro"/>
                <a:sym typeface="Source Sans Pro"/>
              </a:rPr>
              <a:t>LinkedIn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b="1" lang="fr-CA" sz="1200">
                <a:solidFill>
                  <a:srgbClr val="F05B4E"/>
                </a:solidFill>
                <a:latin typeface="Source Sans Pro"/>
                <a:ea typeface="Source Sans Pro"/>
                <a:cs typeface="Source Sans Pro"/>
                <a:sym typeface="Source Sans Pro"/>
              </a:rPr>
              <a:t>---------------------- </a:t>
            </a:r>
            <a:endParaRPr b="1" sz="1200">
              <a:solidFill>
                <a:srgbClr val="F05B4E"/>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lang="fr-CA" sz="1200">
                <a:solidFill>
                  <a:srgbClr val="363759"/>
                </a:solidFill>
                <a:latin typeface="Source Sans Pro"/>
                <a:ea typeface="Source Sans Pro"/>
                <a:cs typeface="Source Sans Pro"/>
                <a:sym typeface="Source Sans Pro"/>
              </a:rPr>
              <a:t>Twitter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b="1" lang="fr-CA" sz="1200">
                <a:solidFill>
                  <a:srgbClr val="F05B4E"/>
                </a:solidFill>
                <a:latin typeface="Source Sans Pro"/>
                <a:ea typeface="Source Sans Pro"/>
                <a:cs typeface="Source Sans Pro"/>
                <a:sym typeface="Source Sans Pro"/>
              </a:rPr>
              <a:t>---------------------- </a:t>
            </a:r>
            <a:endParaRPr b="1" sz="1200">
              <a:solidFill>
                <a:srgbClr val="F05B4E"/>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lang="fr-CA" sz="1200">
                <a:solidFill>
                  <a:srgbClr val="363759"/>
                </a:solidFill>
                <a:latin typeface="Source Sans Pro"/>
                <a:ea typeface="Source Sans Pro"/>
                <a:cs typeface="Source Sans Pro"/>
                <a:sym typeface="Source Sans Pro"/>
              </a:rPr>
              <a:t>Twitch (qui appartient à Amazon)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b="1" lang="fr-CA" sz="1200">
                <a:solidFill>
                  <a:srgbClr val="F05B4E"/>
                </a:solidFill>
                <a:latin typeface="Source Sans Pro"/>
                <a:ea typeface="Source Sans Pro"/>
                <a:cs typeface="Source Sans Pro"/>
                <a:sym typeface="Source Sans Pro"/>
              </a:rPr>
              <a:t>---------------------- </a:t>
            </a:r>
            <a:endParaRPr b="1" sz="1200">
              <a:solidFill>
                <a:srgbClr val="F05B4E"/>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lang="fr-CA" sz="1200">
                <a:solidFill>
                  <a:srgbClr val="363759"/>
                </a:solidFill>
                <a:latin typeface="Source Sans Pro"/>
                <a:ea typeface="Source Sans Pro"/>
                <a:cs typeface="Source Sans Pro"/>
                <a:sym typeface="Source Sans Pro"/>
              </a:rPr>
              <a:t>Facebook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b="1" lang="fr-CA" sz="1200">
                <a:solidFill>
                  <a:srgbClr val="F05B4E"/>
                </a:solidFill>
                <a:latin typeface="Source Sans Pro"/>
                <a:ea typeface="Source Sans Pro"/>
                <a:cs typeface="Source Sans Pro"/>
                <a:sym typeface="Source Sans Pro"/>
              </a:rPr>
              <a:t>---------------------- </a:t>
            </a:r>
            <a:endParaRPr b="1" sz="1200">
              <a:solidFill>
                <a:srgbClr val="F05B4E"/>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lang="fr-CA" sz="1200">
                <a:solidFill>
                  <a:srgbClr val="363759"/>
                </a:solidFill>
                <a:latin typeface="Source Sans Pro"/>
                <a:ea typeface="Source Sans Pro"/>
                <a:cs typeface="Source Sans Pro"/>
                <a:sym typeface="Source Sans Pro"/>
              </a:rPr>
              <a:t>Instagram (qui appartient à Facebook)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t/>
            </a:r>
            <a:endParaRPr sz="1200">
              <a:solidFill>
                <a:srgbClr val="F05B4E"/>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rPr lang="fr-CA" sz="1200">
                <a:solidFill>
                  <a:srgbClr val="008BCB"/>
                </a:solidFill>
                <a:latin typeface="Source Sans Pro"/>
                <a:ea typeface="Source Sans Pro"/>
                <a:cs typeface="Source Sans Pro"/>
                <a:sym typeface="Source Sans Pro"/>
              </a:rPr>
              <a:t>Réponses : TikTok, LinkedIn, Twitch, Twitter, Facebook, Instagram, Tinder, SnapChat, WhatsApp, Périscope, Byte, etc. </a:t>
            </a:r>
            <a:endParaRPr sz="1200">
              <a:solidFill>
                <a:srgbClr val="008BCB"/>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t/>
            </a:r>
            <a:endParaRPr sz="1200">
              <a:solidFill>
                <a:srgbClr val="008BCB"/>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rPr lang="fr-CA" sz="1200">
                <a:solidFill>
                  <a:srgbClr val="008BCB"/>
                </a:solidFill>
                <a:latin typeface="Source Sans Pro"/>
                <a:ea typeface="Source Sans Pro"/>
                <a:cs typeface="Source Sans Pro"/>
                <a:sym typeface="Source Sans Pro"/>
              </a:rPr>
              <a:t>Sont des sites de partage mais pas tout à fait des réseaux sociaux : Youtube, Pinterest, Spotify, Unsplash, etc. </a:t>
            </a:r>
            <a:endParaRPr sz="1200">
              <a:solidFill>
                <a:srgbClr val="008BCB"/>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rPr lang="fr-CA" sz="1200">
                <a:solidFill>
                  <a:schemeClr val="dk1"/>
                </a:solidFill>
                <a:latin typeface="Source Sans Pro"/>
                <a:ea typeface="Source Sans Pro"/>
                <a:cs typeface="Source Sans Pro"/>
                <a:sym typeface="Source Sans Pro"/>
              </a:rPr>
              <a:t>Sources :  </a:t>
            </a:r>
            <a:r>
              <a:rPr lang="fr-CA" sz="1200" u="sng">
                <a:solidFill>
                  <a:srgbClr val="0563C1"/>
                </a:solidFill>
                <a:latin typeface="Source Sans Pro"/>
                <a:ea typeface="Source Sans Pro"/>
                <a:cs typeface="Source Sans Pro"/>
                <a:sym typeface="Source Sans Pro"/>
                <a:hlinkClick r:id="rId2">
                  <a:extLst>
                    <a:ext uri="{A12FA001-AC4F-418D-AE19-62706E023703}">
                      <ahyp:hlinkClr val="tx"/>
                    </a:ext>
                  </a:extLst>
                </a:hlinkClick>
              </a:rPr>
              <a:t>Université de Montréal - SCI6005</a:t>
            </a:r>
            <a:r>
              <a:rPr lang="fr-CA" sz="1200">
                <a:solidFill>
                  <a:schemeClr val="dk1"/>
                </a:solidFill>
                <a:latin typeface="Source Sans Pro"/>
                <a:ea typeface="Source Sans Pro"/>
                <a:cs typeface="Source Sans Pro"/>
                <a:sym typeface="Source Sans Pro"/>
              </a:rPr>
              <a:t>, </a:t>
            </a:r>
            <a:r>
              <a:rPr lang="fr-CA" sz="1200" u="sng">
                <a:solidFill>
                  <a:srgbClr val="0563C1"/>
                </a:solidFill>
                <a:latin typeface="Source Sans Pro"/>
                <a:ea typeface="Source Sans Pro"/>
                <a:cs typeface="Source Sans Pro"/>
                <a:sym typeface="Source Sans Pro"/>
                <a:hlinkClick r:id="rId3">
                  <a:extLst>
                    <a:ext uri="{A12FA001-AC4F-418D-AE19-62706E023703}">
                      <ahyp:hlinkClr val="tx"/>
                    </a:ext>
                  </a:extLst>
                </a:hlinkClick>
              </a:rPr>
              <a:t>La Presse - Boucar Diouf</a:t>
            </a:r>
            <a:r>
              <a:rPr lang="fr-CA" sz="1200">
                <a:solidFill>
                  <a:schemeClr val="dk1"/>
                </a:solidFill>
                <a:latin typeface="Source Sans Pro"/>
                <a:ea typeface="Source Sans Pro"/>
                <a:cs typeface="Source Sans Pro"/>
                <a:sym typeface="Source Sans Pro"/>
              </a:rPr>
              <a:t>, </a:t>
            </a:r>
            <a:r>
              <a:rPr lang="fr-CA" sz="1200" u="sng">
                <a:solidFill>
                  <a:srgbClr val="0563C1"/>
                </a:solidFill>
                <a:latin typeface="Source Sans Pro"/>
                <a:ea typeface="Source Sans Pro"/>
                <a:cs typeface="Source Sans Pro"/>
                <a:sym typeface="Source Sans Pro"/>
                <a:hlinkClick r:id="rId4">
                  <a:extLst>
                    <a:ext uri="{A12FA001-AC4F-418D-AE19-62706E023703}">
                      <ahyp:hlinkClr val="tx"/>
                    </a:ext>
                  </a:extLst>
                </a:hlinkClick>
              </a:rPr>
              <a:t>La Presse - Réseaux sociaux</a:t>
            </a:r>
            <a:r>
              <a:rPr lang="fr-CA" sz="1200">
                <a:solidFill>
                  <a:schemeClr val="dk1"/>
                </a:solidFill>
                <a:latin typeface="Source Sans Pro"/>
                <a:ea typeface="Source Sans Pro"/>
                <a:cs typeface="Source Sans Pro"/>
                <a:sym typeface="Source Sans Pro"/>
              </a:rPr>
              <a:t>, </a:t>
            </a:r>
            <a:r>
              <a:rPr lang="fr-CA" sz="1200" u="sng">
                <a:solidFill>
                  <a:srgbClr val="0563C1"/>
                </a:solidFill>
                <a:latin typeface="Source Sans Pro"/>
                <a:ea typeface="Source Sans Pro"/>
                <a:cs typeface="Source Sans Pro"/>
                <a:sym typeface="Source Sans Pro"/>
                <a:hlinkClick r:id="rId5">
                  <a:extLst>
                    <a:ext uri="{A12FA001-AC4F-418D-AE19-62706E023703}">
                      <ahyp:hlinkClr val="tx"/>
                    </a:ext>
                  </a:extLst>
                </a:hlinkClick>
              </a:rPr>
              <a:t>New York Times</a:t>
            </a:r>
            <a:r>
              <a:rPr lang="fr-CA" sz="1200">
                <a:solidFill>
                  <a:schemeClr val="dk1"/>
                </a:solidFill>
                <a:latin typeface="Source Sans Pro"/>
                <a:ea typeface="Source Sans Pro"/>
                <a:cs typeface="Source Sans Pro"/>
                <a:sym typeface="Source Sans Pro"/>
              </a:rPr>
              <a:t>, </a:t>
            </a:r>
            <a:r>
              <a:rPr lang="fr-CA" sz="1200" u="sng">
                <a:solidFill>
                  <a:srgbClr val="0563C1"/>
                </a:solidFill>
                <a:latin typeface="Source Sans Pro"/>
                <a:ea typeface="Source Sans Pro"/>
                <a:cs typeface="Source Sans Pro"/>
                <a:sym typeface="Source Sans Pro"/>
                <a:hlinkClick r:id="rId6">
                  <a:extLst>
                    <a:ext uri="{A12FA001-AC4F-418D-AE19-62706E023703}">
                      <ahyp:hlinkClr val="tx"/>
                    </a:ext>
                  </a:extLst>
                </a:hlinkClick>
              </a:rPr>
              <a:t>WIRED</a:t>
            </a:r>
            <a:r>
              <a:rPr lang="fr-CA" sz="1200">
                <a:solidFill>
                  <a:schemeClr val="dk1"/>
                </a:solidFill>
                <a:latin typeface="Source Sans Pro"/>
                <a:ea typeface="Source Sans Pro"/>
                <a:cs typeface="Source Sans Pro"/>
                <a:sym typeface="Source Sans Pro"/>
              </a:rPr>
              <a:t>, </a:t>
            </a:r>
            <a:r>
              <a:rPr lang="fr-CA" sz="1200" u="sng">
                <a:solidFill>
                  <a:srgbClr val="0563C1"/>
                </a:solidFill>
                <a:latin typeface="Source Sans Pro"/>
                <a:ea typeface="Source Sans Pro"/>
                <a:cs typeface="Source Sans Pro"/>
                <a:sym typeface="Source Sans Pro"/>
                <a:hlinkClick r:id="rId7">
                  <a:extLst>
                    <a:ext uri="{A12FA001-AC4F-418D-AE19-62706E023703}">
                      <ahyp:hlinkClr val="tx"/>
                    </a:ext>
                  </a:extLst>
                </a:hlinkClick>
              </a:rPr>
              <a:t>Forbes</a:t>
            </a:r>
            <a:r>
              <a:rPr lang="fr-CA" sz="1200">
                <a:solidFill>
                  <a:schemeClr val="dk1"/>
                </a:solidFill>
                <a:latin typeface="Source Sans Pro"/>
                <a:ea typeface="Source Sans Pro"/>
                <a:cs typeface="Source Sans Pro"/>
                <a:sym typeface="Source Sans Pro"/>
              </a:rPr>
              <a:t>, </a:t>
            </a:r>
            <a:r>
              <a:rPr lang="fr-CA" sz="1200" u="sng">
                <a:solidFill>
                  <a:srgbClr val="0563C1"/>
                </a:solidFill>
                <a:latin typeface="Source Sans Pro"/>
                <a:ea typeface="Source Sans Pro"/>
                <a:cs typeface="Source Sans Pro"/>
                <a:sym typeface="Source Sans Pro"/>
                <a:hlinkClick r:id="rId8">
                  <a:extLst>
                    <a:ext uri="{A12FA001-AC4F-418D-AE19-62706E023703}">
                      <ahyp:hlinkClr val="tx"/>
                    </a:ext>
                  </a:extLst>
                </a:hlinkClick>
              </a:rPr>
              <a:t>Business Insider - Instagram</a:t>
            </a:r>
            <a:r>
              <a:rPr lang="fr-CA" sz="1200">
                <a:solidFill>
                  <a:schemeClr val="dk1"/>
                </a:solidFill>
                <a:latin typeface="Source Sans Pro"/>
                <a:ea typeface="Source Sans Pro"/>
                <a:cs typeface="Source Sans Pro"/>
                <a:sym typeface="Source Sans Pro"/>
              </a:rPr>
              <a:t>, </a:t>
            </a:r>
            <a:r>
              <a:rPr lang="fr-CA" sz="1200" u="sng">
                <a:solidFill>
                  <a:srgbClr val="0563C1"/>
                </a:solidFill>
                <a:latin typeface="Source Sans Pro"/>
                <a:ea typeface="Source Sans Pro"/>
                <a:cs typeface="Source Sans Pro"/>
                <a:sym typeface="Source Sans Pro"/>
                <a:hlinkClick r:id="rId9">
                  <a:extLst>
                    <a:ext uri="{A12FA001-AC4F-418D-AE19-62706E023703}">
                      <ahyp:hlinkClr val="tx"/>
                    </a:ext>
                  </a:extLst>
                </a:hlinkClick>
              </a:rPr>
              <a:t>Quartz</a:t>
            </a:r>
            <a:r>
              <a:rPr lang="fr-CA" sz="1200">
                <a:solidFill>
                  <a:schemeClr val="dk1"/>
                </a:solidFill>
                <a:latin typeface="Source Sans Pro"/>
                <a:ea typeface="Source Sans Pro"/>
                <a:cs typeface="Source Sans Pro"/>
                <a:sym typeface="Source Sans Pro"/>
              </a:rPr>
              <a:t>,</a:t>
            </a:r>
            <a:r>
              <a:rPr lang="fr-CA" sz="1200" u="sng">
                <a:solidFill>
                  <a:srgbClr val="0563C1"/>
                </a:solidFill>
                <a:latin typeface="Source Sans Pro"/>
                <a:ea typeface="Source Sans Pro"/>
                <a:cs typeface="Source Sans Pro"/>
                <a:sym typeface="Source Sans Pro"/>
                <a:hlinkClick r:id="rId10">
                  <a:extLst>
                    <a:ext uri="{A12FA001-AC4F-418D-AE19-62706E023703}">
                      <ahyp:hlinkClr val="tx"/>
                    </a:ext>
                  </a:extLst>
                </a:hlinkClick>
              </a:rPr>
              <a:t> BBC News</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a:solidFill>
                <a:srgbClr val="F05A4E"/>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highlight>
                <a:srgbClr val="FFFFFF"/>
              </a:highlight>
              <a:latin typeface="Source Sans Pro"/>
              <a:ea typeface="Source Sans Pro"/>
              <a:cs typeface="Source Sans Pro"/>
              <a:sym typeface="Source Sans Pro"/>
            </a:endParaRPr>
          </a:p>
          <a:p>
            <a:pPr indent="0" lvl="0" marL="0" rtl="0" algn="l">
              <a:spcBef>
                <a:spcPts val="0"/>
              </a:spcBef>
              <a:spcAft>
                <a:spcPts val="0"/>
              </a:spcAft>
              <a:buClr>
                <a:schemeClr val="dk1"/>
              </a:buClr>
              <a:buSzPts val="1100"/>
              <a:buFont typeface="Arial"/>
              <a:buNone/>
            </a:pPr>
            <a:r>
              <a:t/>
            </a:r>
            <a:endParaRPr sz="1200">
              <a:solidFill>
                <a:srgbClr val="606366"/>
              </a:solidFill>
              <a:highlight>
                <a:srgbClr val="FFFFFF"/>
              </a:highlight>
              <a:latin typeface="Source Sans Pro Light"/>
              <a:ea typeface="Source Sans Pro Light"/>
              <a:cs typeface="Source Sans Pro Light"/>
              <a:sym typeface="Source Sans Pro Light"/>
            </a:endParaRPr>
          </a:p>
          <a:p>
            <a:pPr indent="0" lvl="0" marL="0" rtl="0" algn="just">
              <a:lnSpc>
                <a:spcPct val="150000"/>
              </a:lnSpc>
              <a:spcBef>
                <a:spcPts val="2300"/>
              </a:spcBef>
              <a:spcAft>
                <a:spcPts val="1000"/>
              </a:spcAft>
              <a:buClr>
                <a:schemeClr val="dk1"/>
              </a:buClr>
              <a:buSzPts val="1100"/>
              <a:buFont typeface="Arial"/>
              <a:buNone/>
            </a:pPr>
            <a:r>
              <a:t/>
            </a:r>
            <a:endParaRPr sz="1150">
              <a:solidFill>
                <a:srgbClr val="333333"/>
              </a:solidFill>
              <a:highlight>
                <a:srgbClr val="FFFFFF"/>
              </a:highlight>
              <a:latin typeface="Helvetica Neue"/>
              <a:ea typeface="Helvetica Neue"/>
              <a:cs typeface="Helvetica Neue"/>
              <a:sym typeface="Helvetica Neu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af4ef6edd4_0_4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af4ef6edd4_0_4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CA" sz="1200">
                <a:solidFill>
                  <a:srgbClr val="F05A4E"/>
                </a:solidFill>
                <a:latin typeface="Source Sans Pro"/>
                <a:ea typeface="Source Sans Pro"/>
                <a:cs typeface="Source Sans Pro"/>
                <a:sym typeface="Source Sans Pro"/>
              </a:rPr>
              <a:t>Slide 7</a:t>
            </a:r>
            <a:endParaRPr sz="1200">
              <a:solidFill>
                <a:srgbClr val="F05A4E"/>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t/>
            </a:r>
            <a:endParaRPr b="1" sz="1400">
              <a:solidFill>
                <a:srgbClr val="E06666"/>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L’avènement des réseaux sociaux date des années 1990. Dans ces années, internet se popularisait et faisait sa place dans les foyers. C’est à ce moment que les premiers réseaux sociaux ont vu le jour aux États-Unis. Évidemment, ce n’était pas encore des réseaux sociaux aussi populaires qu’on le </a:t>
            </a:r>
            <a:r>
              <a:rPr lang="fr-CA" sz="1200">
                <a:solidFill>
                  <a:srgbClr val="363759"/>
                </a:solidFill>
                <a:latin typeface="Source Sans Pro"/>
                <a:ea typeface="Source Sans Pro"/>
                <a:cs typeface="Source Sans Pro"/>
                <a:sym typeface="Source Sans Pro"/>
              </a:rPr>
              <a:t>connaît</a:t>
            </a:r>
            <a:r>
              <a:rPr lang="fr-CA" sz="1200">
                <a:solidFill>
                  <a:srgbClr val="363759"/>
                </a:solidFill>
                <a:latin typeface="Source Sans Pro"/>
                <a:ea typeface="Source Sans Pro"/>
                <a:cs typeface="Source Sans Pro"/>
                <a:sym typeface="Source Sans Pro"/>
              </a:rPr>
              <a:t> aujourd’hui.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100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De 1997 à 2001 il se passe la création d’une multitude de réseaux sociaux différents, notamment hors des États-Unis.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100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En 2002 LinkedIn voit le jour.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100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Deux ans plus tard, en 2004, c’est Facebook qui s’installe dans le paysage des réseaux sociaux. Ça fait donc maintenant presque 20 ans que la plateforme existe. </a:t>
            </a:r>
            <a:endParaRPr sz="1200">
              <a:solidFill>
                <a:srgbClr val="363759"/>
              </a:solidFill>
              <a:latin typeface="Source Sans Pro"/>
              <a:ea typeface="Source Sans Pro"/>
              <a:cs typeface="Source Sans Pro"/>
              <a:sym typeface="Source Sans Pro"/>
            </a:endParaRPr>
          </a:p>
          <a:p>
            <a:pPr indent="0" lvl="0" marL="0" rtl="0" algn="just">
              <a:lnSpc>
                <a:spcPct val="115000"/>
              </a:lnSpc>
              <a:spcBef>
                <a:spcPts val="100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Une grande partie de l’explosion en popularité des réseaux sociaux est en lien direct avec le développement des téléphones portables, devenant de plus en plus intelligents, mais surtout connectés à internet. Toute cette mouvance vers le web à tendance sociale a aujourd’hui un nom : on l’appelle le web 2.0 et on y reviendra à la fin de l’atelier. </a:t>
            </a:r>
            <a:endParaRPr sz="1200">
              <a:solidFill>
                <a:srgbClr val="363759"/>
              </a:solidFill>
              <a:latin typeface="Source Sans Pro"/>
              <a:ea typeface="Source Sans Pro"/>
              <a:cs typeface="Source Sans Pro"/>
              <a:sym typeface="Source Sans Pro"/>
            </a:endParaRPr>
          </a:p>
          <a:p>
            <a:pPr indent="0" lvl="0" marL="0" rtl="0" algn="just">
              <a:lnSpc>
                <a:spcPct val="150000"/>
              </a:lnSpc>
              <a:spcBef>
                <a:spcPts val="1000"/>
              </a:spcBef>
              <a:spcAft>
                <a:spcPts val="100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Sources : </a:t>
            </a:r>
            <a:r>
              <a:rPr lang="fr-CA" sz="1200" u="sng">
                <a:solidFill>
                  <a:schemeClr val="hlink"/>
                </a:solidFill>
                <a:latin typeface="Source Sans Pro"/>
                <a:ea typeface="Source Sans Pro"/>
                <a:cs typeface="Source Sans Pro"/>
                <a:sym typeface="Source Sans Pro"/>
                <a:hlinkClick r:id="rId2"/>
              </a:rPr>
              <a:t>Orléans Tours</a:t>
            </a:r>
            <a:r>
              <a:rPr lang="fr-CA" sz="1200">
                <a:solidFill>
                  <a:srgbClr val="363759"/>
                </a:solidFill>
                <a:latin typeface="Source Sans Pro"/>
                <a:ea typeface="Source Sans Pro"/>
                <a:cs typeface="Source Sans Pro"/>
                <a:sym typeface="Source Sans Pro"/>
              </a:rPr>
              <a:t>, </a:t>
            </a:r>
            <a:r>
              <a:rPr lang="fr-CA" sz="1200" u="sng">
                <a:solidFill>
                  <a:schemeClr val="hlink"/>
                </a:solidFill>
                <a:latin typeface="Source Sans Pro"/>
                <a:ea typeface="Source Sans Pro"/>
                <a:cs typeface="Source Sans Pro"/>
                <a:sym typeface="Source Sans Pro"/>
                <a:hlinkClick r:id="rId3"/>
              </a:rPr>
              <a:t>Le Devoir</a:t>
            </a:r>
            <a:endParaRPr sz="1200">
              <a:solidFill>
                <a:srgbClr val="363759"/>
              </a:solidFill>
              <a:latin typeface="Source Sans Pro"/>
              <a:ea typeface="Source Sans Pro"/>
              <a:cs typeface="Source Sans Pro"/>
              <a:sym typeface="Source Sans Pr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af4ef6edd4_0_5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af4ef6edd4_0_5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fr-CA" sz="1200">
                <a:solidFill>
                  <a:srgbClr val="F05A4E"/>
                </a:solidFill>
                <a:latin typeface="Source Sans Pro"/>
                <a:ea typeface="Source Sans Pro"/>
                <a:cs typeface="Source Sans Pro"/>
                <a:sym typeface="Source Sans Pro"/>
              </a:rPr>
              <a:t>Slide 8</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b="1" lang="fr-CA" sz="1400">
                <a:solidFill>
                  <a:srgbClr val="008BCB"/>
                </a:solidFill>
                <a:latin typeface="Source Sans Pro"/>
                <a:ea typeface="Source Sans Pro"/>
                <a:cs typeface="Source Sans Pro"/>
                <a:sym typeface="Source Sans Pro"/>
              </a:rPr>
              <a:t>Exercice</a:t>
            </a:r>
            <a:r>
              <a:rPr b="1" lang="fr-CA" sz="1400">
                <a:solidFill>
                  <a:srgbClr val="008BCB"/>
                </a:solidFill>
                <a:latin typeface="Source Sans Pro"/>
                <a:ea typeface="Source Sans Pro"/>
                <a:cs typeface="Source Sans Pro"/>
                <a:sym typeface="Source Sans Pro"/>
              </a:rPr>
              <a:t> 3  (choisir entre 3 questions) </a:t>
            </a:r>
            <a:endParaRPr b="1" sz="14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D’après vos connaissances et votre expérience du numérique, quels usages sont faits des réseaux sociaux?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008BCB"/>
                </a:solidFill>
                <a:latin typeface="Source Sans Pro"/>
                <a:ea typeface="Source Sans Pro"/>
                <a:cs typeface="Source Sans Pro"/>
                <a:sym typeface="Source Sans Pro"/>
              </a:rPr>
              <a:t>Réponses possibles et correctes : </a:t>
            </a:r>
            <a:endParaRPr sz="12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08BCB"/>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008BCB"/>
              </a:buClr>
              <a:buSzPts val="1200"/>
              <a:buFont typeface="Source Sans Pro"/>
              <a:buChar char="-"/>
            </a:pPr>
            <a:r>
              <a:rPr lang="fr-CA" sz="1200">
                <a:solidFill>
                  <a:srgbClr val="008BCB"/>
                </a:solidFill>
                <a:highlight>
                  <a:srgbClr val="FFFFFF"/>
                </a:highlight>
                <a:latin typeface="Source Sans Pro"/>
                <a:ea typeface="Source Sans Pro"/>
                <a:cs typeface="Source Sans Pro"/>
                <a:sym typeface="Source Sans Pro"/>
              </a:rPr>
              <a:t>Rester en contact avec mes proches</a:t>
            </a:r>
            <a:endParaRPr sz="1200">
              <a:solidFill>
                <a:srgbClr val="008BCB"/>
              </a:solidFill>
              <a:highlight>
                <a:srgbClr val="FFFFFF"/>
              </a:highlight>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008BCB"/>
              </a:buClr>
              <a:buSzPts val="1200"/>
              <a:buFont typeface="Source Sans Pro"/>
              <a:buChar char="-"/>
            </a:pPr>
            <a:r>
              <a:rPr lang="fr-CA" sz="1200">
                <a:solidFill>
                  <a:srgbClr val="008BCB"/>
                </a:solidFill>
                <a:highlight>
                  <a:srgbClr val="FFFFFF"/>
                </a:highlight>
                <a:latin typeface="Source Sans Pro"/>
                <a:ea typeface="Source Sans Pro"/>
                <a:cs typeface="Source Sans Pro"/>
                <a:sym typeface="Source Sans Pro"/>
              </a:rPr>
              <a:t>Chercher un travail</a:t>
            </a:r>
            <a:endParaRPr sz="1200">
              <a:solidFill>
                <a:srgbClr val="008BCB"/>
              </a:solidFill>
              <a:highlight>
                <a:srgbClr val="FFFFFF"/>
              </a:highlight>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008BCB"/>
              </a:buClr>
              <a:buSzPts val="1200"/>
              <a:buFont typeface="Source Sans Pro"/>
              <a:buChar char="-"/>
            </a:pPr>
            <a:r>
              <a:rPr lang="fr-CA" sz="1200">
                <a:solidFill>
                  <a:srgbClr val="008BCB"/>
                </a:solidFill>
                <a:highlight>
                  <a:srgbClr val="FFFFFF"/>
                </a:highlight>
                <a:latin typeface="Source Sans Pro"/>
                <a:ea typeface="Source Sans Pro"/>
                <a:cs typeface="Source Sans Pro"/>
                <a:sym typeface="Source Sans Pro"/>
              </a:rPr>
              <a:t>Chercher / Trouver des proches </a:t>
            </a:r>
            <a:endParaRPr sz="1200">
              <a:solidFill>
                <a:srgbClr val="008BCB"/>
              </a:solidFill>
              <a:highlight>
                <a:srgbClr val="FFFFFF"/>
              </a:highlight>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008BCB"/>
              </a:buClr>
              <a:buSzPts val="1200"/>
              <a:buFont typeface="Source Sans Pro"/>
              <a:buChar char="-"/>
            </a:pPr>
            <a:r>
              <a:rPr lang="fr-CA" sz="1200">
                <a:solidFill>
                  <a:srgbClr val="008BCB"/>
                </a:solidFill>
                <a:highlight>
                  <a:srgbClr val="FFFFFF"/>
                </a:highlight>
                <a:latin typeface="Source Sans Pro"/>
                <a:ea typeface="Source Sans Pro"/>
                <a:cs typeface="Source Sans Pro"/>
                <a:sym typeface="Source Sans Pro"/>
              </a:rPr>
              <a:t>Acheter / Vendre</a:t>
            </a:r>
            <a:endParaRPr sz="1200">
              <a:solidFill>
                <a:srgbClr val="008BCB"/>
              </a:solidFill>
              <a:highlight>
                <a:srgbClr val="FFFFFF"/>
              </a:highlight>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008BCB"/>
              </a:buClr>
              <a:buSzPts val="1200"/>
              <a:buFont typeface="Source Sans Pro"/>
              <a:buChar char="-"/>
            </a:pPr>
            <a:r>
              <a:rPr lang="fr-CA" sz="1200">
                <a:solidFill>
                  <a:srgbClr val="008BCB"/>
                </a:solidFill>
                <a:highlight>
                  <a:srgbClr val="FFFFFF"/>
                </a:highlight>
                <a:latin typeface="Source Sans Pro"/>
                <a:ea typeface="Source Sans Pro"/>
                <a:cs typeface="Source Sans Pro"/>
                <a:sym typeface="Source Sans Pro"/>
              </a:rPr>
              <a:t>Suivre l'actualité</a:t>
            </a:r>
            <a:endParaRPr sz="1200">
              <a:solidFill>
                <a:srgbClr val="008BCB"/>
              </a:solidFill>
              <a:latin typeface="Source Sans Pro"/>
              <a:ea typeface="Source Sans Pro"/>
              <a:cs typeface="Source Sans Pro"/>
              <a:sym typeface="Source Sans Pro"/>
            </a:endParaRPr>
          </a:p>
          <a:p>
            <a:pPr indent="0" lvl="0" marL="457200" rtl="0" algn="ctr">
              <a:lnSpc>
                <a:spcPct val="115000"/>
              </a:lnSpc>
              <a:spcBef>
                <a:spcPts val="0"/>
              </a:spcBef>
              <a:spcAft>
                <a:spcPts val="0"/>
              </a:spcAft>
              <a:buClr>
                <a:schemeClr val="dk1"/>
              </a:buClr>
              <a:buSzPts val="1100"/>
              <a:buFont typeface="Arial"/>
              <a:buNone/>
            </a:pPr>
            <a:r>
              <a:rPr lang="fr-CA" sz="1200">
                <a:solidFill>
                  <a:srgbClr val="008BCB"/>
                </a:solidFill>
                <a:latin typeface="Source Sans Pro"/>
                <a:ea typeface="Source Sans Pro"/>
                <a:cs typeface="Source Sans Pro"/>
                <a:sym typeface="Source Sans Pro"/>
              </a:rPr>
              <a:t>OU</a:t>
            </a:r>
            <a:endParaRPr sz="12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D’après vos connaissances et votre expérience du numérique, quelle(s) sphère(s) sociales sont concernées par l’usage des réseaux sociaux?</a:t>
            </a:r>
            <a:endParaRPr sz="1200">
              <a:solidFill>
                <a:srgbClr val="363759"/>
              </a:solidFill>
              <a:latin typeface="Source Sans Pro"/>
              <a:ea typeface="Source Sans Pro"/>
              <a:cs typeface="Source Sans Pro"/>
              <a:sym typeface="Source Sans Pro"/>
            </a:endParaRPr>
          </a:p>
          <a:p>
            <a:pPr indent="0" lvl="0" marL="457200" rtl="0" algn="l">
              <a:lnSpc>
                <a:spcPct val="115000"/>
              </a:lnSpc>
              <a:spcBef>
                <a:spcPts val="0"/>
              </a:spcBef>
              <a:spcAft>
                <a:spcPts val="0"/>
              </a:spcAft>
              <a:buClr>
                <a:schemeClr val="dk1"/>
              </a:buClr>
              <a:buSzPts val="1100"/>
              <a:buFont typeface="Arial"/>
              <a:buNone/>
            </a:pPr>
            <a:r>
              <a:t/>
            </a:r>
            <a:endParaRPr sz="12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008BCB"/>
                </a:solidFill>
                <a:latin typeface="Source Sans Pro"/>
                <a:ea typeface="Source Sans Pro"/>
                <a:cs typeface="Source Sans Pro"/>
                <a:sym typeface="Source Sans Pro"/>
              </a:rPr>
              <a:t>Réponses possibles et correctes : </a:t>
            </a:r>
            <a:endParaRPr sz="12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08BCB"/>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008BCB"/>
              </a:buClr>
              <a:buSzPts val="1200"/>
              <a:buFont typeface="Source Sans Pro"/>
              <a:buChar char="-"/>
            </a:pPr>
            <a:r>
              <a:rPr lang="fr-CA" sz="1200">
                <a:solidFill>
                  <a:srgbClr val="008BCB"/>
                </a:solidFill>
                <a:highlight>
                  <a:srgbClr val="FFFFFF"/>
                </a:highlight>
                <a:latin typeface="Source Sans Pro"/>
                <a:ea typeface="Source Sans Pro"/>
                <a:cs typeface="Source Sans Pro"/>
                <a:sym typeface="Source Sans Pro"/>
              </a:rPr>
              <a:t>Intime </a:t>
            </a:r>
            <a:endParaRPr sz="1200">
              <a:solidFill>
                <a:srgbClr val="008BCB"/>
              </a:solidFill>
              <a:highlight>
                <a:srgbClr val="FFFFFF"/>
              </a:highlight>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008BCB"/>
              </a:buClr>
              <a:buSzPts val="1200"/>
              <a:buFont typeface="Source Sans Pro"/>
              <a:buChar char="-"/>
            </a:pPr>
            <a:r>
              <a:rPr lang="fr-CA" sz="1200">
                <a:solidFill>
                  <a:srgbClr val="008BCB"/>
                </a:solidFill>
                <a:highlight>
                  <a:srgbClr val="FFFFFF"/>
                </a:highlight>
                <a:latin typeface="Source Sans Pro"/>
                <a:ea typeface="Source Sans Pro"/>
                <a:cs typeface="Source Sans Pro"/>
                <a:sym typeface="Source Sans Pro"/>
              </a:rPr>
              <a:t>Publique</a:t>
            </a:r>
            <a:endParaRPr sz="1200">
              <a:solidFill>
                <a:srgbClr val="008BCB"/>
              </a:solidFill>
              <a:highlight>
                <a:srgbClr val="FFFFFF"/>
              </a:highlight>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008BCB"/>
              </a:buClr>
              <a:buSzPts val="1200"/>
              <a:buFont typeface="Source Sans Pro"/>
              <a:buChar char="-"/>
            </a:pPr>
            <a:r>
              <a:rPr lang="fr-CA" sz="1200">
                <a:solidFill>
                  <a:srgbClr val="008BCB"/>
                </a:solidFill>
                <a:highlight>
                  <a:srgbClr val="FFFFFF"/>
                </a:highlight>
                <a:latin typeface="Source Sans Pro"/>
                <a:ea typeface="Source Sans Pro"/>
                <a:cs typeface="Source Sans Pro"/>
                <a:sym typeface="Source Sans Pro"/>
              </a:rPr>
              <a:t>Politique</a:t>
            </a:r>
            <a:endParaRPr sz="1200">
              <a:solidFill>
                <a:srgbClr val="008BCB"/>
              </a:solidFill>
              <a:highlight>
                <a:srgbClr val="FFFFFF"/>
              </a:highlight>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008BCB"/>
              </a:buClr>
              <a:buSzPts val="1200"/>
              <a:buFont typeface="Source Sans Pro"/>
              <a:buChar char="-"/>
            </a:pPr>
            <a:r>
              <a:rPr lang="fr-CA" sz="1200">
                <a:solidFill>
                  <a:srgbClr val="008BCB"/>
                </a:solidFill>
                <a:highlight>
                  <a:srgbClr val="FFFFFF"/>
                </a:highlight>
                <a:latin typeface="Source Sans Pro"/>
                <a:ea typeface="Source Sans Pro"/>
                <a:cs typeface="Source Sans Pro"/>
                <a:sym typeface="Source Sans Pro"/>
              </a:rPr>
              <a:t>Environnementale</a:t>
            </a:r>
            <a:endParaRPr sz="1200">
              <a:solidFill>
                <a:srgbClr val="008BCB"/>
              </a:solidFill>
              <a:highlight>
                <a:srgbClr val="FFFFFF"/>
              </a:highlight>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008BCB"/>
              </a:buClr>
              <a:buSzPts val="1200"/>
              <a:buFont typeface="Source Sans Pro"/>
              <a:buChar char="-"/>
            </a:pPr>
            <a:r>
              <a:rPr lang="fr-CA" sz="1200">
                <a:solidFill>
                  <a:srgbClr val="008BCB"/>
                </a:solidFill>
                <a:highlight>
                  <a:srgbClr val="FFFFFF"/>
                </a:highlight>
                <a:latin typeface="Source Sans Pro"/>
                <a:ea typeface="Source Sans Pro"/>
                <a:cs typeface="Source Sans Pro"/>
                <a:sym typeface="Source Sans Pro"/>
              </a:rPr>
              <a:t>Privée</a:t>
            </a:r>
            <a:endParaRPr sz="1200">
              <a:solidFill>
                <a:srgbClr val="008BCB"/>
              </a:solidFill>
              <a:latin typeface="Source Sans Pro"/>
              <a:ea typeface="Source Sans Pro"/>
              <a:cs typeface="Source Sans Pro"/>
              <a:sym typeface="Source Sans Pro"/>
            </a:endParaRPr>
          </a:p>
          <a:p>
            <a:pPr indent="0" lvl="0" marL="457200" rtl="0" algn="l">
              <a:lnSpc>
                <a:spcPct val="115000"/>
              </a:lnSpc>
              <a:spcBef>
                <a:spcPts val="0"/>
              </a:spcBef>
              <a:spcAft>
                <a:spcPts val="0"/>
              </a:spcAft>
              <a:buClr>
                <a:schemeClr val="dk1"/>
              </a:buClr>
              <a:buSzPts val="1100"/>
              <a:buFont typeface="Arial"/>
              <a:buNone/>
            </a:pPr>
            <a:r>
              <a:t/>
            </a:r>
            <a:endParaRPr sz="1200">
              <a:solidFill>
                <a:srgbClr val="008BCB"/>
              </a:solidFill>
              <a:latin typeface="Source Sans Pro"/>
              <a:ea typeface="Source Sans Pro"/>
              <a:cs typeface="Source Sans Pro"/>
              <a:sym typeface="Source Sans Pro"/>
            </a:endParaRPr>
          </a:p>
          <a:p>
            <a:pPr indent="0" lvl="0" marL="457200" rtl="0" algn="ctr">
              <a:lnSpc>
                <a:spcPct val="115000"/>
              </a:lnSpc>
              <a:spcBef>
                <a:spcPts val="0"/>
              </a:spcBef>
              <a:spcAft>
                <a:spcPts val="0"/>
              </a:spcAft>
              <a:buClr>
                <a:schemeClr val="dk1"/>
              </a:buClr>
              <a:buSzPts val="1100"/>
              <a:buFont typeface="Arial"/>
              <a:buNone/>
            </a:pPr>
            <a:r>
              <a:rPr lang="fr-CA" sz="1200">
                <a:solidFill>
                  <a:srgbClr val="008BCB"/>
                </a:solidFill>
                <a:latin typeface="Source Sans Pro"/>
                <a:ea typeface="Source Sans Pro"/>
                <a:cs typeface="Source Sans Pro"/>
                <a:sym typeface="Source Sans Pro"/>
              </a:rPr>
              <a:t>OU</a:t>
            </a:r>
            <a:endParaRPr sz="1200">
              <a:solidFill>
                <a:srgbClr val="008BCB"/>
              </a:solidFill>
              <a:latin typeface="Source Sans Pro"/>
              <a:ea typeface="Source Sans Pro"/>
              <a:cs typeface="Source Sans Pro"/>
              <a:sym typeface="Source Sans Pro"/>
            </a:endParaRPr>
          </a:p>
          <a:p>
            <a:pPr indent="0" lvl="0" marL="457200" rtl="0" algn="ctr">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D’après vos connaissances et votre expérience du numérique, qui est concerné par l’usage des réseaux sociaux?</a:t>
            </a:r>
            <a:endParaRPr sz="1200">
              <a:solidFill>
                <a:srgbClr val="363759"/>
              </a:solidFill>
              <a:latin typeface="Source Sans Pro"/>
              <a:ea typeface="Source Sans Pro"/>
              <a:cs typeface="Source Sans Pro"/>
              <a:sym typeface="Source Sans Pro"/>
            </a:endParaRPr>
          </a:p>
          <a:p>
            <a:pPr indent="0" lvl="0" marL="457200" rtl="0" algn="l">
              <a:lnSpc>
                <a:spcPct val="115000"/>
              </a:lnSpc>
              <a:spcBef>
                <a:spcPts val="0"/>
              </a:spcBef>
              <a:spcAft>
                <a:spcPts val="0"/>
              </a:spcAft>
              <a:buClr>
                <a:schemeClr val="dk1"/>
              </a:buClr>
              <a:buSzPts val="1100"/>
              <a:buFont typeface="Arial"/>
              <a:buNone/>
            </a:pPr>
            <a:r>
              <a:t/>
            </a:r>
            <a:endParaRPr sz="12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008BCB"/>
                </a:solidFill>
                <a:latin typeface="Source Sans Pro"/>
                <a:ea typeface="Source Sans Pro"/>
                <a:cs typeface="Source Sans Pro"/>
                <a:sym typeface="Source Sans Pro"/>
              </a:rPr>
              <a:t>Réponses possibles et correctes : </a:t>
            </a:r>
            <a:endParaRPr sz="12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08BCB"/>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008BCB"/>
              </a:buClr>
              <a:buSzPts val="1200"/>
              <a:buFont typeface="Source Sans Pro"/>
              <a:buChar char="-"/>
            </a:pPr>
            <a:r>
              <a:rPr lang="fr-CA" sz="1200">
                <a:solidFill>
                  <a:srgbClr val="008BCB"/>
                </a:solidFill>
                <a:highlight>
                  <a:srgbClr val="FFFFFF"/>
                </a:highlight>
                <a:latin typeface="Source Sans Pro"/>
                <a:ea typeface="Source Sans Pro"/>
                <a:cs typeface="Source Sans Pro"/>
                <a:sym typeface="Source Sans Pro"/>
              </a:rPr>
              <a:t>Individus</a:t>
            </a:r>
            <a:endParaRPr sz="1200">
              <a:solidFill>
                <a:srgbClr val="008BCB"/>
              </a:solidFill>
              <a:highlight>
                <a:srgbClr val="FFFFFF"/>
              </a:highlight>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008BCB"/>
              </a:buClr>
              <a:buSzPts val="1200"/>
              <a:buFont typeface="Source Sans Pro"/>
              <a:buChar char="-"/>
            </a:pPr>
            <a:r>
              <a:rPr lang="fr-CA" sz="1200">
                <a:solidFill>
                  <a:srgbClr val="008BCB"/>
                </a:solidFill>
                <a:highlight>
                  <a:srgbClr val="FFFFFF"/>
                </a:highlight>
                <a:latin typeface="Source Sans Pro"/>
                <a:ea typeface="Source Sans Pro"/>
                <a:cs typeface="Source Sans Pro"/>
                <a:sym typeface="Source Sans Pro"/>
              </a:rPr>
              <a:t>Familles, cultes et entreprises</a:t>
            </a:r>
            <a:endParaRPr sz="1200">
              <a:solidFill>
                <a:srgbClr val="008BCB"/>
              </a:solidFill>
              <a:highlight>
                <a:srgbClr val="FFFFFF"/>
              </a:highlight>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008BCB"/>
              </a:buClr>
              <a:buSzPts val="1200"/>
              <a:buFont typeface="Source Sans Pro"/>
              <a:buChar char="-"/>
            </a:pPr>
            <a:r>
              <a:rPr lang="fr-CA" sz="1200">
                <a:solidFill>
                  <a:srgbClr val="008BCB"/>
                </a:solidFill>
                <a:highlight>
                  <a:srgbClr val="FFFFFF"/>
                </a:highlight>
                <a:latin typeface="Source Sans Pro"/>
                <a:ea typeface="Source Sans Pro"/>
                <a:cs typeface="Source Sans Pro"/>
                <a:sym typeface="Source Sans Pro"/>
              </a:rPr>
              <a:t>Société civile et réseaux économiques</a:t>
            </a:r>
            <a:endParaRPr sz="1200">
              <a:solidFill>
                <a:srgbClr val="008BCB"/>
              </a:solidFill>
              <a:highlight>
                <a:srgbClr val="FFFFFF"/>
              </a:highlight>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008BCB"/>
              </a:buClr>
              <a:buSzPts val="1200"/>
              <a:buFont typeface="Source Sans Pro"/>
              <a:buChar char="-"/>
            </a:pPr>
            <a:r>
              <a:rPr lang="fr-CA" sz="1200">
                <a:solidFill>
                  <a:srgbClr val="008BCB"/>
                </a:solidFill>
                <a:highlight>
                  <a:srgbClr val="FFFFFF"/>
                </a:highlight>
                <a:latin typeface="Source Sans Pro"/>
                <a:ea typeface="Source Sans Pro"/>
                <a:cs typeface="Source Sans Pro"/>
                <a:sym typeface="Source Sans Pro"/>
              </a:rPr>
              <a:t>Éducation, justice, santé et services publiques</a:t>
            </a:r>
            <a:endParaRPr sz="1200">
              <a:solidFill>
                <a:srgbClr val="008BCB"/>
              </a:solidFill>
              <a:highlight>
                <a:srgbClr val="FFFFFF"/>
              </a:highlight>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008BCB"/>
              </a:buClr>
              <a:buSzPts val="1200"/>
              <a:buFont typeface="Source Sans Pro"/>
              <a:buChar char="-"/>
            </a:pPr>
            <a:r>
              <a:rPr lang="fr-CA" sz="1200">
                <a:solidFill>
                  <a:srgbClr val="008BCB"/>
                </a:solidFill>
                <a:highlight>
                  <a:srgbClr val="FFFFFF"/>
                </a:highlight>
                <a:latin typeface="Source Sans Pro"/>
                <a:ea typeface="Source Sans Pro"/>
                <a:cs typeface="Source Sans Pro"/>
                <a:sym typeface="Source Sans Pro"/>
              </a:rPr>
              <a:t>Biosphère, climat et ressources</a:t>
            </a:r>
            <a:endParaRPr sz="1200">
              <a:solidFill>
                <a:srgbClr val="008BCB"/>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b="1"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073763"/>
                </a:solidFill>
                <a:latin typeface="Source Sans Pro"/>
                <a:ea typeface="Source Sans Pro"/>
                <a:cs typeface="Source Sans Pro"/>
                <a:sym typeface="Source Sans Pro"/>
              </a:rPr>
              <a:t>En fait, l</a:t>
            </a:r>
            <a:r>
              <a:rPr lang="fr-CA" sz="1200">
                <a:solidFill>
                  <a:srgbClr val="073763"/>
                </a:solidFill>
                <a:latin typeface="Source Sans Pro"/>
                <a:ea typeface="Source Sans Pro"/>
                <a:cs typeface="Source Sans Pro"/>
                <a:sym typeface="Source Sans Pro"/>
              </a:rPr>
              <a:t>es réseaux sociaux se sont intégrés dans toutes les sphères de notre vie. Ils touchent particulièrement : </a:t>
            </a:r>
            <a:endParaRPr sz="1200">
              <a:solidFill>
                <a:srgbClr val="073763"/>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b="1" lang="fr-CA" sz="1200">
                <a:solidFill>
                  <a:srgbClr val="F05B4E"/>
                </a:solidFill>
                <a:latin typeface="Source Sans Pro"/>
                <a:ea typeface="Source Sans Pro"/>
                <a:cs typeface="Source Sans Pro"/>
                <a:sym typeface="Source Sans Pro"/>
              </a:rPr>
              <a:t>----------------------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b="1" lang="fr-CA" sz="1200">
                <a:solidFill>
                  <a:srgbClr val="073763"/>
                </a:solidFill>
                <a:latin typeface="Source Sans Pro"/>
                <a:ea typeface="Source Sans Pro"/>
                <a:cs typeface="Source Sans Pro"/>
                <a:sym typeface="Source Sans Pro"/>
              </a:rPr>
              <a:t>Les i</a:t>
            </a:r>
            <a:r>
              <a:rPr b="1" lang="fr-CA" sz="1200">
                <a:solidFill>
                  <a:srgbClr val="073763"/>
                </a:solidFill>
                <a:latin typeface="Source Sans Pro"/>
                <a:ea typeface="Source Sans Pro"/>
                <a:cs typeface="Source Sans Pro"/>
                <a:sym typeface="Source Sans Pro"/>
              </a:rPr>
              <a:t>ndividus</a:t>
            </a:r>
            <a:r>
              <a:rPr lang="fr-CA" sz="1200">
                <a:solidFill>
                  <a:srgbClr val="073763"/>
                </a:solidFill>
                <a:latin typeface="Source Sans Pro"/>
                <a:ea typeface="Source Sans Pro"/>
                <a:cs typeface="Source Sans Pro"/>
                <a:sym typeface="Source Sans Pro"/>
              </a:rPr>
              <a:t> </a:t>
            </a:r>
            <a:r>
              <a:rPr lang="fr-CA">
                <a:solidFill>
                  <a:schemeClr val="dk1"/>
                </a:solidFill>
              </a:rPr>
              <a:t>→ </a:t>
            </a:r>
            <a:r>
              <a:rPr lang="fr-CA" sz="1200">
                <a:solidFill>
                  <a:srgbClr val="073763"/>
                </a:solidFill>
                <a:latin typeface="Source Sans Pro"/>
                <a:ea typeface="Source Sans Pro"/>
                <a:cs typeface="Source Sans Pro"/>
                <a:sym typeface="Source Sans Pro"/>
              </a:rPr>
              <a:t>Les réseaux sociaux </a:t>
            </a:r>
            <a:r>
              <a:rPr lang="fr-CA" sz="1200">
                <a:solidFill>
                  <a:srgbClr val="073763"/>
                </a:solidFill>
                <a:highlight>
                  <a:srgbClr val="FFFFFF"/>
                </a:highlight>
                <a:latin typeface="Source Sans Pro"/>
                <a:ea typeface="Source Sans Pro"/>
                <a:cs typeface="Source Sans Pro"/>
                <a:sym typeface="Source Sans Pro"/>
              </a:rPr>
              <a:t>réorganisent la manière dont nous nous divertissons et dont nous  partageons, évaluons, achetons, publions, jouons, travaillons, discutons, projetons notre image.</a:t>
            </a:r>
            <a:endParaRPr sz="1200">
              <a:solidFill>
                <a:srgbClr val="073763"/>
              </a:solidFill>
              <a:highlight>
                <a:srgbClr val="FFFFFF"/>
              </a:highlight>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b="1" lang="fr-CA" sz="1200">
                <a:solidFill>
                  <a:srgbClr val="F05B4E"/>
                </a:solidFill>
                <a:latin typeface="Source Sans Pro"/>
                <a:ea typeface="Source Sans Pro"/>
                <a:cs typeface="Source Sans Pro"/>
                <a:sym typeface="Source Sans Pro"/>
              </a:rPr>
              <a:t>---------------------- </a:t>
            </a:r>
            <a:endParaRPr sz="1200">
              <a:solidFill>
                <a:srgbClr val="073763"/>
              </a:solidFill>
              <a:highlight>
                <a:srgbClr val="FFFFFF"/>
              </a:highlight>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b="1" lang="fr-CA" sz="1200">
                <a:solidFill>
                  <a:srgbClr val="073763"/>
                </a:solidFill>
                <a:latin typeface="Source Sans Pro"/>
                <a:ea typeface="Source Sans Pro"/>
                <a:cs typeface="Source Sans Pro"/>
                <a:sym typeface="Source Sans Pro"/>
              </a:rPr>
              <a:t>Les f</a:t>
            </a:r>
            <a:r>
              <a:rPr b="1" lang="fr-CA" sz="1200">
                <a:solidFill>
                  <a:srgbClr val="073763"/>
                </a:solidFill>
                <a:latin typeface="Source Sans Pro"/>
                <a:ea typeface="Source Sans Pro"/>
                <a:cs typeface="Source Sans Pro"/>
                <a:sym typeface="Source Sans Pro"/>
              </a:rPr>
              <a:t>amilles, cultes et entreprises</a:t>
            </a:r>
            <a:r>
              <a:rPr lang="fr-CA" sz="1200">
                <a:solidFill>
                  <a:srgbClr val="073763"/>
                </a:solidFill>
                <a:latin typeface="Source Sans Pro"/>
                <a:ea typeface="Source Sans Pro"/>
                <a:cs typeface="Source Sans Pro"/>
                <a:sym typeface="Source Sans Pro"/>
              </a:rPr>
              <a:t> </a:t>
            </a:r>
            <a:r>
              <a:rPr lang="fr-CA">
                <a:solidFill>
                  <a:schemeClr val="dk1"/>
                </a:solidFill>
              </a:rPr>
              <a:t>→ </a:t>
            </a:r>
            <a:r>
              <a:rPr lang="fr-CA" sz="1200">
                <a:solidFill>
                  <a:srgbClr val="073763"/>
                </a:solidFill>
                <a:latin typeface="Source Sans Pro"/>
                <a:ea typeface="Source Sans Pro"/>
                <a:cs typeface="Source Sans Pro"/>
                <a:sym typeface="Source Sans Pro"/>
              </a:rPr>
              <a:t>Les réseaux sociaux permettent à des personnes ayant immigré dans un autre pays de rester facilement en contact avec leurs familles et ami·e·s. Cela leur permet également de rester informé de la vie sur place ( politique, sociale, culturelle…). Les plateformes sociales numériques permettent aux entreprises d’avoir une place sur le marché et donc d’obtenir de la visibilité et conséquemment récupérer de nouveaux clients par exemple.</a:t>
            </a:r>
            <a:endParaRPr sz="1200">
              <a:solidFill>
                <a:srgbClr val="073763"/>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b="1" lang="fr-CA" sz="1200">
                <a:solidFill>
                  <a:srgbClr val="F05B4E"/>
                </a:solidFill>
                <a:latin typeface="Source Sans Pro"/>
                <a:ea typeface="Source Sans Pro"/>
                <a:cs typeface="Source Sans Pro"/>
                <a:sym typeface="Source Sans Pro"/>
              </a:rPr>
              <a:t>----------------------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b="1" lang="fr-CA" sz="1200">
                <a:solidFill>
                  <a:srgbClr val="073763"/>
                </a:solidFill>
                <a:latin typeface="Source Sans Pro"/>
                <a:ea typeface="Source Sans Pro"/>
                <a:cs typeface="Source Sans Pro"/>
                <a:sym typeface="Source Sans Pro"/>
              </a:rPr>
              <a:t>Amitiés et société civile</a:t>
            </a:r>
            <a:r>
              <a:rPr lang="fr-CA" sz="1200">
                <a:solidFill>
                  <a:srgbClr val="073763"/>
                </a:solidFill>
                <a:latin typeface="Source Sans Pro"/>
                <a:ea typeface="Source Sans Pro"/>
                <a:cs typeface="Source Sans Pro"/>
                <a:sym typeface="Source Sans Pro"/>
              </a:rPr>
              <a:t> </a:t>
            </a:r>
            <a:r>
              <a:rPr lang="fr-CA">
                <a:solidFill>
                  <a:schemeClr val="dk1"/>
                </a:solidFill>
              </a:rPr>
              <a:t>→ </a:t>
            </a:r>
            <a:r>
              <a:rPr lang="fr-CA" sz="1200">
                <a:solidFill>
                  <a:srgbClr val="073763"/>
                </a:solidFill>
                <a:latin typeface="Source Sans Pro"/>
                <a:ea typeface="Source Sans Pro"/>
                <a:cs typeface="Source Sans Pro"/>
                <a:sym typeface="Source Sans Pro"/>
              </a:rPr>
              <a:t>Les interactions sociales entre individus, sociétés civile et réseaux économique sont projetées sur les médias socionumériques nous faisant entrer dans l’ère de l’hyperconnectivité. Nous assistons à une rupture du lien social tel que nous le connaissions. </a:t>
            </a:r>
            <a:endParaRPr sz="1200">
              <a:solidFill>
                <a:srgbClr val="073763"/>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b="1" lang="fr-CA" sz="1200">
                <a:solidFill>
                  <a:srgbClr val="F05B4E"/>
                </a:solidFill>
                <a:latin typeface="Source Sans Pro"/>
                <a:ea typeface="Source Sans Pro"/>
                <a:cs typeface="Source Sans Pro"/>
                <a:sym typeface="Source Sans Pro"/>
              </a:rPr>
              <a:t>---------------------- </a:t>
            </a:r>
            <a:endParaRPr>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b="1" lang="fr-CA" sz="1200">
                <a:solidFill>
                  <a:srgbClr val="073763"/>
                </a:solidFill>
                <a:latin typeface="Source Sans Pro"/>
                <a:ea typeface="Source Sans Pro"/>
                <a:cs typeface="Source Sans Pro"/>
                <a:sym typeface="Source Sans Pro"/>
              </a:rPr>
              <a:t>L’</a:t>
            </a:r>
            <a:r>
              <a:rPr b="1" lang="fr-CA" sz="1200">
                <a:solidFill>
                  <a:srgbClr val="073763"/>
                </a:solidFill>
                <a:latin typeface="Source Sans Pro"/>
                <a:ea typeface="Source Sans Pro"/>
                <a:cs typeface="Source Sans Pro"/>
                <a:sym typeface="Source Sans Pro"/>
              </a:rPr>
              <a:t>État, la justice, l’éducation, la santé, la défense, trésors et services publics</a:t>
            </a:r>
            <a:r>
              <a:rPr lang="fr-CA" sz="1200">
                <a:solidFill>
                  <a:srgbClr val="073763"/>
                </a:solidFill>
                <a:latin typeface="Source Sans Pro"/>
                <a:ea typeface="Source Sans Pro"/>
                <a:cs typeface="Source Sans Pro"/>
                <a:sym typeface="Source Sans Pro"/>
              </a:rPr>
              <a:t> </a:t>
            </a:r>
            <a:r>
              <a:rPr lang="fr-CA">
                <a:solidFill>
                  <a:schemeClr val="dk1"/>
                </a:solidFill>
              </a:rPr>
              <a:t>→ </a:t>
            </a:r>
            <a:r>
              <a:rPr lang="fr-CA" sz="1200">
                <a:solidFill>
                  <a:srgbClr val="073763"/>
                </a:solidFill>
                <a:latin typeface="Source Sans Pro"/>
                <a:ea typeface="Source Sans Pro"/>
                <a:cs typeface="Source Sans Pro"/>
                <a:sym typeface="Source Sans Pro"/>
              </a:rPr>
              <a:t>Les réseaux sociaux sont devenus le principal relais de l’information nationale et internationale. Ils apparaissent également comme des espaces fertiles à l'apparition de nouvelles pratiques de protestations comme le </a:t>
            </a:r>
            <a:r>
              <a:rPr i="1" lang="fr-CA" sz="1200">
                <a:solidFill>
                  <a:srgbClr val="073763"/>
                </a:solidFill>
                <a:latin typeface="Source Sans Pro"/>
                <a:ea typeface="Source Sans Pro"/>
                <a:cs typeface="Source Sans Pro"/>
                <a:sym typeface="Source Sans Pro"/>
              </a:rPr>
              <a:t>cybermilitantisme</a:t>
            </a:r>
            <a:r>
              <a:rPr lang="fr-CA" sz="1200">
                <a:solidFill>
                  <a:srgbClr val="073763"/>
                </a:solidFill>
                <a:latin typeface="Source Sans Pro"/>
                <a:ea typeface="Source Sans Pro"/>
                <a:cs typeface="Source Sans Pro"/>
                <a:sym typeface="Source Sans Pro"/>
              </a:rPr>
              <a:t>. Depuis </a:t>
            </a:r>
            <a:r>
              <a:rPr i="1" lang="fr-CA" sz="1200">
                <a:solidFill>
                  <a:srgbClr val="073763"/>
                </a:solidFill>
                <a:latin typeface="Source Sans Pro"/>
                <a:ea typeface="Source Sans Pro"/>
                <a:cs typeface="Source Sans Pro"/>
                <a:sym typeface="Source Sans Pro"/>
              </a:rPr>
              <a:t>les attentats du 11 septembre 2001</a:t>
            </a:r>
            <a:r>
              <a:rPr lang="fr-CA" sz="1200">
                <a:solidFill>
                  <a:srgbClr val="073763"/>
                </a:solidFill>
                <a:latin typeface="Source Sans Pro"/>
                <a:ea typeface="Source Sans Pro"/>
                <a:cs typeface="Source Sans Pro"/>
                <a:sym typeface="Source Sans Pro"/>
              </a:rPr>
              <a:t> et de l’application du </a:t>
            </a:r>
            <a:r>
              <a:rPr i="1" lang="fr-CA" sz="1200">
                <a:solidFill>
                  <a:srgbClr val="073763"/>
                </a:solidFill>
                <a:latin typeface="Source Sans Pro"/>
                <a:ea typeface="Source Sans Pro"/>
                <a:cs typeface="Source Sans Pro"/>
                <a:sym typeface="Source Sans Pro"/>
              </a:rPr>
              <a:t>Patriot Act</a:t>
            </a:r>
            <a:r>
              <a:rPr lang="fr-CA" sz="1200">
                <a:solidFill>
                  <a:srgbClr val="073763"/>
                </a:solidFill>
                <a:latin typeface="Source Sans Pro"/>
                <a:ea typeface="Source Sans Pro"/>
                <a:cs typeface="Source Sans Pro"/>
                <a:sym typeface="Source Sans Pro"/>
              </a:rPr>
              <a:t> la même année, nous ont fait basculé vers une utilisation progressive du numérique à des fins de </a:t>
            </a:r>
            <a:r>
              <a:rPr i="1" lang="fr-CA" sz="1200">
                <a:solidFill>
                  <a:srgbClr val="073763"/>
                </a:solidFill>
                <a:latin typeface="Source Sans Pro"/>
                <a:ea typeface="Source Sans Pro"/>
                <a:cs typeface="Source Sans Pro"/>
                <a:sym typeface="Source Sans Pro"/>
              </a:rPr>
              <a:t>contrôle social.</a:t>
            </a:r>
            <a:endParaRPr sz="1200">
              <a:solidFill>
                <a:srgbClr val="073763"/>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b="1" lang="fr-CA" sz="1200">
                <a:solidFill>
                  <a:srgbClr val="F05B4E"/>
                </a:solidFill>
                <a:latin typeface="Source Sans Pro"/>
                <a:ea typeface="Source Sans Pro"/>
                <a:cs typeface="Source Sans Pro"/>
                <a:sym typeface="Source Sans Pro"/>
              </a:rPr>
              <a:t>---------------------- </a:t>
            </a:r>
            <a:endParaRPr sz="1200">
              <a:solidFill>
                <a:srgbClr val="073763"/>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b="1" lang="fr-CA" sz="1200">
                <a:solidFill>
                  <a:srgbClr val="073763"/>
                </a:solidFill>
                <a:latin typeface="Source Sans Pro"/>
                <a:ea typeface="Source Sans Pro"/>
                <a:cs typeface="Source Sans Pro"/>
                <a:sym typeface="Source Sans Pro"/>
              </a:rPr>
              <a:t>Les ressources et le climat</a:t>
            </a:r>
            <a:r>
              <a:rPr lang="fr-CA" sz="1200">
                <a:solidFill>
                  <a:srgbClr val="073763"/>
                </a:solidFill>
                <a:latin typeface="Source Sans Pro"/>
                <a:ea typeface="Source Sans Pro"/>
                <a:cs typeface="Source Sans Pro"/>
                <a:sym typeface="Source Sans Pro"/>
              </a:rPr>
              <a:t> </a:t>
            </a:r>
            <a:r>
              <a:rPr lang="fr-CA">
                <a:solidFill>
                  <a:schemeClr val="dk1"/>
                </a:solidFill>
              </a:rPr>
              <a:t>→ </a:t>
            </a:r>
            <a:r>
              <a:rPr lang="fr-CA" sz="1200">
                <a:solidFill>
                  <a:srgbClr val="073763"/>
                </a:solidFill>
                <a:latin typeface="Source Sans Pro"/>
                <a:ea typeface="Source Sans Pro"/>
                <a:cs typeface="Source Sans Pro"/>
                <a:sym typeface="Source Sans Pro"/>
              </a:rPr>
              <a:t>Grâce à leur déploiement</a:t>
            </a:r>
            <a:r>
              <a:rPr lang="fr-CA">
                <a:solidFill>
                  <a:srgbClr val="073763"/>
                </a:solidFill>
                <a:latin typeface="Source Sans Pro"/>
                <a:ea typeface="Source Sans Pro"/>
                <a:cs typeface="Source Sans Pro"/>
                <a:sym typeface="Source Sans Pro"/>
              </a:rPr>
              <a:t>, </a:t>
            </a:r>
            <a:r>
              <a:rPr lang="fr-CA" sz="1200">
                <a:solidFill>
                  <a:srgbClr val="073763"/>
                </a:solidFill>
                <a:highlight>
                  <a:srgbClr val="FFFFFF"/>
                </a:highlight>
                <a:latin typeface="Source Sans Pro"/>
                <a:ea typeface="Source Sans Pro"/>
                <a:cs typeface="Source Sans Pro"/>
                <a:sym typeface="Source Sans Pro"/>
              </a:rPr>
              <a:t>l'ensemble des associations à caractère non gouvernemental et à but non lucratif qui agissent comme groupes de pression pour  influencer les politiques gouvernementales les utilisent comme </a:t>
            </a:r>
            <a:r>
              <a:rPr i="1" lang="fr-CA" sz="1200">
                <a:solidFill>
                  <a:srgbClr val="073763"/>
                </a:solidFill>
                <a:highlight>
                  <a:srgbClr val="FFFFFF"/>
                </a:highlight>
                <a:latin typeface="Source Sans Pro"/>
                <a:ea typeface="Source Sans Pro"/>
                <a:cs typeface="Source Sans Pro"/>
                <a:sym typeface="Source Sans Pro"/>
              </a:rPr>
              <a:t>plateforme de promotion.</a:t>
            </a:r>
            <a:endParaRPr i="1" sz="1200">
              <a:solidFill>
                <a:srgbClr val="073763"/>
              </a:solidFill>
              <a:highlight>
                <a:srgbClr val="FFFFFF"/>
              </a:highlight>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rPr b="1" lang="fr-CA" sz="1200">
                <a:solidFill>
                  <a:srgbClr val="F05B4E"/>
                </a:solidFill>
                <a:latin typeface="Source Sans Pro"/>
                <a:ea typeface="Source Sans Pro"/>
                <a:cs typeface="Source Sans Pro"/>
                <a:sym typeface="Source Sans Pro"/>
              </a:rPr>
              <a:t>---------------------- </a:t>
            </a:r>
            <a:endParaRPr b="1" sz="1200">
              <a:solidFill>
                <a:srgbClr val="F05B4E"/>
              </a:solidFill>
              <a:latin typeface="Source Sans Pro"/>
              <a:ea typeface="Source Sans Pro"/>
              <a:cs typeface="Source Sans Pro"/>
              <a:sym typeface="Source Sans Pro"/>
            </a:endParaRPr>
          </a:p>
          <a:p>
            <a:pPr indent="0" lvl="0" marL="0" rtl="0" algn="just">
              <a:lnSpc>
                <a:spcPct val="115000"/>
              </a:lnSpc>
              <a:spcBef>
                <a:spcPts val="0"/>
              </a:spcBef>
              <a:spcAft>
                <a:spcPts val="0"/>
              </a:spcAft>
              <a:buNone/>
            </a:pPr>
            <a:r>
              <a:t/>
            </a:r>
            <a:endParaRPr b="1" sz="1200">
              <a:solidFill>
                <a:srgbClr val="F05B4E"/>
              </a:solidFill>
              <a:latin typeface="Source Sans Pro"/>
              <a:ea typeface="Source Sans Pro"/>
              <a:cs typeface="Source Sans Pro"/>
              <a:sym typeface="Source Sans Pro"/>
            </a:endParaRPr>
          </a:p>
          <a:p>
            <a:pPr indent="0" lvl="0" marL="0" rtl="0" algn="just">
              <a:lnSpc>
                <a:spcPct val="115000"/>
              </a:lnSpc>
              <a:spcBef>
                <a:spcPts val="0"/>
              </a:spcBef>
              <a:spcAft>
                <a:spcPts val="0"/>
              </a:spcAft>
              <a:buClr>
                <a:srgbClr val="363759"/>
              </a:buClr>
              <a:buSzPts val="1100"/>
              <a:buFont typeface="Arial"/>
              <a:buNone/>
            </a:pPr>
            <a:r>
              <a:rPr lang="fr-CA" sz="1200">
                <a:solidFill>
                  <a:srgbClr val="363759"/>
                </a:solidFill>
                <a:latin typeface="Source Sans Pro"/>
                <a:ea typeface="Source Sans Pro"/>
                <a:cs typeface="Source Sans Pro"/>
                <a:sym typeface="Source Sans Pro"/>
              </a:rPr>
              <a:t>Sources : </a:t>
            </a:r>
            <a:r>
              <a:rPr lang="fr-CA" sz="1200" u="sng">
                <a:solidFill>
                  <a:schemeClr val="hlink"/>
                </a:solidFill>
                <a:latin typeface="Source Sans Pro"/>
                <a:ea typeface="Source Sans Pro"/>
                <a:cs typeface="Source Sans Pro"/>
                <a:sym typeface="Source Sans Pro"/>
                <a:hlinkClick r:id="rId2"/>
              </a:rPr>
              <a:t>Brut</a:t>
            </a:r>
            <a:r>
              <a:rPr lang="fr-CA" sz="1200">
                <a:solidFill>
                  <a:srgbClr val="363759"/>
                </a:solidFill>
                <a:latin typeface="Source Sans Pro"/>
                <a:ea typeface="Source Sans Pro"/>
                <a:cs typeface="Source Sans Pro"/>
                <a:sym typeface="Source Sans Pro"/>
              </a:rPr>
              <a:t>, </a:t>
            </a:r>
            <a:r>
              <a:rPr lang="fr-CA" sz="1200" u="sng">
                <a:solidFill>
                  <a:schemeClr val="hlink"/>
                </a:solidFill>
                <a:latin typeface="Source Sans Pro"/>
                <a:ea typeface="Source Sans Pro"/>
                <a:cs typeface="Source Sans Pro"/>
                <a:sym typeface="Source Sans Pro"/>
                <a:hlinkClick r:id="rId3"/>
              </a:rPr>
              <a:t>France 2</a:t>
            </a:r>
            <a:r>
              <a:rPr lang="fr-CA" sz="1200">
                <a:solidFill>
                  <a:srgbClr val="363759"/>
                </a:solidFill>
                <a:latin typeface="Source Sans Pro"/>
                <a:ea typeface="Source Sans Pro"/>
                <a:cs typeface="Source Sans Pro"/>
                <a:sym typeface="Source Sans Pro"/>
              </a:rPr>
              <a:t>, </a:t>
            </a:r>
            <a:r>
              <a:rPr lang="fr-CA" sz="1200" u="sng">
                <a:solidFill>
                  <a:schemeClr val="hlink"/>
                </a:solidFill>
                <a:latin typeface="Source Sans Pro"/>
                <a:ea typeface="Source Sans Pro"/>
                <a:cs typeface="Source Sans Pro"/>
                <a:sym typeface="Source Sans Pro"/>
                <a:hlinkClick r:id="rId4"/>
              </a:rPr>
              <a:t>ARTE</a:t>
            </a:r>
            <a:r>
              <a:rPr lang="fr-CA" sz="1200">
                <a:solidFill>
                  <a:srgbClr val="363759"/>
                </a:solidFill>
                <a:latin typeface="Source Sans Pro"/>
                <a:ea typeface="Source Sans Pro"/>
                <a:cs typeface="Source Sans Pro"/>
                <a:sym typeface="Source Sans Pro"/>
              </a:rPr>
              <a:t>, </a:t>
            </a:r>
            <a:r>
              <a:rPr lang="fr-CA" sz="1200" u="sng">
                <a:solidFill>
                  <a:schemeClr val="hlink"/>
                </a:solidFill>
                <a:latin typeface="Source Sans Pro"/>
                <a:ea typeface="Source Sans Pro"/>
                <a:cs typeface="Source Sans Pro"/>
                <a:sym typeface="Source Sans Pro"/>
                <a:hlinkClick r:id="rId5"/>
              </a:rPr>
              <a:t>Tedx Talk</a:t>
            </a:r>
            <a:endParaRPr sz="1200">
              <a:solidFill>
                <a:srgbClr val="363759"/>
              </a:solidFill>
              <a:latin typeface="Source Sans Pro"/>
              <a:ea typeface="Source Sans Pro"/>
              <a:cs typeface="Source Sans Pro"/>
              <a:sym typeface="Source Sans Pro"/>
            </a:endParaRPr>
          </a:p>
          <a:p>
            <a:pPr indent="0" lvl="0" marL="0" rtl="0" algn="just">
              <a:lnSpc>
                <a:spcPct val="150000"/>
              </a:lnSpc>
              <a:spcBef>
                <a:spcPts val="0"/>
              </a:spcBef>
              <a:spcAft>
                <a:spcPts val="1000"/>
              </a:spcAft>
              <a:buClr>
                <a:schemeClr val="dk1"/>
              </a:buClr>
              <a:buSzPts val="1100"/>
              <a:buFont typeface="Arial"/>
              <a:buNone/>
            </a:pPr>
            <a:r>
              <a:t/>
            </a:r>
            <a:endParaRPr sz="1150">
              <a:solidFill>
                <a:srgbClr val="333333"/>
              </a:solidFill>
              <a:highlight>
                <a:srgbClr val="FFFFFF"/>
              </a:highlight>
              <a:latin typeface="Helvetica Neue"/>
              <a:ea typeface="Helvetica Neue"/>
              <a:cs typeface="Helvetica Neue"/>
              <a:sym typeface="Helvetica Neue"/>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af4ef6edd4_0_5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af4ef6edd4_0_5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fr-CA" sz="1200">
                <a:solidFill>
                  <a:srgbClr val="F05A4E"/>
                </a:solidFill>
                <a:latin typeface="Source Sans Pro"/>
                <a:ea typeface="Source Sans Pro"/>
                <a:cs typeface="Source Sans Pro"/>
                <a:sym typeface="Source Sans Pro"/>
              </a:rPr>
              <a:t>Slide 9</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F05A4E"/>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rPr lang="fr-CA" sz="1200">
                <a:solidFill>
                  <a:srgbClr val="363759"/>
                </a:solidFill>
                <a:latin typeface="Source Sans Pro"/>
                <a:ea typeface="Source Sans Pro"/>
                <a:cs typeface="Source Sans Pro"/>
                <a:sym typeface="Source Sans Pro"/>
              </a:rPr>
              <a:t>Bien que les réseaux sociaux aient des impacts positifs dans nos vies, ils ont aussi des implications problématiques. Tous les nommer serait impossible mais voici les principaux :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fr-CA" sz="1200">
                <a:solidFill>
                  <a:srgbClr val="363759"/>
                </a:solidFill>
                <a:latin typeface="Source Sans Pro"/>
                <a:ea typeface="Source Sans Pro"/>
                <a:cs typeface="Source Sans Pro"/>
                <a:sym typeface="Source Sans Pro"/>
              </a:rPr>
              <a:t>Ils entraînent une dépendance de par la structure de leur interface et leur marchandisation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fr-CA" sz="1200">
                <a:solidFill>
                  <a:srgbClr val="363759"/>
                </a:solidFill>
                <a:latin typeface="Source Sans Pro"/>
                <a:ea typeface="Source Sans Pro"/>
                <a:cs typeface="Source Sans Pro"/>
                <a:sym typeface="Source Sans Pro"/>
              </a:rPr>
              <a:t>Ils favorisent les réactions émotives et non basées sur la réflexion, encore une fois de par leur interface et parce que nos émotions leur rapporte de l’argent (on va bientôt expliquer comment).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fr-CA" sz="1200">
                <a:solidFill>
                  <a:srgbClr val="363759"/>
                </a:solidFill>
                <a:latin typeface="Source Sans Pro"/>
                <a:ea typeface="Source Sans Pro"/>
                <a:cs typeface="Source Sans Pro"/>
                <a:sym typeface="Source Sans Pro"/>
              </a:rPr>
              <a:t>Ils créent une surcharge numérique, c’est-à-dire une surutilisation des appareils numériques et des serveurs, ce qui entraîne énormément de production de CO2 et beaucoup de déchets électroniques. </a:t>
            </a:r>
            <a:endParaRPr sz="1200">
              <a:solidFill>
                <a:srgbClr val="363759"/>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363759"/>
              </a:buClr>
              <a:buSzPts val="1200"/>
              <a:buFont typeface="Source Sans Pro"/>
              <a:buChar char="-"/>
            </a:pPr>
            <a:r>
              <a:rPr lang="fr-CA" sz="1200">
                <a:solidFill>
                  <a:srgbClr val="363759"/>
                </a:solidFill>
                <a:latin typeface="Source Sans Pro"/>
                <a:ea typeface="Source Sans Pro"/>
                <a:cs typeface="Source Sans Pro"/>
                <a:sym typeface="Source Sans Pro"/>
              </a:rPr>
              <a:t>Ils deviennent des agents de socialisation au même titre que la famille : cela veut dire qu’ils ont une influence notable sur le développement des enfants et des ados et par le fait même ils diminuent l’influence de la famille. Cela peut avoir des impacts très problématiques, surtout quand on pense au phénomène de cyberintimidation.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None/>
            </a:pPr>
            <a:r>
              <a:rPr lang="fr-CA" sz="1200">
                <a:solidFill>
                  <a:srgbClr val="363759"/>
                </a:solidFill>
                <a:latin typeface="Source Sans Pro"/>
                <a:ea typeface="Source Sans Pro"/>
                <a:cs typeface="Source Sans Pro"/>
                <a:sym typeface="Source Sans Pro"/>
              </a:rPr>
              <a:t>Sources : </a:t>
            </a:r>
            <a:r>
              <a:rPr lang="fr-CA" sz="1200" u="sng">
                <a:solidFill>
                  <a:schemeClr val="hlink"/>
                </a:solidFill>
                <a:latin typeface="Source Sans Pro"/>
                <a:ea typeface="Source Sans Pro"/>
                <a:cs typeface="Source Sans Pro"/>
                <a:sym typeface="Source Sans Pro"/>
                <a:hlinkClick r:id="rId2"/>
              </a:rPr>
              <a:t>Radio-Canada</a:t>
            </a:r>
            <a:r>
              <a:rPr lang="fr-CA" sz="1200">
                <a:solidFill>
                  <a:srgbClr val="363759"/>
                </a:solidFill>
                <a:latin typeface="Source Sans Pro"/>
                <a:ea typeface="Source Sans Pro"/>
                <a:cs typeface="Source Sans Pro"/>
                <a:sym typeface="Source Sans Pro"/>
              </a:rPr>
              <a:t>, </a:t>
            </a:r>
            <a:r>
              <a:rPr lang="fr-CA" sz="1200" u="sng">
                <a:solidFill>
                  <a:schemeClr val="hlink"/>
                </a:solidFill>
                <a:latin typeface="Source Sans Pro"/>
                <a:ea typeface="Source Sans Pro"/>
                <a:cs typeface="Source Sans Pro"/>
                <a:sym typeface="Source Sans Pro"/>
                <a:hlinkClick r:id="rId3"/>
              </a:rPr>
              <a:t>France 2</a:t>
            </a:r>
            <a:r>
              <a:rPr lang="fr-CA" sz="1200">
                <a:solidFill>
                  <a:srgbClr val="363759"/>
                </a:solidFill>
                <a:latin typeface="Source Sans Pro"/>
                <a:ea typeface="Source Sans Pro"/>
                <a:cs typeface="Source Sans Pro"/>
                <a:sym typeface="Source Sans Pro"/>
              </a:rPr>
              <a:t>, </a:t>
            </a:r>
            <a:r>
              <a:rPr lang="fr-CA" sz="1200" u="sng">
                <a:solidFill>
                  <a:schemeClr val="hlink"/>
                </a:solidFill>
                <a:latin typeface="Source Sans Pro"/>
                <a:ea typeface="Source Sans Pro"/>
                <a:cs typeface="Source Sans Pro"/>
                <a:sym typeface="Source Sans Pro"/>
                <a:hlinkClick r:id="rId4"/>
              </a:rPr>
              <a:t>ARTE</a:t>
            </a:r>
            <a:r>
              <a:rPr lang="fr-CA" sz="1200">
                <a:solidFill>
                  <a:srgbClr val="363759"/>
                </a:solidFill>
                <a:latin typeface="Source Sans Pro"/>
                <a:ea typeface="Source Sans Pro"/>
                <a:cs typeface="Source Sans Pro"/>
                <a:sym typeface="Source Sans Pro"/>
              </a:rPr>
              <a:t>, </a:t>
            </a:r>
            <a:r>
              <a:rPr lang="fr-CA" sz="1200" u="sng">
                <a:solidFill>
                  <a:srgbClr val="0097A7"/>
                </a:solidFill>
                <a:latin typeface="Source Sans Pro"/>
                <a:ea typeface="Source Sans Pro"/>
                <a:cs typeface="Source Sans Pro"/>
                <a:sym typeface="Source Sans Pro"/>
                <a:hlinkClick r:id="rId5">
                  <a:extLst>
                    <a:ext uri="{A12FA001-AC4F-418D-AE19-62706E023703}">
                      <ahyp:hlinkClr val="tx"/>
                    </a:ext>
                  </a:extLst>
                </a:hlinkClick>
              </a:rPr>
              <a:t>Tedx Talk</a:t>
            </a:r>
            <a:r>
              <a:rPr lang="fr-CA" sz="1200">
                <a:solidFill>
                  <a:srgbClr val="363759"/>
                </a:solidFill>
                <a:latin typeface="Source Sans Pro"/>
                <a:ea typeface="Source Sans Pro"/>
                <a:cs typeface="Source Sans Pro"/>
                <a:sym typeface="Source Sans Pro"/>
              </a:rPr>
              <a:t>, </a:t>
            </a:r>
            <a:r>
              <a:rPr lang="fr-CA" sz="1200" u="sng">
                <a:solidFill>
                  <a:schemeClr val="hlink"/>
                </a:solidFill>
                <a:latin typeface="Source Sans Pro"/>
                <a:ea typeface="Source Sans Pro"/>
                <a:cs typeface="Source Sans Pro"/>
                <a:sym typeface="Source Sans Pro"/>
                <a:hlinkClick r:id="rId6"/>
              </a:rPr>
              <a:t>Les Cahiers du numérique</a:t>
            </a:r>
            <a:endParaRPr sz="1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1200">
              <a:solidFill>
                <a:srgbClr val="073763"/>
              </a:solidFill>
              <a:highlight>
                <a:srgbClr val="FFFFFF"/>
              </a:highlight>
              <a:latin typeface="Source Sans Pro"/>
              <a:ea typeface="Source Sans Pro"/>
              <a:cs typeface="Source Sans Pro"/>
              <a:sym typeface="Source Sans Pro"/>
            </a:endParaRPr>
          </a:p>
          <a:p>
            <a:pPr indent="0" lvl="0" marL="0" rtl="0" algn="just">
              <a:lnSpc>
                <a:spcPct val="150000"/>
              </a:lnSpc>
              <a:spcBef>
                <a:spcPts val="0"/>
              </a:spcBef>
              <a:spcAft>
                <a:spcPts val="1000"/>
              </a:spcAft>
              <a:buClr>
                <a:schemeClr val="dk1"/>
              </a:buClr>
              <a:buSzPts val="1100"/>
              <a:buFont typeface="Arial"/>
              <a:buNone/>
            </a:pPr>
            <a:r>
              <a:t/>
            </a:r>
            <a:endParaRPr sz="1150">
              <a:solidFill>
                <a:srgbClr val="333333"/>
              </a:solidFill>
              <a:highlight>
                <a:srgbClr val="FFFFFF"/>
              </a:highlight>
              <a:latin typeface="Helvetica Neue"/>
              <a:ea typeface="Helvetica Neue"/>
              <a:cs typeface="Helvetica Neue"/>
              <a:sym typeface="Helvetica Neue"/>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gi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gi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gi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1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1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8" name="Google Shape;48;p1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9" name="Google Shape;49;p1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1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3" name="Google Shape;53;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1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6" name="Google Shape;56;p1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7" name="Google Shape;57;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15"/>
          <p:cNvSpPr txBox="1"/>
          <p:nvPr>
            <p:ph type="title"/>
          </p:nvPr>
        </p:nvSpPr>
        <p:spPr>
          <a:xfrm>
            <a:off x="474890" y="151636"/>
            <a:ext cx="5811600" cy="7662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363659"/>
              </a:buClr>
              <a:buSzPts val="2600"/>
              <a:buFont typeface="Helvetica Neue"/>
              <a:buNone/>
              <a:defRPr b="1" i="0" sz="2600" u="none" cap="none" strike="noStrike">
                <a:solidFill>
                  <a:srgbClr val="363659"/>
                </a:solidFill>
                <a:latin typeface="Helvetica Neue"/>
                <a:ea typeface="Helvetica Neue"/>
                <a:cs typeface="Helvetica Neue"/>
                <a:sym typeface="Helvetica Neue"/>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62" name="Google Shape;62;p15"/>
          <p:cNvSpPr txBox="1"/>
          <p:nvPr>
            <p:ph idx="1" type="body"/>
          </p:nvPr>
        </p:nvSpPr>
        <p:spPr>
          <a:xfrm>
            <a:off x="474890" y="1237821"/>
            <a:ext cx="8334000" cy="3625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60"/>
              </a:spcBef>
              <a:spcAft>
                <a:spcPts val="0"/>
              </a:spcAft>
              <a:buClr>
                <a:srgbClr val="F05B4E"/>
              </a:buClr>
              <a:buSzPts val="2300"/>
              <a:buFont typeface="Arial"/>
              <a:buNone/>
              <a:defRPr b="1" i="0" sz="2300" u="none" cap="none" strike="noStrike">
                <a:solidFill>
                  <a:srgbClr val="F05B4E"/>
                </a:solidFill>
                <a:latin typeface="Helvetica Neue"/>
                <a:ea typeface="Helvetica Neue"/>
                <a:cs typeface="Helvetica Neue"/>
                <a:sym typeface="Helvetica Neue"/>
              </a:defRPr>
            </a:lvl1pPr>
            <a:lvl2pPr indent="-361950" lvl="1" marL="914400" marR="0" rtl="0" algn="l">
              <a:spcBef>
                <a:spcPts val="1600"/>
              </a:spcBef>
              <a:spcAft>
                <a:spcPts val="0"/>
              </a:spcAft>
              <a:buClr>
                <a:srgbClr val="363659"/>
              </a:buClr>
              <a:buSzPts val="2100"/>
              <a:buFont typeface="Arial"/>
              <a:buChar char="–"/>
              <a:defRPr b="0" i="0" sz="2100" u="none" cap="none" strike="noStrike">
                <a:solidFill>
                  <a:srgbClr val="363659"/>
                </a:solidFill>
                <a:latin typeface="Helvetica Neue"/>
                <a:ea typeface="Helvetica Neue"/>
                <a:cs typeface="Helvetica Neue"/>
                <a:sym typeface="Helvetica Neue"/>
              </a:defRPr>
            </a:lvl2pPr>
            <a:lvl3pPr indent="-342900" lvl="2" marL="1371600" marR="0" rtl="0" algn="l">
              <a:spcBef>
                <a:spcPts val="300"/>
              </a:spcBef>
              <a:spcAft>
                <a:spcPts val="0"/>
              </a:spcAft>
              <a:buClr>
                <a:srgbClr val="363659"/>
              </a:buClr>
              <a:buSzPts val="1800"/>
              <a:buFont typeface="Arial"/>
              <a:buChar char="•"/>
              <a:defRPr b="0" i="0" sz="1800" u="none" cap="none" strike="noStrike">
                <a:solidFill>
                  <a:srgbClr val="363659"/>
                </a:solidFill>
                <a:latin typeface="Helvetica Neue"/>
                <a:ea typeface="Helvetica Neue"/>
                <a:cs typeface="Helvetica Neue"/>
                <a:sym typeface="Helvetica Neue"/>
              </a:defRPr>
            </a:lvl3pPr>
            <a:lvl4pPr indent="-323850" lvl="3" marL="1828800" marR="0" rtl="0" algn="l">
              <a:spcBef>
                <a:spcPts val="16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4pPr>
            <a:lvl5pPr indent="-323850" lvl="4" marL="2286000" marR="0" rtl="0" algn="l">
              <a:spcBef>
                <a:spcPts val="16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5pPr>
            <a:lvl6pPr indent="-323850" lvl="5" marL="2743200" marR="0" rtl="0" algn="l">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1600"/>
              </a:spcBef>
              <a:spcAft>
                <a:spcPts val="160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1">
  <p:cSld name="BLANK_2">
    <p:spTree>
      <p:nvGrpSpPr>
        <p:cNvPr id="63" name="Shape 63"/>
        <p:cNvGrpSpPr/>
        <p:nvPr/>
      </p:nvGrpSpPr>
      <p:grpSpPr>
        <a:xfrm>
          <a:off x="0" y="0"/>
          <a:ext cx="0" cy="0"/>
          <a:chOff x="0" y="0"/>
          <a:chExt cx="0" cy="0"/>
        </a:xfrm>
      </p:grpSpPr>
      <p:pic>
        <p:nvPicPr>
          <p:cNvPr id="64" name="Google Shape;64;p16"/>
          <p:cNvPicPr preferRelativeResize="0"/>
          <p:nvPr/>
        </p:nvPicPr>
        <p:blipFill rotWithShape="1">
          <a:blip r:embed="rId2">
            <a:alphaModFix/>
          </a:blip>
          <a:srcRect b="0" l="0" r="52194" t="0"/>
          <a:stretch/>
        </p:blipFill>
        <p:spPr>
          <a:xfrm>
            <a:off x="8229600" y="4573275"/>
            <a:ext cx="685800" cy="329183"/>
          </a:xfrm>
          <a:prstGeom prst="rect">
            <a:avLst/>
          </a:prstGeom>
          <a:noFill/>
          <a:ln>
            <a:noFill/>
          </a:ln>
        </p:spPr>
      </p:pic>
      <p:sp>
        <p:nvSpPr>
          <p:cNvPr id="65" name="Google Shape;65;p16"/>
          <p:cNvSpPr txBox="1"/>
          <p:nvPr/>
        </p:nvSpPr>
        <p:spPr>
          <a:xfrm>
            <a:off x="307200" y="180700"/>
            <a:ext cx="5511600" cy="5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6"/>
          <p:cNvSpPr txBox="1"/>
          <p:nvPr>
            <p:ph type="title"/>
          </p:nvPr>
        </p:nvSpPr>
        <p:spPr>
          <a:xfrm>
            <a:off x="502926" y="411475"/>
            <a:ext cx="8189400" cy="567000"/>
          </a:xfrm>
          <a:prstGeom prst="rect">
            <a:avLst/>
          </a:prstGeom>
        </p:spPr>
        <p:txBody>
          <a:bodyPr anchorCtr="0" anchor="ctr" bIns="0" lIns="0" spcFirstLastPara="1" rIns="0" wrap="square" tIns="0">
            <a:noAutofit/>
          </a:bodyPr>
          <a:lstStyle>
            <a:lvl1pPr lvl="0" rtl="0">
              <a:spcBef>
                <a:spcPts val="0"/>
              </a:spcBef>
              <a:spcAft>
                <a:spcPts val="0"/>
              </a:spcAft>
              <a:buNone/>
              <a:defRPr sz="2400">
                <a:solidFill>
                  <a:srgbClr val="F05A4E"/>
                </a:solidFill>
                <a:latin typeface="Space Mono"/>
                <a:ea typeface="Space Mono"/>
                <a:cs typeface="Space Mono"/>
                <a:sym typeface="Space Mon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F05A4E"/>
        </a:solidFill>
      </p:bgPr>
    </p:bg>
    <p:spTree>
      <p:nvGrpSpPr>
        <p:cNvPr id="71" name="Shape 71"/>
        <p:cNvGrpSpPr/>
        <p:nvPr/>
      </p:nvGrpSpPr>
      <p:grpSpPr>
        <a:xfrm>
          <a:off x="0" y="0"/>
          <a:ext cx="0" cy="0"/>
          <a:chOff x="0" y="0"/>
          <a:chExt cx="0" cy="0"/>
        </a:xfrm>
      </p:grpSpPr>
      <p:sp>
        <p:nvSpPr>
          <p:cNvPr id="72" name="Google Shape;72;p1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3000"/>
              <a:buFont typeface="Source Sans Pro"/>
              <a:buNone/>
              <a:defRPr sz="3000">
                <a:solidFill>
                  <a:srgbClr val="FFFFFF"/>
                </a:solidFill>
                <a:latin typeface="Source Sans Pro"/>
                <a:ea typeface="Source Sans Pro"/>
                <a:cs typeface="Source Sans Pro"/>
                <a:sym typeface="Source Sans Pro"/>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pic>
        <p:nvPicPr>
          <p:cNvPr id="73" name="Google Shape;73;p18"/>
          <p:cNvPicPr preferRelativeResize="0"/>
          <p:nvPr/>
        </p:nvPicPr>
        <p:blipFill rotWithShape="1">
          <a:blip r:embed="rId2">
            <a:alphaModFix/>
          </a:blip>
          <a:srcRect b="0" l="0" r="52194" t="0"/>
          <a:stretch/>
        </p:blipFill>
        <p:spPr>
          <a:xfrm>
            <a:off x="8229600" y="4573275"/>
            <a:ext cx="664327" cy="304326"/>
          </a:xfrm>
          <a:prstGeom prst="rect">
            <a:avLst/>
          </a:prstGeom>
          <a:noFill/>
          <a:ln>
            <a:noFill/>
          </a:ln>
        </p:spPr>
      </p:pic>
      <p:sp>
        <p:nvSpPr>
          <p:cNvPr id="74" name="Google Shape;74;p18"/>
          <p:cNvSpPr txBox="1"/>
          <p:nvPr/>
        </p:nvSpPr>
        <p:spPr>
          <a:xfrm>
            <a:off x="8154963" y="4800100"/>
            <a:ext cx="813600" cy="30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100">
              <a:solidFill>
                <a:srgbClr val="363759"/>
              </a:solidFill>
              <a:latin typeface="Space Mono"/>
              <a:ea typeface="Space Mono"/>
              <a:cs typeface="Space Mono"/>
              <a:sym typeface="Space Mon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rgbClr val="D9D9D9"/>
        </a:solidFill>
      </p:bgPr>
    </p:bg>
    <p:spTree>
      <p:nvGrpSpPr>
        <p:cNvPr id="75" name="Shape 75"/>
        <p:cNvGrpSpPr/>
        <p:nvPr/>
      </p:nvGrpSpPr>
      <p:grpSpPr>
        <a:xfrm>
          <a:off x="0" y="0"/>
          <a:ext cx="0" cy="0"/>
          <a:chOff x="0" y="0"/>
          <a:chExt cx="0" cy="0"/>
        </a:xfrm>
      </p:grpSpPr>
      <p:sp>
        <p:nvSpPr>
          <p:cNvPr id="76" name="Google Shape;76;p19"/>
          <p:cNvSpPr txBox="1"/>
          <p:nvPr>
            <p:ph type="title"/>
          </p:nvPr>
        </p:nvSpPr>
        <p:spPr>
          <a:xfrm>
            <a:off x="311700" y="2285400"/>
            <a:ext cx="8520600" cy="5727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05B4E"/>
              </a:buClr>
              <a:buSzPts val="3000"/>
              <a:buFont typeface="Space Mono"/>
              <a:buNone/>
              <a:defRPr sz="3000">
                <a:solidFill>
                  <a:srgbClr val="F05B4E"/>
                </a:solidFill>
                <a:latin typeface="Space Mono"/>
                <a:ea typeface="Space Mono"/>
                <a:cs typeface="Space Mono"/>
                <a:sym typeface="Space Mono"/>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pic>
        <p:nvPicPr>
          <p:cNvPr id="77" name="Google Shape;77;p19"/>
          <p:cNvPicPr preferRelativeResize="0"/>
          <p:nvPr/>
        </p:nvPicPr>
        <p:blipFill rotWithShape="1">
          <a:blip r:embed="rId2">
            <a:alphaModFix/>
          </a:blip>
          <a:srcRect b="0" l="0" r="52194" t="0"/>
          <a:stretch/>
        </p:blipFill>
        <p:spPr>
          <a:xfrm>
            <a:off x="8229600" y="4573275"/>
            <a:ext cx="685800" cy="320039"/>
          </a:xfrm>
          <a:prstGeom prst="rect">
            <a:avLst/>
          </a:prstGeom>
          <a:noFill/>
          <a:ln>
            <a:noFill/>
          </a:ln>
        </p:spPr>
      </p:pic>
      <p:sp>
        <p:nvSpPr>
          <p:cNvPr id="78" name="Google Shape;78;p19"/>
          <p:cNvSpPr txBox="1"/>
          <p:nvPr/>
        </p:nvSpPr>
        <p:spPr>
          <a:xfrm>
            <a:off x="8187900" y="4819950"/>
            <a:ext cx="769200" cy="27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100">
              <a:solidFill>
                <a:srgbClr val="F15B4E"/>
              </a:solidFill>
              <a:latin typeface="Space Mono"/>
              <a:ea typeface="Space Mono"/>
              <a:cs typeface="Space Mono"/>
              <a:sym typeface="Space Mono"/>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363759"/>
        </a:solidFill>
      </p:bgPr>
    </p:bg>
    <p:spTree>
      <p:nvGrpSpPr>
        <p:cNvPr id="79" name="Shape 79"/>
        <p:cNvGrpSpPr/>
        <p:nvPr/>
      </p:nvGrpSpPr>
      <p:grpSpPr>
        <a:xfrm>
          <a:off x="0" y="0"/>
          <a:ext cx="0" cy="0"/>
          <a:chOff x="0" y="0"/>
          <a:chExt cx="0" cy="0"/>
        </a:xfrm>
      </p:grpSpPr>
      <p:sp>
        <p:nvSpPr>
          <p:cNvPr id="80" name="Google Shape;80;p20"/>
          <p:cNvSpPr txBox="1"/>
          <p:nvPr>
            <p:ph type="title"/>
          </p:nvPr>
        </p:nvSpPr>
        <p:spPr>
          <a:xfrm>
            <a:off x="0" y="1930200"/>
            <a:ext cx="9144000" cy="12831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FFFFFF"/>
              </a:buClr>
              <a:buSzPts val="3400"/>
              <a:buFont typeface="Source Sans Pro"/>
              <a:buNone/>
              <a:defRPr sz="3400">
                <a:solidFill>
                  <a:srgbClr val="FFFFFF"/>
                </a:solidFill>
                <a:latin typeface="Source Sans Pro"/>
                <a:ea typeface="Source Sans Pro"/>
                <a:cs typeface="Source Sans Pro"/>
                <a:sym typeface="Source Sans Pro"/>
              </a:defRPr>
            </a:lvl1pPr>
            <a:lvl2pPr lvl="1" rtl="0">
              <a:spcBef>
                <a:spcPts val="0"/>
              </a:spcBef>
              <a:spcAft>
                <a:spcPts val="0"/>
              </a:spcAft>
              <a:buSzPts val="3000"/>
              <a:buFont typeface="Space Mono"/>
              <a:buNone/>
              <a:defRPr sz="3000">
                <a:latin typeface="Space Mono"/>
                <a:ea typeface="Space Mono"/>
                <a:cs typeface="Space Mono"/>
                <a:sym typeface="Space Mono"/>
              </a:defRPr>
            </a:lvl2pPr>
            <a:lvl3pPr lvl="2" rtl="0">
              <a:spcBef>
                <a:spcPts val="0"/>
              </a:spcBef>
              <a:spcAft>
                <a:spcPts val="0"/>
              </a:spcAft>
              <a:buSzPts val="3000"/>
              <a:buFont typeface="Space Mono"/>
              <a:buNone/>
              <a:defRPr sz="3000">
                <a:latin typeface="Space Mono"/>
                <a:ea typeface="Space Mono"/>
                <a:cs typeface="Space Mono"/>
                <a:sym typeface="Space Mono"/>
              </a:defRPr>
            </a:lvl3pPr>
            <a:lvl4pPr lvl="3" rtl="0">
              <a:spcBef>
                <a:spcPts val="0"/>
              </a:spcBef>
              <a:spcAft>
                <a:spcPts val="0"/>
              </a:spcAft>
              <a:buSzPts val="3000"/>
              <a:buFont typeface="Space Mono"/>
              <a:buNone/>
              <a:defRPr sz="3000">
                <a:latin typeface="Space Mono"/>
                <a:ea typeface="Space Mono"/>
                <a:cs typeface="Space Mono"/>
                <a:sym typeface="Space Mono"/>
              </a:defRPr>
            </a:lvl4pPr>
            <a:lvl5pPr lvl="4" rtl="0">
              <a:spcBef>
                <a:spcPts val="0"/>
              </a:spcBef>
              <a:spcAft>
                <a:spcPts val="0"/>
              </a:spcAft>
              <a:buSzPts val="3000"/>
              <a:buFont typeface="Space Mono"/>
              <a:buNone/>
              <a:defRPr sz="3000">
                <a:latin typeface="Space Mono"/>
                <a:ea typeface="Space Mono"/>
                <a:cs typeface="Space Mono"/>
                <a:sym typeface="Space Mono"/>
              </a:defRPr>
            </a:lvl5pPr>
            <a:lvl6pPr lvl="5" rtl="0">
              <a:spcBef>
                <a:spcPts val="0"/>
              </a:spcBef>
              <a:spcAft>
                <a:spcPts val="0"/>
              </a:spcAft>
              <a:buSzPts val="3000"/>
              <a:buFont typeface="Space Mono"/>
              <a:buNone/>
              <a:defRPr sz="3000">
                <a:latin typeface="Space Mono"/>
                <a:ea typeface="Space Mono"/>
                <a:cs typeface="Space Mono"/>
                <a:sym typeface="Space Mono"/>
              </a:defRPr>
            </a:lvl6pPr>
            <a:lvl7pPr lvl="6" rtl="0">
              <a:spcBef>
                <a:spcPts val="0"/>
              </a:spcBef>
              <a:spcAft>
                <a:spcPts val="0"/>
              </a:spcAft>
              <a:buSzPts val="3000"/>
              <a:buFont typeface="Space Mono"/>
              <a:buNone/>
              <a:defRPr sz="3000">
                <a:latin typeface="Space Mono"/>
                <a:ea typeface="Space Mono"/>
                <a:cs typeface="Space Mono"/>
                <a:sym typeface="Space Mono"/>
              </a:defRPr>
            </a:lvl7pPr>
            <a:lvl8pPr lvl="7" rtl="0">
              <a:spcBef>
                <a:spcPts val="0"/>
              </a:spcBef>
              <a:spcAft>
                <a:spcPts val="0"/>
              </a:spcAft>
              <a:buSzPts val="3000"/>
              <a:buFont typeface="Space Mono"/>
              <a:buNone/>
              <a:defRPr sz="3000">
                <a:latin typeface="Space Mono"/>
                <a:ea typeface="Space Mono"/>
                <a:cs typeface="Space Mono"/>
                <a:sym typeface="Space Mono"/>
              </a:defRPr>
            </a:lvl8pPr>
            <a:lvl9pPr lvl="8" rtl="0">
              <a:spcBef>
                <a:spcPts val="0"/>
              </a:spcBef>
              <a:spcAft>
                <a:spcPts val="0"/>
              </a:spcAft>
              <a:buSzPts val="3000"/>
              <a:buFont typeface="Space Mono"/>
              <a:buNone/>
              <a:defRPr sz="3000">
                <a:latin typeface="Space Mono"/>
                <a:ea typeface="Space Mono"/>
                <a:cs typeface="Space Mono"/>
                <a:sym typeface="Space Mono"/>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1" name="Shape 81"/>
        <p:cNvGrpSpPr/>
        <p:nvPr/>
      </p:nvGrpSpPr>
      <p:grpSpPr>
        <a:xfrm>
          <a:off x="0" y="0"/>
          <a:ext cx="0" cy="0"/>
          <a:chOff x="0" y="0"/>
          <a:chExt cx="0" cy="0"/>
        </a:xfrm>
      </p:grpSpPr>
      <p:sp>
        <p:nvSpPr>
          <p:cNvPr id="82" name="Google Shape;82;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4" name="Google Shape;84;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200"/>
              <a:buFont typeface="Source Sans Pro"/>
              <a:buNone/>
              <a:defRPr sz="2200">
                <a:latin typeface="Source Sans Pro"/>
                <a:ea typeface="Source Sans Pro"/>
                <a:cs typeface="Source Sans Pro"/>
                <a:sym typeface="Source Sans Pro"/>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5" name="Google Shape;85;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6" name="Google Shape;86;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ndage, Donnée chifféres etc">
  <p:cSld name="BLANK_1_1">
    <p:spTree>
      <p:nvGrpSpPr>
        <p:cNvPr id="87" name="Shape 87"/>
        <p:cNvGrpSpPr/>
        <p:nvPr/>
      </p:nvGrpSpPr>
      <p:grpSpPr>
        <a:xfrm>
          <a:off x="0" y="0"/>
          <a:ext cx="0" cy="0"/>
          <a:chOff x="0" y="0"/>
          <a:chExt cx="0" cy="0"/>
        </a:xfrm>
      </p:grpSpPr>
      <p:pic>
        <p:nvPicPr>
          <p:cNvPr id="88" name="Google Shape;88;p22"/>
          <p:cNvPicPr preferRelativeResize="0"/>
          <p:nvPr/>
        </p:nvPicPr>
        <p:blipFill rotWithShape="1">
          <a:blip r:embed="rId2">
            <a:alphaModFix/>
          </a:blip>
          <a:srcRect b="0" l="0" r="52194" t="0"/>
          <a:stretch/>
        </p:blipFill>
        <p:spPr>
          <a:xfrm>
            <a:off x="8229600" y="4573275"/>
            <a:ext cx="685800" cy="329184"/>
          </a:xfrm>
          <a:prstGeom prst="rect">
            <a:avLst/>
          </a:prstGeom>
          <a:noFill/>
          <a:ln>
            <a:noFill/>
          </a:ln>
        </p:spPr>
      </p:pic>
      <p:sp>
        <p:nvSpPr>
          <p:cNvPr id="89" name="Google Shape;89;p22"/>
          <p:cNvSpPr txBox="1"/>
          <p:nvPr/>
        </p:nvSpPr>
        <p:spPr>
          <a:xfrm>
            <a:off x="307200" y="180700"/>
            <a:ext cx="5511600" cy="50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22"/>
          <p:cNvSpPr txBox="1"/>
          <p:nvPr>
            <p:ph type="title"/>
          </p:nvPr>
        </p:nvSpPr>
        <p:spPr>
          <a:xfrm>
            <a:off x="477301" y="411475"/>
            <a:ext cx="8189400" cy="5670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2800"/>
              <a:buFont typeface="Source Sans Pro"/>
              <a:buNone/>
              <a:defRPr sz="2400">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91" name="Google Shape;91;p22"/>
          <p:cNvSpPr txBox="1"/>
          <p:nvPr>
            <p:ph idx="2" type="title"/>
          </p:nvPr>
        </p:nvSpPr>
        <p:spPr>
          <a:xfrm>
            <a:off x="783900" y="1322775"/>
            <a:ext cx="7576200" cy="9654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2200"/>
              <a:buFont typeface="Source Sans Pro"/>
              <a:buNone/>
              <a:defRPr b="1" sz="1800">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92" name="Google Shape;92;p22"/>
          <p:cNvSpPr txBox="1"/>
          <p:nvPr>
            <p:ph idx="3" type="title"/>
          </p:nvPr>
        </p:nvSpPr>
        <p:spPr>
          <a:xfrm>
            <a:off x="783900" y="2288175"/>
            <a:ext cx="7576200" cy="20361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2000"/>
              <a:buFont typeface="Source Sans Pro"/>
              <a:buNone/>
              <a:defRPr sz="1600">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3" name="Shape 93"/>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4" name="Shape 94"/>
        <p:cNvGrpSpPr/>
        <p:nvPr/>
      </p:nvGrpSpPr>
      <p:grpSpPr>
        <a:xfrm>
          <a:off x="0" y="0"/>
          <a:ext cx="0" cy="0"/>
          <a:chOff x="0" y="0"/>
          <a:chExt cx="0" cy="0"/>
        </a:xfrm>
      </p:grpSpPr>
      <p:sp>
        <p:nvSpPr>
          <p:cNvPr id="95" name="Google Shape;95;p2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6" name="Google Shape;96;p24"/>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7" name="Google Shape;97;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8" name="Shape 98"/>
        <p:cNvGrpSpPr/>
        <p:nvPr/>
      </p:nvGrpSpPr>
      <p:grpSpPr>
        <a:xfrm>
          <a:off x="0" y="0"/>
          <a:ext cx="0" cy="0"/>
          <a:chOff x="0" y="0"/>
          <a:chExt cx="0" cy="0"/>
        </a:xfrm>
      </p:grpSpPr>
      <p:sp>
        <p:nvSpPr>
          <p:cNvPr id="99" name="Google Shape;99;p25"/>
          <p:cNvSpPr txBox="1"/>
          <p:nvPr/>
        </p:nvSpPr>
        <p:spPr>
          <a:xfrm>
            <a:off x="307200" y="180700"/>
            <a:ext cx="5511600" cy="50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5"/>
          <p:cNvSpPr txBox="1"/>
          <p:nvPr>
            <p:ph type="title"/>
          </p:nvPr>
        </p:nvSpPr>
        <p:spPr>
          <a:xfrm>
            <a:off x="502926" y="411475"/>
            <a:ext cx="8189400" cy="567000"/>
          </a:xfrm>
          <a:prstGeom prst="rect">
            <a:avLst/>
          </a:prstGeom>
        </p:spPr>
        <p:txBody>
          <a:bodyPr anchorCtr="0" anchor="ctr" bIns="0" lIns="0" spcFirstLastPara="1" rIns="0" wrap="square" tIns="0">
            <a:noAutofit/>
          </a:bodyPr>
          <a:lstStyle>
            <a:lvl1pPr lvl="0" rtl="0">
              <a:spcBef>
                <a:spcPts val="0"/>
              </a:spcBef>
              <a:spcAft>
                <a:spcPts val="0"/>
              </a:spcAft>
              <a:buNone/>
              <a:defRPr sz="3200">
                <a:solidFill>
                  <a:srgbClr val="F05A4E"/>
                </a:solidFill>
                <a:latin typeface="Source Sans Pro"/>
                <a:ea typeface="Source Sans Pro"/>
                <a:cs typeface="Source Sans Pro"/>
                <a:sym typeface="Source Sans Pro"/>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1" name="Shape 101"/>
        <p:cNvGrpSpPr/>
        <p:nvPr/>
      </p:nvGrpSpPr>
      <p:grpSpPr>
        <a:xfrm>
          <a:off x="0" y="0"/>
          <a:ext cx="0" cy="0"/>
          <a:chOff x="0" y="0"/>
          <a:chExt cx="0" cy="0"/>
        </a:xfrm>
      </p:grpSpPr>
      <p:sp>
        <p:nvSpPr>
          <p:cNvPr id="102" name="Google Shape;102;p26"/>
          <p:cNvSpPr txBox="1"/>
          <p:nvPr>
            <p:ph type="title"/>
          </p:nvPr>
        </p:nvSpPr>
        <p:spPr>
          <a:xfrm>
            <a:off x="311700" y="0"/>
            <a:ext cx="8520600" cy="12252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363659"/>
              </a:buClr>
              <a:buSzPts val="2400"/>
              <a:buFont typeface="Helvetica Neue"/>
              <a:buNone/>
              <a:defRPr b="1" sz="2400">
                <a:solidFill>
                  <a:srgbClr val="363659"/>
                </a:solidFill>
                <a:latin typeface="Helvetica Neue"/>
                <a:ea typeface="Helvetica Neue"/>
                <a:cs typeface="Helvetica Neue"/>
                <a:sym typeface="Helvetica Neue"/>
              </a:defRPr>
            </a:lvl1pPr>
            <a:lvl2pPr lvl="1" rtl="0">
              <a:spcBef>
                <a:spcPts val="0"/>
              </a:spcBef>
              <a:spcAft>
                <a:spcPts val="0"/>
              </a:spcAft>
              <a:buSzPts val="2800"/>
              <a:buFont typeface="Helvetica Neue"/>
              <a:buNone/>
              <a:defRPr>
                <a:latin typeface="Helvetica Neue"/>
                <a:ea typeface="Helvetica Neue"/>
                <a:cs typeface="Helvetica Neue"/>
                <a:sym typeface="Helvetica Neue"/>
              </a:defRPr>
            </a:lvl2pPr>
            <a:lvl3pPr lvl="2" rtl="0">
              <a:spcBef>
                <a:spcPts val="0"/>
              </a:spcBef>
              <a:spcAft>
                <a:spcPts val="0"/>
              </a:spcAft>
              <a:buSzPts val="2800"/>
              <a:buFont typeface="Helvetica Neue"/>
              <a:buNone/>
              <a:defRPr>
                <a:latin typeface="Helvetica Neue"/>
                <a:ea typeface="Helvetica Neue"/>
                <a:cs typeface="Helvetica Neue"/>
                <a:sym typeface="Helvetica Neue"/>
              </a:defRPr>
            </a:lvl3pPr>
            <a:lvl4pPr lvl="3" rtl="0">
              <a:spcBef>
                <a:spcPts val="0"/>
              </a:spcBef>
              <a:spcAft>
                <a:spcPts val="0"/>
              </a:spcAft>
              <a:buSzPts val="2800"/>
              <a:buFont typeface="Helvetica Neue"/>
              <a:buNone/>
              <a:defRPr>
                <a:latin typeface="Helvetica Neue"/>
                <a:ea typeface="Helvetica Neue"/>
                <a:cs typeface="Helvetica Neue"/>
                <a:sym typeface="Helvetica Neue"/>
              </a:defRPr>
            </a:lvl4pPr>
            <a:lvl5pPr lvl="4" rtl="0">
              <a:spcBef>
                <a:spcPts val="0"/>
              </a:spcBef>
              <a:spcAft>
                <a:spcPts val="0"/>
              </a:spcAft>
              <a:buSzPts val="2800"/>
              <a:buFont typeface="Helvetica Neue"/>
              <a:buNone/>
              <a:defRPr>
                <a:latin typeface="Helvetica Neue"/>
                <a:ea typeface="Helvetica Neue"/>
                <a:cs typeface="Helvetica Neue"/>
                <a:sym typeface="Helvetica Neue"/>
              </a:defRPr>
            </a:lvl5pPr>
            <a:lvl6pPr lvl="5" rtl="0">
              <a:spcBef>
                <a:spcPts val="0"/>
              </a:spcBef>
              <a:spcAft>
                <a:spcPts val="0"/>
              </a:spcAft>
              <a:buSzPts val="2800"/>
              <a:buFont typeface="Helvetica Neue"/>
              <a:buNone/>
              <a:defRPr>
                <a:latin typeface="Helvetica Neue"/>
                <a:ea typeface="Helvetica Neue"/>
                <a:cs typeface="Helvetica Neue"/>
                <a:sym typeface="Helvetica Neue"/>
              </a:defRPr>
            </a:lvl6pPr>
            <a:lvl7pPr lvl="6" rtl="0">
              <a:spcBef>
                <a:spcPts val="0"/>
              </a:spcBef>
              <a:spcAft>
                <a:spcPts val="0"/>
              </a:spcAft>
              <a:buSzPts val="2800"/>
              <a:buFont typeface="Helvetica Neue"/>
              <a:buNone/>
              <a:defRPr>
                <a:latin typeface="Helvetica Neue"/>
                <a:ea typeface="Helvetica Neue"/>
                <a:cs typeface="Helvetica Neue"/>
                <a:sym typeface="Helvetica Neue"/>
              </a:defRPr>
            </a:lvl7pPr>
            <a:lvl8pPr lvl="7" rtl="0">
              <a:spcBef>
                <a:spcPts val="0"/>
              </a:spcBef>
              <a:spcAft>
                <a:spcPts val="0"/>
              </a:spcAft>
              <a:buSzPts val="2800"/>
              <a:buFont typeface="Helvetica Neue"/>
              <a:buNone/>
              <a:defRPr>
                <a:latin typeface="Helvetica Neue"/>
                <a:ea typeface="Helvetica Neue"/>
                <a:cs typeface="Helvetica Neue"/>
                <a:sym typeface="Helvetica Neue"/>
              </a:defRPr>
            </a:lvl8pPr>
            <a:lvl9pPr lvl="8" rtl="0">
              <a:spcBef>
                <a:spcPts val="0"/>
              </a:spcBef>
              <a:spcAft>
                <a:spcPts val="0"/>
              </a:spcAft>
              <a:buSzPts val="2800"/>
              <a:buFont typeface="Helvetica Neue"/>
              <a:buNone/>
              <a:defRPr>
                <a:latin typeface="Helvetica Neue"/>
                <a:ea typeface="Helvetica Neue"/>
                <a:cs typeface="Helvetica Neue"/>
                <a:sym typeface="Helvetica Neue"/>
              </a:defRPr>
            </a:lvl9pPr>
          </a:lstStyle>
          <a:p/>
        </p:txBody>
      </p:sp>
      <p:sp>
        <p:nvSpPr>
          <p:cNvPr id="103" name="Google Shape;103;p26"/>
          <p:cNvSpPr txBox="1"/>
          <p:nvPr>
            <p:ph idx="1" type="body"/>
          </p:nvPr>
        </p:nvSpPr>
        <p:spPr>
          <a:xfrm>
            <a:off x="311700" y="1351788"/>
            <a:ext cx="8520600" cy="3217200"/>
          </a:xfrm>
          <a:prstGeom prst="rect">
            <a:avLst/>
          </a:prstGeom>
        </p:spPr>
        <p:txBody>
          <a:bodyPr anchorCtr="0" anchor="t" bIns="91425" lIns="91425" spcFirstLastPara="1" rIns="91425" wrap="square" tIns="91425">
            <a:noAutofit/>
          </a:bodyPr>
          <a:lstStyle>
            <a:lvl1pPr indent="-381000" lvl="0" marL="457200" rtl="0">
              <a:spcBef>
                <a:spcPts val="0"/>
              </a:spcBef>
              <a:spcAft>
                <a:spcPts val="0"/>
              </a:spcAft>
              <a:buClr>
                <a:srgbClr val="363659"/>
              </a:buClr>
              <a:buSzPts val="2400"/>
              <a:buFont typeface="Helvetica Neue"/>
              <a:buChar char="●"/>
              <a:defRPr sz="2400">
                <a:solidFill>
                  <a:srgbClr val="363659"/>
                </a:solidFill>
                <a:latin typeface="Helvetica Neue"/>
                <a:ea typeface="Helvetica Neue"/>
                <a:cs typeface="Helvetica Neue"/>
                <a:sym typeface="Helvetica Neue"/>
              </a:defRPr>
            </a:lvl1pPr>
            <a:lvl2pPr indent="-381000" lvl="1" marL="914400" rtl="0">
              <a:spcBef>
                <a:spcPts val="1600"/>
              </a:spcBef>
              <a:spcAft>
                <a:spcPts val="0"/>
              </a:spcAft>
              <a:buClr>
                <a:srgbClr val="363659"/>
              </a:buClr>
              <a:buSzPts val="2400"/>
              <a:buFont typeface="Helvetica Neue"/>
              <a:buChar char="○"/>
              <a:defRPr sz="2400">
                <a:solidFill>
                  <a:srgbClr val="363659"/>
                </a:solidFill>
                <a:latin typeface="Helvetica Neue"/>
                <a:ea typeface="Helvetica Neue"/>
                <a:cs typeface="Helvetica Neue"/>
                <a:sym typeface="Helvetica Neue"/>
              </a:defRPr>
            </a:lvl2pPr>
            <a:lvl3pPr indent="-381000" lvl="2" marL="1371600" rtl="0">
              <a:spcBef>
                <a:spcPts val="1600"/>
              </a:spcBef>
              <a:spcAft>
                <a:spcPts val="0"/>
              </a:spcAft>
              <a:buClr>
                <a:srgbClr val="363659"/>
              </a:buClr>
              <a:buSzPts val="2400"/>
              <a:buFont typeface="Helvetica Neue"/>
              <a:buChar char="■"/>
              <a:defRPr sz="2400">
                <a:solidFill>
                  <a:srgbClr val="363659"/>
                </a:solidFill>
                <a:latin typeface="Helvetica Neue"/>
                <a:ea typeface="Helvetica Neue"/>
                <a:cs typeface="Helvetica Neue"/>
                <a:sym typeface="Helvetica Neue"/>
              </a:defRPr>
            </a:lvl3pPr>
            <a:lvl4pPr indent="-381000" lvl="3" marL="1828800" rtl="0">
              <a:spcBef>
                <a:spcPts val="1600"/>
              </a:spcBef>
              <a:spcAft>
                <a:spcPts val="0"/>
              </a:spcAft>
              <a:buClr>
                <a:srgbClr val="363659"/>
              </a:buClr>
              <a:buSzPts val="2400"/>
              <a:buFont typeface="Helvetica Neue"/>
              <a:buChar char="●"/>
              <a:defRPr sz="2400">
                <a:solidFill>
                  <a:srgbClr val="363659"/>
                </a:solidFill>
                <a:latin typeface="Helvetica Neue"/>
                <a:ea typeface="Helvetica Neue"/>
                <a:cs typeface="Helvetica Neue"/>
                <a:sym typeface="Helvetica Neue"/>
              </a:defRPr>
            </a:lvl4pPr>
            <a:lvl5pPr indent="-381000" lvl="4" marL="2286000" rtl="0">
              <a:spcBef>
                <a:spcPts val="1600"/>
              </a:spcBef>
              <a:spcAft>
                <a:spcPts val="0"/>
              </a:spcAft>
              <a:buClr>
                <a:srgbClr val="363659"/>
              </a:buClr>
              <a:buSzPts val="2400"/>
              <a:buFont typeface="Helvetica Neue"/>
              <a:buChar char="○"/>
              <a:defRPr sz="2400">
                <a:solidFill>
                  <a:srgbClr val="363659"/>
                </a:solidFill>
                <a:latin typeface="Helvetica Neue"/>
                <a:ea typeface="Helvetica Neue"/>
                <a:cs typeface="Helvetica Neue"/>
                <a:sym typeface="Helvetica Neue"/>
              </a:defRPr>
            </a:lvl5pPr>
            <a:lvl6pPr indent="-381000" lvl="5" marL="2743200" rtl="0">
              <a:spcBef>
                <a:spcPts val="1600"/>
              </a:spcBef>
              <a:spcAft>
                <a:spcPts val="0"/>
              </a:spcAft>
              <a:buClr>
                <a:srgbClr val="363659"/>
              </a:buClr>
              <a:buSzPts val="2400"/>
              <a:buFont typeface="Helvetica Neue"/>
              <a:buChar char="■"/>
              <a:defRPr sz="2400">
                <a:solidFill>
                  <a:srgbClr val="363659"/>
                </a:solidFill>
                <a:latin typeface="Helvetica Neue"/>
                <a:ea typeface="Helvetica Neue"/>
                <a:cs typeface="Helvetica Neue"/>
                <a:sym typeface="Helvetica Neue"/>
              </a:defRPr>
            </a:lvl6pPr>
            <a:lvl7pPr indent="-381000" lvl="6" marL="3200400" rtl="0">
              <a:spcBef>
                <a:spcPts val="1600"/>
              </a:spcBef>
              <a:spcAft>
                <a:spcPts val="0"/>
              </a:spcAft>
              <a:buClr>
                <a:srgbClr val="363659"/>
              </a:buClr>
              <a:buSzPts val="2400"/>
              <a:buFont typeface="Helvetica Neue"/>
              <a:buChar char="●"/>
              <a:defRPr sz="2400">
                <a:solidFill>
                  <a:srgbClr val="363659"/>
                </a:solidFill>
                <a:latin typeface="Helvetica Neue"/>
                <a:ea typeface="Helvetica Neue"/>
                <a:cs typeface="Helvetica Neue"/>
                <a:sym typeface="Helvetica Neue"/>
              </a:defRPr>
            </a:lvl7pPr>
            <a:lvl8pPr indent="-381000" lvl="7" marL="3657600" rtl="0">
              <a:spcBef>
                <a:spcPts val="1600"/>
              </a:spcBef>
              <a:spcAft>
                <a:spcPts val="0"/>
              </a:spcAft>
              <a:buClr>
                <a:srgbClr val="363659"/>
              </a:buClr>
              <a:buSzPts val="2400"/>
              <a:buFont typeface="Helvetica Neue"/>
              <a:buChar char="○"/>
              <a:defRPr sz="2400">
                <a:solidFill>
                  <a:srgbClr val="363659"/>
                </a:solidFill>
                <a:latin typeface="Helvetica Neue"/>
                <a:ea typeface="Helvetica Neue"/>
                <a:cs typeface="Helvetica Neue"/>
                <a:sym typeface="Helvetica Neue"/>
              </a:defRPr>
            </a:lvl8pPr>
            <a:lvl9pPr indent="-381000" lvl="8" marL="4114800" rtl="0">
              <a:spcBef>
                <a:spcPts val="1600"/>
              </a:spcBef>
              <a:spcAft>
                <a:spcPts val="1600"/>
              </a:spcAft>
              <a:buClr>
                <a:srgbClr val="363659"/>
              </a:buClr>
              <a:buSzPts val="2400"/>
              <a:buFont typeface="Helvetica Neue"/>
              <a:buChar char="■"/>
              <a:defRPr sz="2400">
                <a:solidFill>
                  <a:srgbClr val="363659"/>
                </a:solidFill>
                <a:latin typeface="Helvetica Neue"/>
                <a:ea typeface="Helvetica Neue"/>
                <a:cs typeface="Helvetica Neue"/>
                <a:sym typeface="Helvetica Neue"/>
              </a:defRPr>
            </a:lvl9pPr>
          </a:lstStyle>
          <a:p/>
        </p:txBody>
      </p:sp>
      <p:sp>
        <p:nvSpPr>
          <p:cNvPr id="104" name="Google Shape;104;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105" name="Shape 105"/>
        <p:cNvGrpSpPr/>
        <p:nvPr/>
      </p:nvGrpSpPr>
      <p:grpSpPr>
        <a:xfrm>
          <a:off x="0" y="0"/>
          <a:ext cx="0" cy="0"/>
          <a:chOff x="0" y="0"/>
          <a:chExt cx="0" cy="0"/>
        </a:xfrm>
      </p:grpSpPr>
      <p:sp>
        <p:nvSpPr>
          <p:cNvPr id="106" name="Google Shape;106;p27"/>
          <p:cNvSpPr txBox="1"/>
          <p:nvPr>
            <p:ph type="title"/>
          </p:nvPr>
        </p:nvSpPr>
        <p:spPr>
          <a:xfrm>
            <a:off x="474890" y="151636"/>
            <a:ext cx="5811600" cy="7662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363659"/>
              </a:buClr>
              <a:buSzPts val="2600"/>
              <a:buFont typeface="Helvetica Neue"/>
              <a:buNone/>
              <a:defRPr b="1" i="0" sz="2600" u="none" cap="none" strike="noStrike">
                <a:solidFill>
                  <a:srgbClr val="363659"/>
                </a:solidFill>
                <a:latin typeface="Helvetica Neue"/>
                <a:ea typeface="Helvetica Neue"/>
                <a:cs typeface="Helvetica Neue"/>
                <a:sym typeface="Helvetica Neue"/>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107" name="Google Shape;107;p27"/>
          <p:cNvSpPr txBox="1"/>
          <p:nvPr>
            <p:ph idx="1" type="body"/>
          </p:nvPr>
        </p:nvSpPr>
        <p:spPr>
          <a:xfrm>
            <a:off x="474890" y="1237821"/>
            <a:ext cx="8334000" cy="3625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60"/>
              </a:spcBef>
              <a:spcAft>
                <a:spcPts val="0"/>
              </a:spcAft>
              <a:buClr>
                <a:srgbClr val="F05B4E"/>
              </a:buClr>
              <a:buSzPts val="2300"/>
              <a:buFont typeface="Arial"/>
              <a:buNone/>
              <a:defRPr b="1" i="0" sz="2300" u="none" cap="none" strike="noStrike">
                <a:solidFill>
                  <a:srgbClr val="F05B4E"/>
                </a:solidFill>
                <a:latin typeface="Helvetica Neue"/>
                <a:ea typeface="Helvetica Neue"/>
                <a:cs typeface="Helvetica Neue"/>
                <a:sym typeface="Helvetica Neue"/>
              </a:defRPr>
            </a:lvl1pPr>
            <a:lvl2pPr indent="-361950" lvl="1" marL="914400" marR="0" rtl="0" algn="l">
              <a:spcBef>
                <a:spcPts val="1600"/>
              </a:spcBef>
              <a:spcAft>
                <a:spcPts val="0"/>
              </a:spcAft>
              <a:buClr>
                <a:srgbClr val="363659"/>
              </a:buClr>
              <a:buSzPts val="2100"/>
              <a:buFont typeface="Arial"/>
              <a:buChar char="–"/>
              <a:defRPr b="0" i="0" sz="2100" u="none" cap="none" strike="noStrike">
                <a:solidFill>
                  <a:srgbClr val="363659"/>
                </a:solidFill>
                <a:latin typeface="Helvetica Neue"/>
                <a:ea typeface="Helvetica Neue"/>
                <a:cs typeface="Helvetica Neue"/>
                <a:sym typeface="Helvetica Neue"/>
              </a:defRPr>
            </a:lvl2pPr>
            <a:lvl3pPr indent="-342900" lvl="2" marL="1371600" marR="0" rtl="0" algn="l">
              <a:spcBef>
                <a:spcPts val="300"/>
              </a:spcBef>
              <a:spcAft>
                <a:spcPts val="0"/>
              </a:spcAft>
              <a:buClr>
                <a:srgbClr val="363659"/>
              </a:buClr>
              <a:buSzPts val="1800"/>
              <a:buFont typeface="Arial"/>
              <a:buChar char="•"/>
              <a:defRPr b="0" i="0" sz="1800" u="none" cap="none" strike="noStrike">
                <a:solidFill>
                  <a:srgbClr val="363659"/>
                </a:solidFill>
                <a:latin typeface="Helvetica Neue"/>
                <a:ea typeface="Helvetica Neue"/>
                <a:cs typeface="Helvetica Neue"/>
                <a:sym typeface="Helvetica Neue"/>
              </a:defRPr>
            </a:lvl3pPr>
            <a:lvl4pPr indent="-323850" lvl="3" marL="1828800" marR="0" rtl="0" algn="l">
              <a:spcBef>
                <a:spcPts val="16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4pPr>
            <a:lvl5pPr indent="-323850" lvl="4" marL="2286000" marR="0" rtl="0" algn="l">
              <a:spcBef>
                <a:spcPts val="16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5pPr>
            <a:lvl6pPr indent="-323850" lvl="5" marL="2743200" marR="0" rtl="0" algn="l">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1600"/>
              </a:spcBef>
              <a:spcAft>
                <a:spcPts val="160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1">
    <p:spTree>
      <p:nvGrpSpPr>
        <p:cNvPr id="108" name="Shape 108"/>
        <p:cNvGrpSpPr/>
        <p:nvPr/>
      </p:nvGrpSpPr>
      <p:grpSpPr>
        <a:xfrm>
          <a:off x="0" y="0"/>
          <a:ext cx="0" cy="0"/>
          <a:chOff x="0" y="0"/>
          <a:chExt cx="0" cy="0"/>
        </a:xfrm>
      </p:grpSpPr>
      <p:pic>
        <p:nvPicPr>
          <p:cNvPr id="109" name="Google Shape;109;p28"/>
          <p:cNvPicPr preferRelativeResize="0"/>
          <p:nvPr/>
        </p:nvPicPr>
        <p:blipFill rotWithShape="1">
          <a:blip r:embed="rId2">
            <a:alphaModFix/>
          </a:blip>
          <a:srcRect b="0" l="0" r="52194" t="0"/>
          <a:stretch/>
        </p:blipFill>
        <p:spPr>
          <a:xfrm>
            <a:off x="8229600" y="4573275"/>
            <a:ext cx="685800" cy="329184"/>
          </a:xfrm>
          <a:prstGeom prst="rect">
            <a:avLst/>
          </a:prstGeom>
          <a:noFill/>
          <a:ln>
            <a:noFill/>
          </a:ln>
        </p:spPr>
      </p:pic>
      <p:sp>
        <p:nvSpPr>
          <p:cNvPr id="110" name="Google Shape;110;p28"/>
          <p:cNvSpPr txBox="1"/>
          <p:nvPr/>
        </p:nvSpPr>
        <p:spPr>
          <a:xfrm>
            <a:off x="307200" y="180700"/>
            <a:ext cx="5511600" cy="50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28"/>
          <p:cNvSpPr txBox="1"/>
          <p:nvPr>
            <p:ph type="title"/>
          </p:nvPr>
        </p:nvSpPr>
        <p:spPr>
          <a:xfrm>
            <a:off x="502926" y="411475"/>
            <a:ext cx="8189400" cy="5670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2800"/>
              <a:buNone/>
              <a:defRPr sz="2400">
                <a:solidFill>
                  <a:srgbClr val="F05A4E"/>
                </a:solidFill>
                <a:latin typeface="Space Mono"/>
                <a:ea typeface="Space Mono"/>
                <a:cs typeface="Space Mono"/>
                <a:sym typeface="Space Mono"/>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 de base pour les titres">
  <p:cSld name="BLANK_1_2">
    <p:spTree>
      <p:nvGrpSpPr>
        <p:cNvPr id="112" name="Shape 112"/>
        <p:cNvGrpSpPr/>
        <p:nvPr/>
      </p:nvGrpSpPr>
      <p:grpSpPr>
        <a:xfrm>
          <a:off x="0" y="0"/>
          <a:ext cx="0" cy="0"/>
          <a:chOff x="0" y="0"/>
          <a:chExt cx="0" cy="0"/>
        </a:xfrm>
      </p:grpSpPr>
      <p:pic>
        <p:nvPicPr>
          <p:cNvPr id="113" name="Google Shape;113;p29"/>
          <p:cNvPicPr preferRelativeResize="0"/>
          <p:nvPr/>
        </p:nvPicPr>
        <p:blipFill rotWithShape="1">
          <a:blip r:embed="rId2">
            <a:alphaModFix/>
          </a:blip>
          <a:srcRect b="0" l="0" r="52194" t="0"/>
          <a:stretch/>
        </p:blipFill>
        <p:spPr>
          <a:xfrm>
            <a:off x="8229600" y="4573275"/>
            <a:ext cx="685800" cy="329184"/>
          </a:xfrm>
          <a:prstGeom prst="rect">
            <a:avLst/>
          </a:prstGeom>
          <a:noFill/>
          <a:ln>
            <a:noFill/>
          </a:ln>
        </p:spPr>
      </p:pic>
      <p:sp>
        <p:nvSpPr>
          <p:cNvPr id="114" name="Google Shape;114;p29"/>
          <p:cNvSpPr txBox="1"/>
          <p:nvPr/>
        </p:nvSpPr>
        <p:spPr>
          <a:xfrm>
            <a:off x="307200" y="180700"/>
            <a:ext cx="5511600" cy="50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29"/>
          <p:cNvSpPr txBox="1"/>
          <p:nvPr>
            <p:ph type="title"/>
          </p:nvPr>
        </p:nvSpPr>
        <p:spPr>
          <a:xfrm>
            <a:off x="477301" y="411475"/>
            <a:ext cx="8189400" cy="5670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Clr>
                <a:srgbClr val="F05A4E"/>
              </a:buClr>
              <a:buSzPts val="2800"/>
              <a:buFont typeface="Source Sans Pro"/>
              <a:buNone/>
              <a:defRPr sz="2400">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2pPr>
            <a:lvl3pPr lvl="2"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3pPr>
            <a:lvl4pPr lvl="3"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4pPr>
            <a:lvl5pPr lvl="4"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5pPr>
            <a:lvl6pPr lvl="5"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6pPr>
            <a:lvl7pPr lvl="6"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7pPr>
            <a:lvl8pPr lvl="7"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8pPr>
            <a:lvl9pPr lvl="8"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0" name="Shape 120"/>
        <p:cNvGrpSpPr/>
        <p:nvPr/>
      </p:nvGrpSpPr>
      <p:grpSpPr>
        <a:xfrm>
          <a:off x="0" y="0"/>
          <a:ext cx="0" cy="0"/>
          <a:chOff x="0" y="0"/>
          <a:chExt cx="0" cy="0"/>
        </a:xfrm>
      </p:grpSpPr>
      <p:sp>
        <p:nvSpPr>
          <p:cNvPr id="121" name="Google Shape;121;p3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2" name="Google Shape;122;p3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3" name="Google Shape;123;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4" name="Shape 124"/>
        <p:cNvGrpSpPr/>
        <p:nvPr/>
      </p:nvGrpSpPr>
      <p:grpSpPr>
        <a:xfrm>
          <a:off x="0" y="0"/>
          <a:ext cx="0" cy="0"/>
          <a:chOff x="0" y="0"/>
          <a:chExt cx="0" cy="0"/>
        </a:xfrm>
      </p:grpSpPr>
      <p:sp>
        <p:nvSpPr>
          <p:cNvPr id="125" name="Google Shape;125;p3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26" name="Google Shape;126;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7" name="Shape 127"/>
        <p:cNvGrpSpPr/>
        <p:nvPr/>
      </p:nvGrpSpPr>
      <p:grpSpPr>
        <a:xfrm>
          <a:off x="0" y="0"/>
          <a:ext cx="0" cy="0"/>
          <a:chOff x="0" y="0"/>
          <a:chExt cx="0" cy="0"/>
        </a:xfrm>
      </p:grpSpPr>
      <p:sp>
        <p:nvSpPr>
          <p:cNvPr id="128" name="Google Shape;128;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9" name="Google Shape;129;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0" name="Google Shape;130;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1" name="Shape 131"/>
        <p:cNvGrpSpPr/>
        <p:nvPr/>
      </p:nvGrpSpPr>
      <p:grpSpPr>
        <a:xfrm>
          <a:off x="0" y="0"/>
          <a:ext cx="0" cy="0"/>
          <a:chOff x="0" y="0"/>
          <a:chExt cx="0" cy="0"/>
        </a:xfrm>
      </p:grpSpPr>
      <p:sp>
        <p:nvSpPr>
          <p:cNvPr id="132" name="Google Shape;132;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3" name="Google Shape;133;p34"/>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34" name="Google Shape;134;p34"/>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35" name="Google Shape;135;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6" name="Shape 136"/>
        <p:cNvGrpSpPr/>
        <p:nvPr/>
      </p:nvGrpSpPr>
      <p:grpSpPr>
        <a:xfrm>
          <a:off x="0" y="0"/>
          <a:ext cx="0" cy="0"/>
          <a:chOff x="0" y="0"/>
          <a:chExt cx="0" cy="0"/>
        </a:xfrm>
      </p:grpSpPr>
      <p:sp>
        <p:nvSpPr>
          <p:cNvPr id="137" name="Google Shape;137;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38" name="Google Shape;138;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9" name="Shape 139"/>
        <p:cNvGrpSpPr/>
        <p:nvPr/>
      </p:nvGrpSpPr>
      <p:grpSpPr>
        <a:xfrm>
          <a:off x="0" y="0"/>
          <a:ext cx="0" cy="0"/>
          <a:chOff x="0" y="0"/>
          <a:chExt cx="0" cy="0"/>
        </a:xfrm>
      </p:grpSpPr>
      <p:sp>
        <p:nvSpPr>
          <p:cNvPr id="140" name="Google Shape;140;p36"/>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1" name="Google Shape;141;p36"/>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42" name="Google Shape;142;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3" name="Shape 143"/>
        <p:cNvGrpSpPr/>
        <p:nvPr/>
      </p:nvGrpSpPr>
      <p:grpSpPr>
        <a:xfrm>
          <a:off x="0" y="0"/>
          <a:ext cx="0" cy="0"/>
          <a:chOff x="0" y="0"/>
          <a:chExt cx="0" cy="0"/>
        </a:xfrm>
      </p:grpSpPr>
      <p:sp>
        <p:nvSpPr>
          <p:cNvPr id="144" name="Google Shape;144;p37"/>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45" name="Google Shape;145;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6" name="Shape 146"/>
        <p:cNvGrpSpPr/>
        <p:nvPr/>
      </p:nvGrpSpPr>
      <p:grpSpPr>
        <a:xfrm>
          <a:off x="0" y="0"/>
          <a:ext cx="0" cy="0"/>
          <a:chOff x="0" y="0"/>
          <a:chExt cx="0" cy="0"/>
        </a:xfrm>
      </p:grpSpPr>
      <p:sp>
        <p:nvSpPr>
          <p:cNvPr id="147" name="Google Shape;147;p3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8"/>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49" name="Google Shape;149;p38"/>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0" name="Google Shape;150;p38"/>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51" name="Google Shape;151;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2" name="Shape 152"/>
        <p:cNvGrpSpPr/>
        <p:nvPr/>
      </p:nvGrpSpPr>
      <p:grpSpPr>
        <a:xfrm>
          <a:off x="0" y="0"/>
          <a:ext cx="0" cy="0"/>
          <a:chOff x="0" y="0"/>
          <a:chExt cx="0" cy="0"/>
        </a:xfrm>
      </p:grpSpPr>
      <p:sp>
        <p:nvSpPr>
          <p:cNvPr id="153" name="Google Shape;153;p39"/>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54" name="Google Shape;154;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5" name="Shape 155"/>
        <p:cNvGrpSpPr/>
        <p:nvPr/>
      </p:nvGrpSpPr>
      <p:grpSpPr>
        <a:xfrm>
          <a:off x="0" y="0"/>
          <a:ext cx="0" cy="0"/>
          <a:chOff x="0" y="0"/>
          <a:chExt cx="0" cy="0"/>
        </a:xfrm>
      </p:grpSpPr>
      <p:sp>
        <p:nvSpPr>
          <p:cNvPr id="156" name="Google Shape;156;p40"/>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57" name="Google Shape;157;p40"/>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58" name="Google Shape;158;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9" name="Shape 159"/>
        <p:cNvGrpSpPr/>
        <p:nvPr/>
      </p:nvGrpSpPr>
      <p:grpSpPr>
        <a:xfrm>
          <a:off x="0" y="0"/>
          <a:ext cx="0" cy="0"/>
          <a:chOff x="0" y="0"/>
          <a:chExt cx="0" cy="0"/>
        </a:xfrm>
      </p:grpSpPr>
      <p:sp>
        <p:nvSpPr>
          <p:cNvPr id="160" name="Google Shape;160;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161" name="Shape 161"/>
        <p:cNvGrpSpPr/>
        <p:nvPr/>
      </p:nvGrpSpPr>
      <p:grpSpPr>
        <a:xfrm>
          <a:off x="0" y="0"/>
          <a:ext cx="0" cy="0"/>
          <a:chOff x="0" y="0"/>
          <a:chExt cx="0" cy="0"/>
        </a:xfrm>
      </p:grpSpPr>
      <p:sp>
        <p:nvSpPr>
          <p:cNvPr id="162" name="Google Shape;162;p42"/>
          <p:cNvSpPr txBox="1"/>
          <p:nvPr>
            <p:ph type="title"/>
          </p:nvPr>
        </p:nvSpPr>
        <p:spPr>
          <a:xfrm>
            <a:off x="474890" y="151636"/>
            <a:ext cx="5811600" cy="7662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363659"/>
              </a:buClr>
              <a:buSzPts val="2600"/>
              <a:buFont typeface="Helvetica Neue"/>
              <a:buNone/>
              <a:defRPr b="1" i="0" sz="2600" u="none" cap="none" strike="noStrike">
                <a:solidFill>
                  <a:srgbClr val="363659"/>
                </a:solidFill>
                <a:latin typeface="Helvetica Neue"/>
                <a:ea typeface="Helvetica Neue"/>
                <a:cs typeface="Helvetica Neue"/>
                <a:sym typeface="Helvetica Neue"/>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163" name="Google Shape;163;p42"/>
          <p:cNvSpPr txBox="1"/>
          <p:nvPr>
            <p:ph idx="1" type="body"/>
          </p:nvPr>
        </p:nvSpPr>
        <p:spPr>
          <a:xfrm>
            <a:off x="474890" y="1237821"/>
            <a:ext cx="8334000" cy="3625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60"/>
              </a:spcBef>
              <a:spcAft>
                <a:spcPts val="0"/>
              </a:spcAft>
              <a:buClr>
                <a:srgbClr val="F05B4E"/>
              </a:buClr>
              <a:buSzPts val="2300"/>
              <a:buFont typeface="Arial"/>
              <a:buNone/>
              <a:defRPr b="1" i="0" sz="2300" u="none" cap="none" strike="noStrike">
                <a:solidFill>
                  <a:srgbClr val="F05B4E"/>
                </a:solidFill>
                <a:latin typeface="Helvetica Neue"/>
                <a:ea typeface="Helvetica Neue"/>
                <a:cs typeface="Helvetica Neue"/>
                <a:sym typeface="Helvetica Neue"/>
              </a:defRPr>
            </a:lvl1pPr>
            <a:lvl2pPr indent="-361950" lvl="1" marL="914400" marR="0" rtl="0" algn="l">
              <a:spcBef>
                <a:spcPts val="1600"/>
              </a:spcBef>
              <a:spcAft>
                <a:spcPts val="0"/>
              </a:spcAft>
              <a:buClr>
                <a:srgbClr val="363659"/>
              </a:buClr>
              <a:buSzPts val="2100"/>
              <a:buFont typeface="Arial"/>
              <a:buChar char="–"/>
              <a:defRPr b="0" i="0" sz="2100" u="none" cap="none" strike="noStrike">
                <a:solidFill>
                  <a:srgbClr val="363659"/>
                </a:solidFill>
                <a:latin typeface="Helvetica Neue"/>
                <a:ea typeface="Helvetica Neue"/>
                <a:cs typeface="Helvetica Neue"/>
                <a:sym typeface="Helvetica Neue"/>
              </a:defRPr>
            </a:lvl2pPr>
            <a:lvl3pPr indent="-342900" lvl="2" marL="1371600" marR="0" rtl="0" algn="l">
              <a:spcBef>
                <a:spcPts val="300"/>
              </a:spcBef>
              <a:spcAft>
                <a:spcPts val="0"/>
              </a:spcAft>
              <a:buClr>
                <a:srgbClr val="363659"/>
              </a:buClr>
              <a:buSzPts val="1800"/>
              <a:buFont typeface="Arial"/>
              <a:buChar char="•"/>
              <a:defRPr b="0" i="0" sz="1800" u="none" cap="none" strike="noStrike">
                <a:solidFill>
                  <a:srgbClr val="363659"/>
                </a:solidFill>
                <a:latin typeface="Helvetica Neue"/>
                <a:ea typeface="Helvetica Neue"/>
                <a:cs typeface="Helvetica Neue"/>
                <a:sym typeface="Helvetica Neue"/>
              </a:defRPr>
            </a:lvl3pPr>
            <a:lvl4pPr indent="-323850" lvl="3" marL="1828800" marR="0" rtl="0" algn="l">
              <a:spcBef>
                <a:spcPts val="16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4pPr>
            <a:lvl5pPr indent="-323850" lvl="4" marL="2286000" marR="0" rtl="0" algn="l">
              <a:spcBef>
                <a:spcPts val="1600"/>
              </a:spcBef>
              <a:spcAft>
                <a:spcPts val="0"/>
              </a:spcAft>
              <a:buClr>
                <a:schemeClr val="dk1"/>
              </a:buClr>
              <a:buSzPts val="1500"/>
              <a:buFont typeface="Arial"/>
              <a:buChar char="»"/>
              <a:defRPr b="0" i="0" sz="1500" u="none" cap="none" strike="noStrike">
                <a:solidFill>
                  <a:schemeClr val="dk1"/>
                </a:solidFill>
                <a:latin typeface="Helvetica Neue"/>
                <a:ea typeface="Helvetica Neue"/>
                <a:cs typeface="Helvetica Neue"/>
                <a:sym typeface="Helvetica Neue"/>
              </a:defRPr>
            </a:lvl5pPr>
            <a:lvl6pPr indent="-323850" lvl="5" marL="2743200" marR="0" rtl="0" algn="l">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16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1600"/>
              </a:spcBef>
              <a:spcAft>
                <a:spcPts val="160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 de base pour les titres">
  <p:cSld name="BLANK_1">
    <p:spTree>
      <p:nvGrpSpPr>
        <p:cNvPr id="164" name="Shape 164"/>
        <p:cNvGrpSpPr/>
        <p:nvPr/>
      </p:nvGrpSpPr>
      <p:grpSpPr>
        <a:xfrm>
          <a:off x="0" y="0"/>
          <a:ext cx="0" cy="0"/>
          <a:chOff x="0" y="0"/>
          <a:chExt cx="0" cy="0"/>
        </a:xfrm>
      </p:grpSpPr>
      <p:pic>
        <p:nvPicPr>
          <p:cNvPr id="165" name="Google Shape;165;p43"/>
          <p:cNvPicPr preferRelativeResize="0"/>
          <p:nvPr/>
        </p:nvPicPr>
        <p:blipFill rotWithShape="1">
          <a:blip r:embed="rId2">
            <a:alphaModFix/>
          </a:blip>
          <a:srcRect b="0" l="0" r="52194" t="0"/>
          <a:stretch/>
        </p:blipFill>
        <p:spPr>
          <a:xfrm>
            <a:off x="8229600" y="4573275"/>
            <a:ext cx="685800" cy="329184"/>
          </a:xfrm>
          <a:prstGeom prst="rect">
            <a:avLst/>
          </a:prstGeom>
          <a:noFill/>
          <a:ln>
            <a:noFill/>
          </a:ln>
        </p:spPr>
      </p:pic>
      <p:sp>
        <p:nvSpPr>
          <p:cNvPr id="166" name="Google Shape;166;p43"/>
          <p:cNvSpPr txBox="1"/>
          <p:nvPr/>
        </p:nvSpPr>
        <p:spPr>
          <a:xfrm>
            <a:off x="307200" y="180700"/>
            <a:ext cx="5511600" cy="50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43"/>
          <p:cNvSpPr txBox="1"/>
          <p:nvPr>
            <p:ph type="title"/>
          </p:nvPr>
        </p:nvSpPr>
        <p:spPr>
          <a:xfrm>
            <a:off x="477301" y="411475"/>
            <a:ext cx="8189400" cy="5670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Clr>
                <a:srgbClr val="F05A4E"/>
              </a:buClr>
              <a:buSzPts val="2800"/>
              <a:buFont typeface="Source Sans Pro"/>
              <a:buNone/>
              <a:defRPr sz="2400">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2pPr>
            <a:lvl3pPr lvl="2"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3pPr>
            <a:lvl4pPr lvl="3"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4pPr>
            <a:lvl5pPr lvl="4"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5pPr>
            <a:lvl6pPr lvl="5"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6pPr>
            <a:lvl7pPr lvl="6"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7pPr>
            <a:lvl8pPr lvl="7"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8pPr>
            <a:lvl9pPr lvl="8"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ndage, Donnée chifféres etc">
  <p:cSld name="BLANK_1_1">
    <p:spTree>
      <p:nvGrpSpPr>
        <p:cNvPr id="168" name="Shape 168"/>
        <p:cNvGrpSpPr/>
        <p:nvPr/>
      </p:nvGrpSpPr>
      <p:grpSpPr>
        <a:xfrm>
          <a:off x="0" y="0"/>
          <a:ext cx="0" cy="0"/>
          <a:chOff x="0" y="0"/>
          <a:chExt cx="0" cy="0"/>
        </a:xfrm>
      </p:grpSpPr>
      <p:pic>
        <p:nvPicPr>
          <p:cNvPr id="169" name="Google Shape;169;p44"/>
          <p:cNvPicPr preferRelativeResize="0"/>
          <p:nvPr/>
        </p:nvPicPr>
        <p:blipFill rotWithShape="1">
          <a:blip r:embed="rId2">
            <a:alphaModFix/>
          </a:blip>
          <a:srcRect b="0" l="0" r="52194" t="0"/>
          <a:stretch/>
        </p:blipFill>
        <p:spPr>
          <a:xfrm>
            <a:off x="8229600" y="4573275"/>
            <a:ext cx="685800" cy="329184"/>
          </a:xfrm>
          <a:prstGeom prst="rect">
            <a:avLst/>
          </a:prstGeom>
          <a:noFill/>
          <a:ln>
            <a:noFill/>
          </a:ln>
        </p:spPr>
      </p:pic>
      <p:sp>
        <p:nvSpPr>
          <p:cNvPr id="170" name="Google Shape;170;p44"/>
          <p:cNvSpPr txBox="1"/>
          <p:nvPr/>
        </p:nvSpPr>
        <p:spPr>
          <a:xfrm>
            <a:off x="307200" y="180700"/>
            <a:ext cx="5511600" cy="50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44"/>
          <p:cNvSpPr txBox="1"/>
          <p:nvPr>
            <p:ph type="title"/>
          </p:nvPr>
        </p:nvSpPr>
        <p:spPr>
          <a:xfrm>
            <a:off x="477301" y="411475"/>
            <a:ext cx="8189400" cy="5670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2800"/>
              <a:buFont typeface="Source Sans Pro"/>
              <a:buNone/>
              <a:defRPr sz="2400">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72" name="Google Shape;172;p44"/>
          <p:cNvSpPr txBox="1"/>
          <p:nvPr>
            <p:ph idx="2" type="title"/>
          </p:nvPr>
        </p:nvSpPr>
        <p:spPr>
          <a:xfrm>
            <a:off x="783900" y="1322775"/>
            <a:ext cx="7576200" cy="9654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2200"/>
              <a:buFont typeface="Source Sans Pro"/>
              <a:buNone/>
              <a:defRPr b="1" sz="1800">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173" name="Google Shape;173;p44"/>
          <p:cNvSpPr txBox="1"/>
          <p:nvPr>
            <p:ph idx="3" type="title"/>
          </p:nvPr>
        </p:nvSpPr>
        <p:spPr>
          <a:xfrm>
            <a:off x="783900" y="2288175"/>
            <a:ext cx="7576200" cy="20361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2000"/>
              <a:buFont typeface="Source Sans Pro"/>
              <a:buNone/>
              <a:defRPr sz="1600">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2">
    <p:spTree>
      <p:nvGrpSpPr>
        <p:cNvPr id="174" name="Shape 174"/>
        <p:cNvGrpSpPr/>
        <p:nvPr/>
      </p:nvGrpSpPr>
      <p:grpSpPr>
        <a:xfrm>
          <a:off x="0" y="0"/>
          <a:ext cx="0" cy="0"/>
          <a:chOff x="0" y="0"/>
          <a:chExt cx="0" cy="0"/>
        </a:xfrm>
      </p:grpSpPr>
      <p:pic>
        <p:nvPicPr>
          <p:cNvPr id="175" name="Google Shape;175;p45"/>
          <p:cNvPicPr preferRelativeResize="0"/>
          <p:nvPr/>
        </p:nvPicPr>
        <p:blipFill rotWithShape="1">
          <a:blip r:embed="rId2">
            <a:alphaModFix/>
          </a:blip>
          <a:srcRect b="0" l="0" r="52194" t="0"/>
          <a:stretch/>
        </p:blipFill>
        <p:spPr>
          <a:xfrm>
            <a:off x="8229600" y="4573275"/>
            <a:ext cx="685800" cy="329184"/>
          </a:xfrm>
          <a:prstGeom prst="rect">
            <a:avLst/>
          </a:prstGeom>
          <a:noFill/>
          <a:ln>
            <a:noFill/>
          </a:ln>
        </p:spPr>
      </p:pic>
      <p:sp>
        <p:nvSpPr>
          <p:cNvPr id="176" name="Google Shape;176;p45"/>
          <p:cNvSpPr txBox="1"/>
          <p:nvPr/>
        </p:nvSpPr>
        <p:spPr>
          <a:xfrm>
            <a:off x="602275" y="3418775"/>
            <a:ext cx="1828800" cy="73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45"/>
          <p:cNvSpPr txBox="1"/>
          <p:nvPr/>
        </p:nvSpPr>
        <p:spPr>
          <a:xfrm>
            <a:off x="3501538" y="3418775"/>
            <a:ext cx="1828800" cy="73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45"/>
          <p:cNvSpPr txBox="1"/>
          <p:nvPr/>
        </p:nvSpPr>
        <p:spPr>
          <a:xfrm>
            <a:off x="6400800" y="3418775"/>
            <a:ext cx="1828800" cy="73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3">
    <p:spTree>
      <p:nvGrpSpPr>
        <p:cNvPr id="179" name="Shape 179"/>
        <p:cNvGrpSpPr/>
        <p:nvPr/>
      </p:nvGrpSpPr>
      <p:grpSpPr>
        <a:xfrm>
          <a:off x="0" y="0"/>
          <a:ext cx="0" cy="0"/>
          <a:chOff x="0" y="0"/>
          <a:chExt cx="0" cy="0"/>
        </a:xfrm>
      </p:grpSpPr>
      <p:pic>
        <p:nvPicPr>
          <p:cNvPr id="180" name="Google Shape;180;p46"/>
          <p:cNvPicPr preferRelativeResize="0"/>
          <p:nvPr/>
        </p:nvPicPr>
        <p:blipFill rotWithShape="1">
          <a:blip r:embed="rId2">
            <a:alphaModFix/>
          </a:blip>
          <a:srcRect b="0" l="0" r="52194" t="0"/>
          <a:stretch/>
        </p:blipFill>
        <p:spPr>
          <a:xfrm>
            <a:off x="8229600" y="4573275"/>
            <a:ext cx="685800" cy="329184"/>
          </a:xfrm>
          <a:prstGeom prst="rect">
            <a:avLst/>
          </a:prstGeom>
          <a:noFill/>
          <a:ln>
            <a:noFill/>
          </a:ln>
        </p:spPr>
      </p:pic>
      <p:sp>
        <p:nvSpPr>
          <p:cNvPr id="181" name="Google Shape;181;p46"/>
          <p:cNvSpPr txBox="1"/>
          <p:nvPr/>
        </p:nvSpPr>
        <p:spPr>
          <a:xfrm>
            <a:off x="307200" y="180700"/>
            <a:ext cx="5511600" cy="50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46"/>
          <p:cNvSpPr txBox="1"/>
          <p:nvPr>
            <p:ph type="title"/>
          </p:nvPr>
        </p:nvSpPr>
        <p:spPr>
          <a:xfrm>
            <a:off x="502926" y="411475"/>
            <a:ext cx="8189400" cy="5670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2800"/>
              <a:buNone/>
              <a:defRPr sz="2400">
                <a:solidFill>
                  <a:srgbClr val="F05A4E"/>
                </a:solidFill>
                <a:latin typeface="Space Mono"/>
                <a:ea typeface="Space Mono"/>
                <a:cs typeface="Space Mono"/>
                <a:sym typeface="Space Mono"/>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ndage, Donnée chifféres etc">
  <p:cSld name="BLANK_1_1">
    <p:spTree>
      <p:nvGrpSpPr>
        <p:cNvPr id="35" name="Shape 35"/>
        <p:cNvGrpSpPr/>
        <p:nvPr/>
      </p:nvGrpSpPr>
      <p:grpSpPr>
        <a:xfrm>
          <a:off x="0" y="0"/>
          <a:ext cx="0" cy="0"/>
          <a:chOff x="0" y="0"/>
          <a:chExt cx="0" cy="0"/>
        </a:xfrm>
      </p:grpSpPr>
      <p:pic>
        <p:nvPicPr>
          <p:cNvPr id="36" name="Google Shape;36;p9"/>
          <p:cNvPicPr preferRelativeResize="0"/>
          <p:nvPr/>
        </p:nvPicPr>
        <p:blipFill rotWithShape="1">
          <a:blip r:embed="rId2">
            <a:alphaModFix/>
          </a:blip>
          <a:srcRect b="0" l="0" r="52194" t="0"/>
          <a:stretch/>
        </p:blipFill>
        <p:spPr>
          <a:xfrm>
            <a:off x="8229600" y="4573275"/>
            <a:ext cx="685800" cy="329184"/>
          </a:xfrm>
          <a:prstGeom prst="rect">
            <a:avLst/>
          </a:prstGeom>
          <a:noFill/>
          <a:ln>
            <a:noFill/>
          </a:ln>
        </p:spPr>
      </p:pic>
      <p:sp>
        <p:nvSpPr>
          <p:cNvPr id="37" name="Google Shape;37;p9"/>
          <p:cNvSpPr txBox="1"/>
          <p:nvPr/>
        </p:nvSpPr>
        <p:spPr>
          <a:xfrm>
            <a:off x="307200" y="180700"/>
            <a:ext cx="5511600" cy="50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9"/>
          <p:cNvSpPr txBox="1"/>
          <p:nvPr>
            <p:ph type="title"/>
          </p:nvPr>
        </p:nvSpPr>
        <p:spPr>
          <a:xfrm>
            <a:off x="477301" y="411475"/>
            <a:ext cx="8189400" cy="5670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2800"/>
              <a:buFont typeface="Source Sans Pro"/>
              <a:buNone/>
              <a:defRPr sz="2400">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39" name="Google Shape;39;p9"/>
          <p:cNvSpPr txBox="1"/>
          <p:nvPr>
            <p:ph idx="2" type="title"/>
          </p:nvPr>
        </p:nvSpPr>
        <p:spPr>
          <a:xfrm>
            <a:off x="783900" y="1322775"/>
            <a:ext cx="7576200" cy="9654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2200"/>
              <a:buFont typeface="Source Sans Pro"/>
              <a:buNone/>
              <a:defRPr b="1" sz="1800">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40" name="Google Shape;40;p9"/>
          <p:cNvSpPr txBox="1"/>
          <p:nvPr>
            <p:ph idx="3" type="title"/>
          </p:nvPr>
        </p:nvSpPr>
        <p:spPr>
          <a:xfrm>
            <a:off x="783900" y="2288175"/>
            <a:ext cx="7576200" cy="20361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2000"/>
              <a:buFont typeface="Source Sans Pro"/>
              <a:buNone/>
              <a:defRPr sz="1600">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 de base pour les titres">
  <p:cSld name="BLANK_1_2">
    <p:spTree>
      <p:nvGrpSpPr>
        <p:cNvPr id="41" name="Shape 41"/>
        <p:cNvGrpSpPr/>
        <p:nvPr/>
      </p:nvGrpSpPr>
      <p:grpSpPr>
        <a:xfrm>
          <a:off x="0" y="0"/>
          <a:ext cx="0" cy="0"/>
          <a:chOff x="0" y="0"/>
          <a:chExt cx="0" cy="0"/>
        </a:xfrm>
      </p:grpSpPr>
      <p:pic>
        <p:nvPicPr>
          <p:cNvPr id="42" name="Google Shape;42;p10"/>
          <p:cNvPicPr preferRelativeResize="0"/>
          <p:nvPr/>
        </p:nvPicPr>
        <p:blipFill rotWithShape="1">
          <a:blip r:embed="rId2">
            <a:alphaModFix/>
          </a:blip>
          <a:srcRect b="0" l="0" r="52194" t="0"/>
          <a:stretch/>
        </p:blipFill>
        <p:spPr>
          <a:xfrm>
            <a:off x="8229600" y="4573275"/>
            <a:ext cx="685800" cy="329184"/>
          </a:xfrm>
          <a:prstGeom prst="rect">
            <a:avLst/>
          </a:prstGeom>
          <a:noFill/>
          <a:ln>
            <a:noFill/>
          </a:ln>
        </p:spPr>
      </p:pic>
      <p:sp>
        <p:nvSpPr>
          <p:cNvPr id="43" name="Google Shape;43;p10"/>
          <p:cNvSpPr txBox="1"/>
          <p:nvPr/>
        </p:nvSpPr>
        <p:spPr>
          <a:xfrm>
            <a:off x="307200" y="180700"/>
            <a:ext cx="5511600" cy="50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0"/>
          <p:cNvSpPr txBox="1"/>
          <p:nvPr>
            <p:ph type="title"/>
          </p:nvPr>
        </p:nvSpPr>
        <p:spPr>
          <a:xfrm>
            <a:off x="477301" y="411475"/>
            <a:ext cx="8189400" cy="5670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Clr>
                <a:srgbClr val="F05A4E"/>
              </a:buClr>
              <a:buSzPts val="2800"/>
              <a:buFont typeface="Source Sans Pro"/>
              <a:buNone/>
              <a:defRPr sz="2400">
                <a:solidFill>
                  <a:srgbClr val="F05A4E"/>
                </a:solidFill>
                <a:latin typeface="Source Sans Pro"/>
                <a:ea typeface="Source Sans Pro"/>
                <a:cs typeface="Source Sans Pro"/>
                <a:sym typeface="Source Sans Pro"/>
              </a:defRPr>
            </a:lvl1pPr>
            <a:lvl2pPr lvl="1"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2pPr>
            <a:lvl3pPr lvl="2"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3pPr>
            <a:lvl4pPr lvl="3"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4pPr>
            <a:lvl5pPr lvl="4"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5pPr>
            <a:lvl6pPr lvl="5"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6pPr>
            <a:lvl7pPr lvl="6"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7pPr>
            <a:lvl8pPr lvl="7"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8pPr>
            <a:lvl9pPr lvl="8" rtl="0" algn="l">
              <a:lnSpc>
                <a:spcPct val="100000"/>
              </a:lnSpc>
              <a:spcBef>
                <a:spcPts val="0"/>
              </a:spcBef>
              <a:spcAft>
                <a:spcPts val="0"/>
              </a:spcAft>
              <a:buClr>
                <a:srgbClr val="F05A4E"/>
              </a:buClr>
              <a:buSzPts val="2800"/>
              <a:buFont typeface="Source Sans Pro"/>
              <a:buNone/>
              <a:defRPr>
                <a:solidFill>
                  <a:srgbClr val="F05A4E"/>
                </a:solidFill>
                <a:latin typeface="Source Sans Pro"/>
                <a:ea typeface="Source Sans Pro"/>
                <a:cs typeface="Source Sans Pro"/>
                <a:sym typeface="Source Sans Pro"/>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theme" Target="../theme/theme2.xml"/><Relationship Id="rId12" Type="http://schemas.openxmlformats.org/officeDocument/2006/relationships/slideLayout" Target="../slideLayouts/slideLayout27.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0" Type="http://schemas.openxmlformats.org/officeDocument/2006/relationships/slideLayout" Target="../slideLayouts/slideLayout37.xml"/><Relationship Id="rId13" Type="http://schemas.openxmlformats.org/officeDocument/2006/relationships/slideLayout" Target="../slideLayouts/slideLayout40.xml"/><Relationship Id="rId12" Type="http://schemas.openxmlformats.org/officeDocument/2006/relationships/slideLayout" Target="../slideLayouts/slideLayout39.xml"/><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5" Type="http://schemas.openxmlformats.org/officeDocument/2006/relationships/slideLayout" Target="../slideLayouts/slideLayout42.xml"/><Relationship Id="rId14" Type="http://schemas.openxmlformats.org/officeDocument/2006/relationships/slideLayout" Target="../slideLayouts/slideLayout41.xml"/><Relationship Id="rId17" Type="http://schemas.openxmlformats.org/officeDocument/2006/relationships/theme" Target="../theme/theme1.xml"/><Relationship Id="rId16" Type="http://schemas.openxmlformats.org/officeDocument/2006/relationships/slideLayout" Target="../slideLayouts/slideLayout43.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67" name="Shape 67"/>
        <p:cNvGrpSpPr/>
        <p:nvPr/>
      </p:nvGrpSpPr>
      <p:grpSpPr>
        <a:xfrm>
          <a:off x="0" y="0"/>
          <a:ext cx="0" cy="0"/>
          <a:chOff x="0" y="0"/>
          <a:chExt cx="0" cy="0"/>
        </a:xfrm>
      </p:grpSpPr>
      <p:sp>
        <p:nvSpPr>
          <p:cNvPr id="68" name="Google Shape;68;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69" name="Google Shape;69;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70" name="Google Shape;70;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mc:AlternateContent>
    <mc:Choice Requires="p14">
      <p:transition p14:dur="400">
        <p:fade/>
      </p:transition>
    </mc:Choice>
    <mc:Fallback>
      <p:transition>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16" name="Shape 116"/>
        <p:cNvGrpSpPr/>
        <p:nvPr/>
      </p:nvGrpSpPr>
      <p:grpSpPr>
        <a:xfrm>
          <a:off x="0" y="0"/>
          <a:ext cx="0" cy="0"/>
          <a:chOff x="0" y="0"/>
          <a:chExt cx="0" cy="0"/>
        </a:xfrm>
      </p:grpSpPr>
      <p:sp>
        <p:nvSpPr>
          <p:cNvPr id="117" name="Google Shape;117;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18" name="Google Shape;118;p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19" name="Google Shape;119;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fr-CA"/>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mc:AlternateContent>
    <mc:Choice Requires="p14">
      <p:transition spd="slow" p14:dur="15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xml"/><Relationship Id="rId3" Type="http://schemas.openxmlformats.org/officeDocument/2006/relationships/image" Target="../media/image9.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 Id="rId3" Type="http://schemas.openxmlformats.org/officeDocument/2006/relationships/image" Target="../media/image24.png"/><Relationship Id="rId4" Type="http://schemas.openxmlformats.org/officeDocument/2006/relationships/image" Target="../media/image23.png"/><Relationship Id="rId5" Type="http://schemas.openxmlformats.org/officeDocument/2006/relationships/image" Target="../media/image25.png"/><Relationship Id="rId6"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31.png"/><Relationship Id="rId5" Type="http://schemas.openxmlformats.org/officeDocument/2006/relationships/image" Target="../media/image33.png"/><Relationship Id="rId6" Type="http://schemas.openxmlformats.org/officeDocument/2006/relationships/image" Target="../media/image32.png"/><Relationship Id="rId7" Type="http://schemas.openxmlformats.org/officeDocument/2006/relationships/image" Target="../media/image27.png"/><Relationship Id="rId8" Type="http://schemas.openxmlformats.org/officeDocument/2006/relationships/image" Target="../media/image36.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0.xml"/><Relationship Id="rId3"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1.xml"/><Relationship Id="rId3" Type="http://schemas.openxmlformats.org/officeDocument/2006/relationships/image" Target="../media/image30.png"/><Relationship Id="rId4" Type="http://schemas.openxmlformats.org/officeDocument/2006/relationships/image" Target="../media/image35.png"/><Relationship Id="rId5" Type="http://schemas.openxmlformats.org/officeDocument/2006/relationships/image" Target="../media/image34.png"/><Relationship Id="rId6" Type="http://schemas.openxmlformats.org/officeDocument/2006/relationships/image" Target="../media/image37.png"/><Relationship Id="rId7"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5.xml"/><Relationship Id="rId3" Type="http://schemas.openxmlformats.org/officeDocument/2006/relationships/image" Target="../media/image4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 Id="rId3" Type="http://schemas.openxmlformats.org/officeDocument/2006/relationships/image" Target="../media/image41.png"/><Relationship Id="rId4" Type="http://schemas.openxmlformats.org/officeDocument/2006/relationships/image" Target="../media/image40.png"/><Relationship Id="rId5" Type="http://schemas.openxmlformats.org/officeDocument/2006/relationships/image" Target="../media/image42.png"/></Relationships>
</file>

<file path=ppt/slides/_rels/slide27.xml.rels><?xml version="1.0" encoding="UTF-8" standalone="yes"?><Relationships xmlns="http://schemas.openxmlformats.org/package/2006/relationships"><Relationship Id="rId11" Type="http://schemas.openxmlformats.org/officeDocument/2006/relationships/hyperlink" Target="http://www.hello.com" TargetMode="External"/><Relationship Id="rId10" Type="http://schemas.openxmlformats.org/officeDocument/2006/relationships/hyperlink" Target="http://www.hello.com" TargetMode="External"/><Relationship Id="rId13" Type="http://schemas.openxmlformats.org/officeDocument/2006/relationships/hyperlink" Target="http://www.ello.co" TargetMode="External"/><Relationship Id="rId12" Type="http://schemas.openxmlformats.org/officeDocument/2006/relationships/hyperlink" Target="http://www.ello.co" TargetMode="External"/><Relationship Id="rId1" Type="http://schemas.openxmlformats.org/officeDocument/2006/relationships/slideLayout" Target="../slideLayouts/slideLayout18.xml"/><Relationship Id="rId2" Type="http://schemas.openxmlformats.org/officeDocument/2006/relationships/notesSlide" Target="../notesSlides/notesSlide27.xml"/><Relationship Id="rId3" Type="http://schemas.openxmlformats.org/officeDocument/2006/relationships/hyperlink" Target="http://www.declarationmontreal-iaresponsable.com" TargetMode="External"/><Relationship Id="rId4" Type="http://schemas.openxmlformats.org/officeDocument/2006/relationships/hyperlink" Target="http://www.declarationmontreal-iaresponsable.com" TargetMode="External"/><Relationship Id="rId9" Type="http://schemas.openxmlformats.org/officeDocument/2006/relationships/hyperlink" Target="http://www.hello.com" TargetMode="External"/><Relationship Id="rId15" Type="http://schemas.openxmlformats.org/officeDocument/2006/relationships/image" Target="../media/image46.png"/><Relationship Id="rId14" Type="http://schemas.openxmlformats.org/officeDocument/2006/relationships/hyperlink" Target="http://www.ello.co" TargetMode="External"/><Relationship Id="rId5" Type="http://schemas.openxmlformats.org/officeDocument/2006/relationships/hyperlink" Target="http://www.declarationmontreal-iaresponsable.com" TargetMode="External"/><Relationship Id="rId6" Type="http://schemas.openxmlformats.org/officeDocument/2006/relationships/hyperlink" Target="http://www.diasporafoundation.org" TargetMode="External"/><Relationship Id="rId7" Type="http://schemas.openxmlformats.org/officeDocument/2006/relationships/hyperlink" Target="http://www.diasporafoundation.org" TargetMode="External"/><Relationship Id="rId8" Type="http://schemas.openxmlformats.org/officeDocument/2006/relationships/hyperlink" Target="http://www.diasporafoundation.or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 Id="rId3" Type="http://schemas.openxmlformats.org/officeDocument/2006/relationships/image" Target="../media/image4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9.xml"/><Relationship Id="rId3"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0.xml"/><Relationship Id="rId3"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7.png"/><Relationship Id="rId5" Type="http://schemas.openxmlformats.org/officeDocument/2006/relationships/image" Target="../media/image14.png"/><Relationship Id="rId6" Type="http://schemas.openxmlformats.org/officeDocument/2006/relationships/image" Target="../media/image21.png"/><Relationship Id="rId7" Type="http://schemas.openxmlformats.org/officeDocument/2006/relationships/image" Target="../media/image20.png"/><Relationship Id="rId8"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18.png"/><Relationship Id="rId6" Type="http://schemas.openxmlformats.org/officeDocument/2006/relationships/image" Target="../media/image17.png"/><Relationship Id="rId7"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7" name="Shape 187"/>
        <p:cNvGrpSpPr/>
        <p:nvPr/>
      </p:nvGrpSpPr>
      <p:grpSpPr>
        <a:xfrm>
          <a:off x="0" y="0"/>
          <a:ext cx="0" cy="0"/>
          <a:chOff x="0" y="0"/>
          <a:chExt cx="0" cy="0"/>
        </a:xfrm>
      </p:grpSpPr>
      <p:sp>
        <p:nvSpPr>
          <p:cNvPr id="188" name="Google Shape;188;p47"/>
          <p:cNvSpPr txBox="1"/>
          <p:nvPr>
            <p:ph type="title"/>
          </p:nvPr>
        </p:nvSpPr>
        <p:spPr>
          <a:xfrm>
            <a:off x="948875" y="2334607"/>
            <a:ext cx="7294200" cy="2277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F05B4E"/>
              </a:buClr>
              <a:buSzPts val="3000"/>
              <a:buFont typeface="Source Sans Pro SemiBold"/>
              <a:buNone/>
            </a:pPr>
            <a:r>
              <a:t/>
            </a:r>
            <a:endParaRPr sz="3000">
              <a:solidFill>
                <a:srgbClr val="F05B4E"/>
              </a:solidFill>
              <a:latin typeface="Source Sans Pro SemiBold"/>
              <a:ea typeface="Source Sans Pro SemiBold"/>
              <a:cs typeface="Source Sans Pro SemiBold"/>
              <a:sym typeface="Source Sans Pro SemiBold"/>
            </a:endParaRPr>
          </a:p>
          <a:p>
            <a:pPr indent="0" lvl="0" marL="0" rtl="0" algn="ctr">
              <a:spcBef>
                <a:spcPts val="0"/>
              </a:spcBef>
              <a:spcAft>
                <a:spcPts val="0"/>
              </a:spcAft>
              <a:buClr>
                <a:srgbClr val="F05B4E"/>
              </a:buClr>
              <a:buSzPts val="3000"/>
              <a:buFont typeface="Source Sans Pro SemiBold"/>
              <a:buNone/>
            </a:pPr>
            <a:r>
              <a:rPr lang="fr-CA" sz="3000">
                <a:solidFill>
                  <a:srgbClr val="F05B4E"/>
                </a:solidFill>
                <a:latin typeface="Source Sans Pro SemiBold"/>
                <a:ea typeface="Source Sans Pro SemiBold"/>
                <a:cs typeface="Source Sans Pro SemiBold"/>
                <a:sym typeface="Source Sans Pro SemiBold"/>
              </a:rPr>
              <a:t>Vers une utilisation responsable </a:t>
            </a:r>
            <a:endParaRPr sz="3000">
              <a:solidFill>
                <a:srgbClr val="F05B4E"/>
              </a:solidFill>
              <a:latin typeface="Source Sans Pro SemiBold"/>
              <a:ea typeface="Source Sans Pro SemiBold"/>
              <a:cs typeface="Source Sans Pro SemiBold"/>
              <a:sym typeface="Source Sans Pro SemiBold"/>
            </a:endParaRPr>
          </a:p>
          <a:p>
            <a:pPr indent="0" lvl="0" marL="0" rtl="0" algn="ctr">
              <a:spcBef>
                <a:spcPts val="0"/>
              </a:spcBef>
              <a:spcAft>
                <a:spcPts val="0"/>
              </a:spcAft>
              <a:buClr>
                <a:srgbClr val="F05B4E"/>
              </a:buClr>
              <a:buSzPts val="3000"/>
              <a:buFont typeface="Source Sans Pro SemiBold"/>
              <a:buNone/>
            </a:pPr>
            <a:r>
              <a:rPr lang="fr-CA" sz="3000">
                <a:solidFill>
                  <a:srgbClr val="F05B4E"/>
                </a:solidFill>
                <a:latin typeface="Source Sans Pro SemiBold"/>
                <a:ea typeface="Source Sans Pro SemiBold"/>
                <a:cs typeface="Source Sans Pro SemiBold"/>
                <a:sym typeface="Source Sans Pro SemiBold"/>
              </a:rPr>
              <a:t>des réseaux sociaux</a:t>
            </a:r>
            <a:endParaRPr sz="2200">
              <a:solidFill>
                <a:schemeClr val="lt1"/>
              </a:solidFill>
              <a:latin typeface="Source Sans Pro"/>
              <a:ea typeface="Source Sans Pro"/>
              <a:cs typeface="Source Sans Pro"/>
              <a:sym typeface="Source Sans Pro"/>
            </a:endParaRPr>
          </a:p>
          <a:p>
            <a:pPr indent="0" lvl="0" marL="0" rtl="0" algn="ctr">
              <a:spcBef>
                <a:spcPts val="0"/>
              </a:spcBef>
              <a:spcAft>
                <a:spcPts val="0"/>
              </a:spcAft>
              <a:buClr>
                <a:srgbClr val="F05B4E"/>
              </a:buClr>
              <a:buSzPts val="3000"/>
              <a:buFont typeface="Source Sans Pro SemiBold"/>
              <a:buNone/>
            </a:pPr>
            <a:br>
              <a:rPr lang="fr-CA" sz="2200">
                <a:solidFill>
                  <a:schemeClr val="lt1"/>
                </a:solidFill>
                <a:latin typeface="Source Sans Pro"/>
                <a:ea typeface="Source Sans Pro"/>
                <a:cs typeface="Source Sans Pro"/>
                <a:sym typeface="Source Sans Pro"/>
              </a:rPr>
            </a:br>
            <a:r>
              <a:rPr lang="fr-CA" sz="2000">
                <a:solidFill>
                  <a:schemeClr val="lt1"/>
                </a:solidFill>
                <a:latin typeface="Source Sans Pro"/>
                <a:ea typeface="Source Sans Pro"/>
                <a:cs typeface="Source Sans Pro"/>
                <a:sym typeface="Source Sans Pro"/>
              </a:rPr>
              <a:t>Atelier public</a:t>
            </a:r>
            <a:endParaRPr sz="2000">
              <a:solidFill>
                <a:schemeClr val="lt1"/>
              </a:solidFill>
              <a:latin typeface="Source Sans Pro"/>
              <a:ea typeface="Source Sans Pro"/>
              <a:cs typeface="Source Sans Pro"/>
              <a:sym typeface="Source Sans Pro"/>
            </a:endParaRPr>
          </a:p>
          <a:p>
            <a:pPr indent="0" lvl="0" marL="0" rtl="0" algn="ctr">
              <a:spcBef>
                <a:spcPts val="0"/>
              </a:spcBef>
              <a:spcAft>
                <a:spcPts val="0"/>
              </a:spcAft>
              <a:buClr>
                <a:srgbClr val="F05B4E"/>
              </a:buClr>
              <a:buSzPts val="3000"/>
              <a:buFont typeface="Source Sans Pro SemiBold"/>
              <a:buNone/>
            </a:pPr>
            <a:r>
              <a:t/>
            </a:r>
            <a:endParaRPr sz="2200">
              <a:solidFill>
                <a:schemeClr val="lt1"/>
              </a:solidFill>
              <a:latin typeface="Source Sans Pro"/>
              <a:ea typeface="Source Sans Pro"/>
              <a:cs typeface="Source Sans Pro"/>
              <a:sym typeface="Source Sans Pro"/>
            </a:endParaRPr>
          </a:p>
          <a:p>
            <a:pPr indent="0" lvl="0" marL="0" rtl="0" algn="l">
              <a:spcBef>
                <a:spcPts val="0"/>
              </a:spcBef>
              <a:spcAft>
                <a:spcPts val="0"/>
              </a:spcAft>
              <a:buClr>
                <a:srgbClr val="F05B4E"/>
              </a:buClr>
              <a:buSzPts val="3000"/>
              <a:buFont typeface="Source Sans Pro SemiBold"/>
              <a:buNone/>
            </a:pPr>
            <a:r>
              <a:t/>
            </a:r>
            <a:endParaRPr b="0" sz="2100">
              <a:solidFill>
                <a:srgbClr val="FFFFFF"/>
              </a:solidFill>
              <a:latin typeface="Source Sans Pro SemiBold"/>
              <a:ea typeface="Source Sans Pro SemiBold"/>
              <a:cs typeface="Source Sans Pro SemiBold"/>
              <a:sym typeface="Source Sans Pro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263" name="Shape 263"/>
        <p:cNvGrpSpPr/>
        <p:nvPr/>
      </p:nvGrpSpPr>
      <p:grpSpPr>
        <a:xfrm>
          <a:off x="0" y="0"/>
          <a:ext cx="0" cy="0"/>
          <a:chOff x="0" y="0"/>
          <a:chExt cx="0" cy="0"/>
        </a:xfrm>
      </p:grpSpPr>
      <p:sp>
        <p:nvSpPr>
          <p:cNvPr id="264" name="Google Shape;264;p56"/>
          <p:cNvSpPr txBox="1"/>
          <p:nvPr>
            <p:ph type="title"/>
          </p:nvPr>
        </p:nvSpPr>
        <p:spPr>
          <a:xfrm>
            <a:off x="477301" y="2288250"/>
            <a:ext cx="8189400" cy="567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fr-CA" sz="3400">
                <a:solidFill>
                  <a:srgbClr val="F05B4E"/>
                </a:solidFill>
              </a:rPr>
              <a:t>2. La marchandisation </a:t>
            </a:r>
            <a:endParaRPr b="1" sz="3400">
              <a:solidFill>
                <a:srgbClr val="F05B4E"/>
              </a:solidFill>
            </a:endParaRPr>
          </a:p>
          <a:p>
            <a:pPr indent="0" lvl="0" marL="0" marR="0" rtl="0" algn="ctr">
              <a:lnSpc>
                <a:spcPct val="100000"/>
              </a:lnSpc>
              <a:spcBef>
                <a:spcPts val="0"/>
              </a:spcBef>
              <a:spcAft>
                <a:spcPts val="0"/>
              </a:spcAft>
              <a:buNone/>
            </a:pPr>
            <a:r>
              <a:rPr b="1" lang="fr-CA" sz="3400">
                <a:solidFill>
                  <a:srgbClr val="F05B4E"/>
                </a:solidFill>
              </a:rPr>
              <a:t>de la sociabilité en ligne</a:t>
            </a:r>
            <a:endParaRPr b="1" sz="3400">
              <a:solidFill>
                <a:srgbClr val="F05B4E"/>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id="269" name="Google Shape;269;p57"/>
          <p:cNvPicPr preferRelativeResize="0"/>
          <p:nvPr/>
        </p:nvPicPr>
        <p:blipFill>
          <a:blip r:embed="rId3">
            <a:alphaModFix/>
          </a:blip>
          <a:stretch>
            <a:fillRect/>
          </a:stretch>
        </p:blipFill>
        <p:spPr>
          <a:xfrm>
            <a:off x="6293150" y="1526438"/>
            <a:ext cx="2090625" cy="2090625"/>
          </a:xfrm>
          <a:prstGeom prst="rect">
            <a:avLst/>
          </a:prstGeom>
          <a:noFill/>
          <a:ln>
            <a:noFill/>
          </a:ln>
        </p:spPr>
      </p:pic>
      <p:pic>
        <p:nvPicPr>
          <p:cNvPr id="270" name="Google Shape;270;p57"/>
          <p:cNvPicPr preferRelativeResize="0"/>
          <p:nvPr/>
        </p:nvPicPr>
        <p:blipFill>
          <a:blip r:embed="rId4">
            <a:alphaModFix/>
          </a:blip>
          <a:stretch>
            <a:fillRect/>
          </a:stretch>
        </p:blipFill>
        <p:spPr>
          <a:xfrm>
            <a:off x="864550" y="1607338"/>
            <a:ext cx="1928825" cy="1928825"/>
          </a:xfrm>
          <a:prstGeom prst="rect">
            <a:avLst/>
          </a:prstGeom>
          <a:noFill/>
          <a:ln>
            <a:noFill/>
          </a:ln>
        </p:spPr>
      </p:pic>
      <p:pic>
        <p:nvPicPr>
          <p:cNvPr id="271" name="Google Shape;271;p57"/>
          <p:cNvPicPr preferRelativeResize="0"/>
          <p:nvPr/>
        </p:nvPicPr>
        <p:blipFill>
          <a:blip r:embed="rId5">
            <a:alphaModFix/>
          </a:blip>
          <a:stretch>
            <a:fillRect/>
          </a:stretch>
        </p:blipFill>
        <p:spPr>
          <a:xfrm>
            <a:off x="3818358" y="1963746"/>
            <a:ext cx="1449800" cy="1449800"/>
          </a:xfrm>
          <a:prstGeom prst="rect">
            <a:avLst/>
          </a:prstGeom>
          <a:noFill/>
          <a:ln>
            <a:noFill/>
          </a:ln>
        </p:spPr>
      </p:pic>
      <p:sp>
        <p:nvSpPr>
          <p:cNvPr id="272" name="Google Shape;272;p57"/>
          <p:cNvSpPr txBox="1"/>
          <p:nvPr>
            <p:ph type="title"/>
          </p:nvPr>
        </p:nvSpPr>
        <p:spPr>
          <a:xfrm>
            <a:off x="477301" y="411475"/>
            <a:ext cx="8189400" cy="567000"/>
          </a:xfrm>
          <a:prstGeom prst="rect">
            <a:avLst/>
          </a:prstGeom>
          <a:noFill/>
        </p:spPr>
        <p:txBody>
          <a:bodyPr anchorCtr="0" anchor="ctr" bIns="0" lIns="0" spcFirstLastPara="1" rIns="0" wrap="square" tIns="0">
            <a:noAutofit/>
          </a:bodyPr>
          <a:lstStyle/>
          <a:p>
            <a:pPr indent="0" lvl="0" marL="0" rtl="0" algn="l">
              <a:spcBef>
                <a:spcPts val="0"/>
              </a:spcBef>
              <a:spcAft>
                <a:spcPts val="0"/>
              </a:spcAft>
              <a:buNone/>
            </a:pPr>
            <a:r>
              <a:rPr lang="fr-CA" sz="3000"/>
              <a:t>Les entreprises et les réseaux sociaux  </a:t>
            </a:r>
            <a:endParaRPr sz="3000">
              <a:solidFill>
                <a:srgbClr val="F05B4E"/>
              </a:solidFill>
            </a:endParaRPr>
          </a:p>
        </p:txBody>
      </p:sp>
      <p:sp>
        <p:nvSpPr>
          <p:cNvPr id="273" name="Google Shape;273;p57"/>
          <p:cNvSpPr txBox="1"/>
          <p:nvPr/>
        </p:nvSpPr>
        <p:spPr>
          <a:xfrm>
            <a:off x="394063" y="3721350"/>
            <a:ext cx="28698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2000">
                <a:solidFill>
                  <a:srgbClr val="363759"/>
                </a:solidFill>
                <a:latin typeface="Source Sans Pro"/>
                <a:ea typeface="Source Sans Pro"/>
                <a:cs typeface="Source Sans Pro"/>
                <a:sym typeface="Source Sans Pro"/>
              </a:rPr>
              <a:t>Sites Web axés sur les relations sociales</a:t>
            </a:r>
            <a:endParaRPr sz="2000">
              <a:solidFill>
                <a:srgbClr val="363759"/>
              </a:solidFill>
              <a:latin typeface="Source Sans Pro"/>
              <a:ea typeface="Source Sans Pro"/>
              <a:cs typeface="Source Sans Pro"/>
              <a:sym typeface="Source Sans Pro"/>
            </a:endParaRPr>
          </a:p>
        </p:txBody>
      </p:sp>
      <p:sp>
        <p:nvSpPr>
          <p:cNvPr id="274" name="Google Shape;274;p57"/>
          <p:cNvSpPr txBox="1"/>
          <p:nvPr/>
        </p:nvSpPr>
        <p:spPr>
          <a:xfrm>
            <a:off x="5954900" y="3413550"/>
            <a:ext cx="28698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000">
              <a:solidFill>
                <a:srgbClr val="363759"/>
              </a:solidFill>
              <a:latin typeface="Source Sans Pro"/>
              <a:ea typeface="Source Sans Pro"/>
              <a:cs typeface="Source Sans Pro"/>
              <a:sym typeface="Source Sans Pro"/>
            </a:endParaRPr>
          </a:p>
          <a:p>
            <a:pPr indent="0" lvl="0" marL="0" rtl="0" algn="ctr">
              <a:spcBef>
                <a:spcPts val="0"/>
              </a:spcBef>
              <a:spcAft>
                <a:spcPts val="0"/>
              </a:spcAft>
              <a:buNone/>
            </a:pPr>
            <a:r>
              <a:rPr lang="fr-CA" sz="2000">
                <a:solidFill>
                  <a:srgbClr val="363759"/>
                </a:solidFill>
                <a:latin typeface="Source Sans Pro"/>
                <a:ea typeface="Source Sans Pro"/>
                <a:cs typeface="Source Sans Pro"/>
                <a:sym typeface="Source Sans Pro"/>
              </a:rPr>
              <a:t>Entreprises qui profitent de la sociabilité</a:t>
            </a:r>
            <a:endParaRPr sz="2000">
              <a:solidFill>
                <a:srgbClr val="363759"/>
              </a:solidFill>
              <a:latin typeface="Source Sans Pro"/>
              <a:ea typeface="Source Sans Pro"/>
              <a:cs typeface="Source Sans Pro"/>
              <a:sym typeface="Source Sans Pro"/>
            </a:endParaRPr>
          </a:p>
        </p:txBody>
      </p:sp>
      <p:pic>
        <p:nvPicPr>
          <p:cNvPr id="275" name="Google Shape;275;p57"/>
          <p:cNvPicPr preferRelativeResize="0"/>
          <p:nvPr/>
        </p:nvPicPr>
        <p:blipFill>
          <a:blip r:embed="rId6">
            <a:alphaModFix/>
          </a:blip>
          <a:stretch>
            <a:fillRect/>
          </a:stretch>
        </p:blipFill>
        <p:spPr>
          <a:xfrm>
            <a:off x="3324063" y="1526450"/>
            <a:ext cx="2438400" cy="2438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58"/>
          <p:cNvSpPr txBox="1"/>
          <p:nvPr>
            <p:ph type="title"/>
          </p:nvPr>
        </p:nvSpPr>
        <p:spPr>
          <a:xfrm>
            <a:off x="393200" y="280650"/>
            <a:ext cx="8925900" cy="770700"/>
          </a:xfrm>
          <a:prstGeom prst="rect">
            <a:avLst/>
          </a:prstGeom>
          <a:noFill/>
        </p:spPr>
        <p:txBody>
          <a:bodyPr anchorCtr="0" anchor="ctr" bIns="0" lIns="0" spcFirstLastPara="1" rIns="0" wrap="square" tIns="0">
            <a:noAutofit/>
          </a:bodyPr>
          <a:lstStyle/>
          <a:p>
            <a:pPr indent="0" lvl="0" marL="0" rtl="0" algn="l">
              <a:spcBef>
                <a:spcPts val="0"/>
              </a:spcBef>
              <a:spcAft>
                <a:spcPts val="0"/>
              </a:spcAft>
              <a:buNone/>
            </a:pPr>
            <a:r>
              <a:rPr lang="fr-CA" sz="3000"/>
              <a:t>La vente de nos données personnelles </a:t>
            </a:r>
            <a:endParaRPr sz="2200">
              <a:solidFill>
                <a:srgbClr val="F05A4E"/>
              </a:solidFill>
            </a:endParaRPr>
          </a:p>
        </p:txBody>
      </p:sp>
      <p:sp>
        <p:nvSpPr>
          <p:cNvPr id="281" name="Google Shape;281;p58"/>
          <p:cNvSpPr txBox="1"/>
          <p:nvPr/>
        </p:nvSpPr>
        <p:spPr>
          <a:xfrm>
            <a:off x="491600" y="1245975"/>
            <a:ext cx="8220600" cy="1686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fr-CA" sz="2000">
                <a:solidFill>
                  <a:srgbClr val="363759"/>
                </a:solidFill>
                <a:latin typeface="Source Sans Pro Light"/>
                <a:ea typeface="Source Sans Pro Light"/>
                <a:cs typeface="Source Sans Pro Light"/>
                <a:sym typeface="Source Sans Pro Light"/>
              </a:rPr>
              <a:t>Facebook ainsi que plusieurs réseaux sociaux monétisent les données de leurs usagers en vendant aux annonceurs l'accès à des cibles publicitaires anonymes générées grâce aux profils et au comportement des usagers.</a:t>
            </a:r>
            <a:endParaRPr sz="2000">
              <a:solidFill>
                <a:srgbClr val="363759"/>
              </a:solidFill>
              <a:latin typeface="Source Sans Pro Light"/>
              <a:ea typeface="Source Sans Pro Light"/>
              <a:cs typeface="Source Sans Pro Light"/>
              <a:sym typeface="Source Sans Pro Light"/>
            </a:endParaRPr>
          </a:p>
          <a:p>
            <a:pPr indent="0" lvl="0" marL="0" rtl="0" algn="just">
              <a:lnSpc>
                <a:spcPct val="115000"/>
              </a:lnSpc>
              <a:spcBef>
                <a:spcPts val="0"/>
              </a:spcBef>
              <a:spcAft>
                <a:spcPts val="0"/>
              </a:spcAft>
              <a:buNone/>
            </a:pPr>
            <a:r>
              <a:t/>
            </a:r>
            <a:endParaRPr sz="2000">
              <a:solidFill>
                <a:srgbClr val="363759"/>
              </a:solidFill>
              <a:latin typeface="Source Sans Pro Light"/>
              <a:ea typeface="Source Sans Pro Light"/>
              <a:cs typeface="Source Sans Pro Light"/>
              <a:sym typeface="Source Sans Pro Light"/>
            </a:endParaRPr>
          </a:p>
          <a:p>
            <a:pPr indent="0" lvl="0" marL="0" rtl="0" algn="just">
              <a:lnSpc>
                <a:spcPct val="115000"/>
              </a:lnSpc>
              <a:spcBef>
                <a:spcPts val="0"/>
              </a:spcBef>
              <a:spcAft>
                <a:spcPts val="0"/>
              </a:spcAft>
              <a:buNone/>
            </a:pPr>
            <a:r>
              <a:t/>
            </a:r>
            <a:endParaRPr sz="2000">
              <a:solidFill>
                <a:srgbClr val="363759"/>
              </a:solidFill>
              <a:latin typeface="Source Sans Pro Light"/>
              <a:ea typeface="Source Sans Pro Light"/>
              <a:cs typeface="Source Sans Pro Light"/>
              <a:sym typeface="Source Sans Pro Light"/>
            </a:endParaRPr>
          </a:p>
          <a:p>
            <a:pPr indent="0" lvl="0" marL="0" rtl="0" algn="just">
              <a:lnSpc>
                <a:spcPct val="115000"/>
              </a:lnSpc>
              <a:spcBef>
                <a:spcPts val="0"/>
              </a:spcBef>
              <a:spcAft>
                <a:spcPts val="0"/>
              </a:spcAft>
              <a:buNone/>
            </a:pPr>
            <a:r>
              <a:rPr lang="fr-CA" sz="2000">
                <a:solidFill>
                  <a:srgbClr val="363759"/>
                </a:solidFill>
                <a:latin typeface="Source Sans Pro Light"/>
                <a:ea typeface="Source Sans Pro Light"/>
                <a:cs typeface="Source Sans Pro Light"/>
                <a:sym typeface="Source Sans Pro Light"/>
              </a:rPr>
              <a:t>Les utilisateur·trice·s de Facebook et de plusieurs autres réseaux sociaux sont exploité·e·s de manière commerciale et c’est comme cela que les réseaux sociaux justifient la gratuité de leurs services. </a:t>
            </a:r>
            <a:endParaRPr sz="2000">
              <a:solidFill>
                <a:srgbClr val="363759"/>
              </a:solidFill>
              <a:latin typeface="Source Sans Pro Light"/>
              <a:ea typeface="Source Sans Pro Light"/>
              <a:cs typeface="Source Sans Pro Light"/>
              <a:sym typeface="Source Sans Pro Light"/>
            </a:endParaRPr>
          </a:p>
        </p:txBody>
      </p:sp>
      <p:sp>
        <p:nvSpPr>
          <p:cNvPr id="282" name="Google Shape;282;p58"/>
          <p:cNvSpPr txBox="1"/>
          <p:nvPr/>
        </p:nvSpPr>
        <p:spPr>
          <a:xfrm>
            <a:off x="5717025" y="2485275"/>
            <a:ext cx="2940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CA" sz="1100">
                <a:solidFill>
                  <a:schemeClr val="accent5"/>
                </a:solidFill>
                <a:latin typeface="Source Sans Pro"/>
                <a:ea typeface="Source Sans Pro"/>
                <a:cs typeface="Source Sans Pro"/>
                <a:sym typeface="Source Sans Pro"/>
              </a:rPr>
              <a:t>Factuel AFP, Agence France Presse, mai 2019.</a:t>
            </a:r>
            <a:endParaRPr sz="1100">
              <a:solidFill>
                <a:schemeClr val="accent5"/>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281"/>
                                        </p:tgtEl>
                                        <p:attrNameLst>
                                          <p:attrName>style.visibility</p:attrName>
                                        </p:attrNameLst>
                                      </p:cBhvr>
                                      <p:to>
                                        <p:strVal val="visible"/>
                                      </p:to>
                                    </p:set>
                                    <p:anim calcmode="lin" valueType="num">
                                      <p:cBhvr additive="base">
                                        <p:cTn dur="1000"/>
                                        <p:tgtEl>
                                          <p:spTgt spid="28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59"/>
          <p:cNvSpPr txBox="1"/>
          <p:nvPr/>
        </p:nvSpPr>
        <p:spPr>
          <a:xfrm>
            <a:off x="384600" y="1090125"/>
            <a:ext cx="8374800" cy="338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fr-CA" sz="2200">
                <a:solidFill>
                  <a:srgbClr val="363759"/>
                </a:solidFill>
                <a:latin typeface="Source Sans Pro"/>
                <a:ea typeface="Source Sans Pro"/>
                <a:cs typeface="Source Sans Pro"/>
                <a:sym typeface="Source Sans Pro"/>
              </a:rPr>
              <a:t>Le Canada est en train de modifier les lois sur le numérique avec sa Charte canadienne 2020 du numérique.</a:t>
            </a:r>
            <a:endParaRPr b="1" sz="2200">
              <a:solidFill>
                <a:srgbClr val="363759"/>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chemeClr val="dk1"/>
              </a:buClr>
              <a:buSzPts val="1100"/>
              <a:buFont typeface="Arial"/>
              <a:buNone/>
            </a:pPr>
            <a:r>
              <a:t/>
            </a:r>
            <a:endParaRPr sz="2000">
              <a:solidFill>
                <a:srgbClr val="363759"/>
              </a:solidFill>
              <a:latin typeface="Source Sans Pro"/>
              <a:ea typeface="Source Sans Pro"/>
              <a:cs typeface="Source Sans Pro"/>
              <a:sym typeface="Source Sans Pro"/>
            </a:endParaRPr>
          </a:p>
          <a:p>
            <a:pPr indent="-355600" lvl="0" marL="457200" rtl="0" algn="l">
              <a:lnSpc>
                <a:spcPct val="150000"/>
              </a:lnSpc>
              <a:spcBef>
                <a:spcPts val="900"/>
              </a:spcBef>
              <a:spcAft>
                <a:spcPts val="0"/>
              </a:spcAft>
              <a:buClr>
                <a:srgbClr val="363759"/>
              </a:buClr>
              <a:buSzPts val="2000"/>
              <a:buFont typeface="Source Sans Pro"/>
              <a:buChar char="●"/>
            </a:pPr>
            <a:r>
              <a:rPr lang="fr-CA" sz="2000">
                <a:solidFill>
                  <a:srgbClr val="363759"/>
                </a:solidFill>
                <a:latin typeface="Source Sans Pro"/>
                <a:ea typeface="Source Sans Pro"/>
                <a:cs typeface="Source Sans Pro"/>
                <a:sym typeface="Source Sans Pro"/>
              </a:rPr>
              <a:t>Accroître les paramètres de contrôle et de transparence.</a:t>
            </a:r>
            <a:endParaRPr sz="2000">
              <a:solidFill>
                <a:srgbClr val="363759"/>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363759"/>
              </a:buClr>
              <a:buSzPts val="2000"/>
              <a:buFont typeface="Source Sans Pro"/>
              <a:buChar char="●"/>
            </a:pPr>
            <a:r>
              <a:rPr lang="fr-CA" sz="2000">
                <a:solidFill>
                  <a:srgbClr val="363759"/>
                </a:solidFill>
                <a:latin typeface="Source Sans Pro"/>
                <a:ea typeface="Source Sans Pro"/>
                <a:cs typeface="Source Sans Pro"/>
                <a:sym typeface="Source Sans Pro"/>
              </a:rPr>
              <a:t>Transmettre de manière sécuritaire vos données personnelles.</a:t>
            </a:r>
            <a:endParaRPr sz="2000">
              <a:solidFill>
                <a:srgbClr val="363759"/>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363759"/>
              </a:buClr>
              <a:buSzPts val="2000"/>
              <a:buFont typeface="Source Sans Pro"/>
              <a:buChar char="●"/>
            </a:pPr>
            <a:r>
              <a:rPr lang="fr-CA" sz="2000">
                <a:solidFill>
                  <a:srgbClr val="363759"/>
                </a:solidFill>
                <a:latin typeface="Source Sans Pro"/>
                <a:ea typeface="Source Sans Pro"/>
                <a:cs typeface="Source Sans Pro"/>
                <a:sym typeface="Source Sans Pro"/>
              </a:rPr>
              <a:t>Permettre de retirer votre consentement, détruire vos renseignements personnels et appliquer des sanctions sévères.</a:t>
            </a:r>
            <a:endParaRPr sz="1800"/>
          </a:p>
        </p:txBody>
      </p:sp>
      <p:sp>
        <p:nvSpPr>
          <p:cNvPr id="288" name="Google Shape;288;p59"/>
          <p:cNvSpPr txBox="1"/>
          <p:nvPr>
            <p:ph type="title"/>
          </p:nvPr>
        </p:nvSpPr>
        <p:spPr>
          <a:xfrm>
            <a:off x="384601" y="372875"/>
            <a:ext cx="8189400" cy="567000"/>
          </a:xfrm>
          <a:prstGeom prst="rect">
            <a:avLst/>
          </a:prstGeom>
          <a:noFill/>
        </p:spPr>
        <p:txBody>
          <a:bodyPr anchorCtr="0" anchor="ctr" bIns="91425" lIns="91425" spcFirstLastPara="1" rIns="91425" wrap="square" tIns="91425">
            <a:noAutofit/>
          </a:bodyPr>
          <a:lstStyle/>
          <a:p>
            <a:pPr indent="0" lvl="0" marL="0" rtl="0" algn="l">
              <a:spcBef>
                <a:spcPts val="0"/>
              </a:spcBef>
              <a:spcAft>
                <a:spcPts val="0"/>
              </a:spcAft>
              <a:buNone/>
            </a:pPr>
            <a:r>
              <a:rPr lang="fr-CA" sz="3000">
                <a:solidFill>
                  <a:srgbClr val="F05A4E"/>
                </a:solidFill>
                <a:latin typeface="Source Sans Pro"/>
                <a:ea typeface="Source Sans Pro"/>
                <a:cs typeface="Source Sans Pro"/>
                <a:sym typeface="Source Sans Pro"/>
              </a:rPr>
              <a:t>La position du Canada </a:t>
            </a:r>
            <a:r>
              <a:rPr lang="fr-CA" sz="3000"/>
              <a:t>  </a:t>
            </a:r>
            <a:endParaRPr sz="3000">
              <a:solidFill>
                <a:srgbClr val="F05B4E"/>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60"/>
          <p:cNvSpPr txBox="1"/>
          <p:nvPr>
            <p:ph type="title"/>
          </p:nvPr>
        </p:nvSpPr>
        <p:spPr>
          <a:xfrm>
            <a:off x="384601" y="372875"/>
            <a:ext cx="8189400" cy="567000"/>
          </a:xfrm>
          <a:prstGeom prst="rect">
            <a:avLst/>
          </a:prstGeom>
          <a:noFill/>
        </p:spPr>
        <p:txBody>
          <a:bodyPr anchorCtr="0" anchor="ctr" bIns="91425" lIns="91425" spcFirstLastPara="1" rIns="91425" wrap="square" tIns="91425">
            <a:noAutofit/>
          </a:bodyPr>
          <a:lstStyle/>
          <a:p>
            <a:pPr indent="0" lvl="0" marL="0" rtl="0" algn="l">
              <a:spcBef>
                <a:spcPts val="0"/>
              </a:spcBef>
              <a:spcAft>
                <a:spcPts val="0"/>
              </a:spcAft>
              <a:buNone/>
            </a:pPr>
            <a:r>
              <a:rPr lang="fr-CA" sz="3000">
                <a:solidFill>
                  <a:srgbClr val="F05A4E"/>
                </a:solidFill>
                <a:latin typeface="Source Sans Pro"/>
                <a:ea typeface="Source Sans Pro"/>
                <a:cs typeface="Source Sans Pro"/>
                <a:sym typeface="Source Sans Pro"/>
              </a:rPr>
              <a:t>La position du Canada </a:t>
            </a:r>
            <a:r>
              <a:rPr lang="fr-CA" sz="3000"/>
              <a:t>  </a:t>
            </a:r>
            <a:endParaRPr sz="3000">
              <a:solidFill>
                <a:srgbClr val="F05B4E"/>
              </a:solidFill>
            </a:endParaRPr>
          </a:p>
        </p:txBody>
      </p:sp>
      <p:sp>
        <p:nvSpPr>
          <p:cNvPr id="294" name="Google Shape;294;p60"/>
          <p:cNvSpPr txBox="1"/>
          <p:nvPr/>
        </p:nvSpPr>
        <p:spPr>
          <a:xfrm>
            <a:off x="384600" y="1093250"/>
            <a:ext cx="8702100" cy="523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CA" sz="2200">
                <a:solidFill>
                  <a:srgbClr val="363759"/>
                </a:solidFill>
                <a:latin typeface="Source Sans Pro"/>
                <a:ea typeface="Source Sans Pro"/>
                <a:cs typeface="Source Sans Pro"/>
                <a:sym typeface="Source Sans Pro"/>
              </a:rPr>
              <a:t>Les 10 principes clés : </a:t>
            </a:r>
            <a:endParaRPr/>
          </a:p>
        </p:txBody>
      </p:sp>
      <p:sp>
        <p:nvSpPr>
          <p:cNvPr id="295" name="Google Shape;295;p60"/>
          <p:cNvSpPr txBox="1"/>
          <p:nvPr/>
        </p:nvSpPr>
        <p:spPr>
          <a:xfrm>
            <a:off x="511275" y="1779250"/>
            <a:ext cx="3814200" cy="2801400"/>
          </a:xfrm>
          <a:prstGeom prst="rect">
            <a:avLst/>
          </a:prstGeom>
          <a:noFill/>
          <a:ln>
            <a:noFill/>
          </a:ln>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Clr>
                <a:srgbClr val="363759"/>
              </a:buClr>
              <a:buSzPts val="2000"/>
              <a:buFont typeface="Source Sans Pro"/>
              <a:buAutoNum type="arabicPeriod"/>
            </a:pPr>
            <a:r>
              <a:rPr lang="fr-CA" sz="2000">
                <a:solidFill>
                  <a:srgbClr val="363759"/>
                </a:solidFill>
                <a:latin typeface="Source Sans Pro"/>
                <a:ea typeface="Source Sans Pro"/>
                <a:cs typeface="Source Sans Pro"/>
                <a:sym typeface="Source Sans Pro"/>
              </a:rPr>
              <a:t>Accès universel </a:t>
            </a:r>
            <a:endParaRPr sz="2000">
              <a:solidFill>
                <a:srgbClr val="363759"/>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363759"/>
              </a:buClr>
              <a:buSzPts val="2000"/>
              <a:buFont typeface="Source Sans Pro"/>
              <a:buAutoNum type="arabicPeriod"/>
            </a:pPr>
            <a:r>
              <a:rPr lang="fr-CA" sz="2000">
                <a:solidFill>
                  <a:srgbClr val="363759"/>
                </a:solidFill>
                <a:latin typeface="Source Sans Pro"/>
                <a:ea typeface="Source Sans Pro"/>
                <a:cs typeface="Source Sans Pro"/>
                <a:sym typeface="Source Sans Pro"/>
              </a:rPr>
              <a:t>Sûreté et sécurité </a:t>
            </a:r>
            <a:endParaRPr sz="2000">
              <a:solidFill>
                <a:srgbClr val="363759"/>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363759"/>
              </a:buClr>
              <a:buSzPts val="2000"/>
              <a:buFont typeface="Source Sans Pro"/>
              <a:buAutoNum type="arabicPeriod"/>
            </a:pPr>
            <a:r>
              <a:rPr lang="fr-CA" sz="2000">
                <a:solidFill>
                  <a:srgbClr val="363759"/>
                </a:solidFill>
                <a:latin typeface="Source Sans Pro"/>
                <a:ea typeface="Source Sans Pro"/>
                <a:cs typeface="Source Sans Pro"/>
                <a:sym typeface="Source Sans Pro"/>
              </a:rPr>
              <a:t>Contrôle et consentement</a:t>
            </a:r>
            <a:endParaRPr sz="2000">
              <a:solidFill>
                <a:srgbClr val="363759"/>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363759"/>
              </a:buClr>
              <a:buSzPts val="2000"/>
              <a:buFont typeface="Source Sans Pro"/>
              <a:buAutoNum type="arabicPeriod"/>
            </a:pPr>
            <a:r>
              <a:rPr lang="fr-CA" sz="2000">
                <a:solidFill>
                  <a:srgbClr val="363759"/>
                </a:solidFill>
                <a:latin typeface="Source Sans Pro"/>
                <a:ea typeface="Source Sans Pro"/>
                <a:cs typeface="Source Sans Pro"/>
                <a:sym typeface="Source Sans Pro"/>
              </a:rPr>
              <a:t>Transparence et portabilité</a:t>
            </a:r>
            <a:endParaRPr sz="2000">
              <a:solidFill>
                <a:srgbClr val="363759"/>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363759"/>
              </a:buClr>
              <a:buSzPts val="2000"/>
              <a:buFont typeface="Source Sans Pro"/>
              <a:buAutoNum type="arabicPeriod"/>
            </a:pPr>
            <a:r>
              <a:rPr lang="fr-CA" sz="2000">
                <a:solidFill>
                  <a:srgbClr val="363759"/>
                </a:solidFill>
                <a:latin typeface="Source Sans Pro"/>
                <a:ea typeface="Source Sans Pro"/>
                <a:cs typeface="Source Sans Pro"/>
                <a:sym typeface="Source Sans Pro"/>
              </a:rPr>
              <a:t>Gouvernement numérique </a:t>
            </a:r>
            <a:endParaRPr sz="2000">
              <a:solidFill>
                <a:srgbClr val="363759"/>
              </a:solidFill>
              <a:latin typeface="Source Sans Pro"/>
              <a:ea typeface="Source Sans Pro"/>
              <a:cs typeface="Source Sans Pro"/>
              <a:sym typeface="Source Sans Pro"/>
            </a:endParaRPr>
          </a:p>
          <a:p>
            <a:pPr indent="0" lvl="0" marL="457200" rtl="0" algn="l">
              <a:lnSpc>
                <a:spcPct val="150000"/>
              </a:lnSpc>
              <a:spcBef>
                <a:spcPts val="0"/>
              </a:spcBef>
              <a:spcAft>
                <a:spcPts val="0"/>
              </a:spcAft>
              <a:buNone/>
            </a:pPr>
            <a:r>
              <a:rPr lang="fr-CA" sz="2000">
                <a:solidFill>
                  <a:srgbClr val="363759"/>
                </a:solidFill>
                <a:latin typeface="Source Sans Pro"/>
                <a:ea typeface="Source Sans Pro"/>
                <a:cs typeface="Source Sans Pro"/>
                <a:sym typeface="Source Sans Pro"/>
              </a:rPr>
              <a:t>ouvert et moderne </a:t>
            </a:r>
            <a:endParaRPr sz="2000">
              <a:solidFill>
                <a:srgbClr val="363759"/>
              </a:solidFill>
              <a:latin typeface="Source Sans Pro"/>
              <a:ea typeface="Source Sans Pro"/>
              <a:cs typeface="Source Sans Pro"/>
              <a:sym typeface="Source Sans Pro"/>
            </a:endParaRPr>
          </a:p>
        </p:txBody>
      </p:sp>
      <p:sp>
        <p:nvSpPr>
          <p:cNvPr id="296" name="Google Shape;296;p60"/>
          <p:cNvSpPr txBox="1"/>
          <p:nvPr/>
        </p:nvSpPr>
        <p:spPr>
          <a:xfrm>
            <a:off x="4417525" y="1769825"/>
            <a:ext cx="4156500" cy="2801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fr-CA" sz="2000">
                <a:solidFill>
                  <a:srgbClr val="363759"/>
                </a:solidFill>
                <a:latin typeface="Source Sans Pro"/>
                <a:ea typeface="Source Sans Pro"/>
                <a:cs typeface="Source Sans Pro"/>
                <a:sym typeface="Source Sans Pro"/>
              </a:rPr>
              <a:t>6.    Règles du jeu équitable</a:t>
            </a:r>
            <a:r>
              <a:rPr lang="fr-CA" sz="2000">
                <a:solidFill>
                  <a:srgbClr val="363759"/>
                </a:solidFill>
                <a:latin typeface="Source Sans Pro"/>
                <a:ea typeface="Source Sans Pro"/>
                <a:cs typeface="Source Sans Pro"/>
                <a:sym typeface="Source Sans Pro"/>
              </a:rPr>
              <a:t> </a:t>
            </a:r>
            <a:endParaRPr sz="2000">
              <a:solidFill>
                <a:srgbClr val="363759"/>
              </a:solidFill>
              <a:latin typeface="Source Sans Pro"/>
              <a:ea typeface="Source Sans Pro"/>
              <a:cs typeface="Source Sans Pro"/>
              <a:sym typeface="Source Sans Pro"/>
            </a:endParaRPr>
          </a:p>
          <a:p>
            <a:pPr indent="0" lvl="0" marL="0" rtl="0" algn="l">
              <a:lnSpc>
                <a:spcPct val="150000"/>
              </a:lnSpc>
              <a:spcBef>
                <a:spcPts val="0"/>
              </a:spcBef>
              <a:spcAft>
                <a:spcPts val="0"/>
              </a:spcAft>
              <a:buNone/>
            </a:pPr>
            <a:r>
              <a:rPr lang="fr-CA" sz="2000">
                <a:solidFill>
                  <a:srgbClr val="363759"/>
                </a:solidFill>
                <a:latin typeface="Source Sans Pro"/>
                <a:ea typeface="Source Sans Pro"/>
                <a:cs typeface="Source Sans Pro"/>
                <a:sym typeface="Source Sans Pro"/>
              </a:rPr>
              <a:t>7.    Données pour le bien commun </a:t>
            </a:r>
            <a:endParaRPr sz="2000">
              <a:solidFill>
                <a:srgbClr val="363759"/>
              </a:solidFill>
              <a:latin typeface="Source Sans Pro"/>
              <a:ea typeface="Source Sans Pro"/>
              <a:cs typeface="Source Sans Pro"/>
              <a:sym typeface="Source Sans Pro"/>
            </a:endParaRPr>
          </a:p>
          <a:p>
            <a:pPr indent="0" lvl="0" marL="0" rtl="0" algn="l">
              <a:lnSpc>
                <a:spcPct val="150000"/>
              </a:lnSpc>
              <a:spcBef>
                <a:spcPts val="0"/>
              </a:spcBef>
              <a:spcAft>
                <a:spcPts val="0"/>
              </a:spcAft>
              <a:buNone/>
            </a:pPr>
            <a:r>
              <a:rPr lang="fr-CA" sz="2000">
                <a:solidFill>
                  <a:srgbClr val="363759"/>
                </a:solidFill>
                <a:latin typeface="Source Sans Pro"/>
                <a:ea typeface="Source Sans Pro"/>
                <a:cs typeface="Source Sans Pro"/>
                <a:sym typeface="Source Sans Pro"/>
              </a:rPr>
              <a:t>8.    Démocratie solide </a:t>
            </a:r>
            <a:endParaRPr sz="2000">
              <a:solidFill>
                <a:srgbClr val="363759"/>
              </a:solidFill>
              <a:latin typeface="Source Sans Pro"/>
              <a:ea typeface="Source Sans Pro"/>
              <a:cs typeface="Source Sans Pro"/>
              <a:sym typeface="Source Sans Pro"/>
            </a:endParaRPr>
          </a:p>
          <a:p>
            <a:pPr indent="0" lvl="0" marL="0" rtl="0" algn="l">
              <a:lnSpc>
                <a:spcPct val="150000"/>
              </a:lnSpc>
              <a:spcBef>
                <a:spcPts val="0"/>
              </a:spcBef>
              <a:spcAft>
                <a:spcPts val="0"/>
              </a:spcAft>
              <a:buNone/>
            </a:pPr>
            <a:r>
              <a:rPr lang="fr-CA" sz="2000">
                <a:solidFill>
                  <a:srgbClr val="363759"/>
                </a:solidFill>
                <a:latin typeface="Source Sans Pro"/>
                <a:ea typeface="Source Sans Pro"/>
                <a:cs typeface="Source Sans Pro"/>
                <a:sym typeface="Source Sans Pro"/>
              </a:rPr>
              <a:t>9.    Exempt de haine </a:t>
            </a:r>
            <a:endParaRPr sz="2000">
              <a:solidFill>
                <a:srgbClr val="363759"/>
              </a:solidFill>
              <a:latin typeface="Source Sans Pro"/>
              <a:ea typeface="Source Sans Pro"/>
              <a:cs typeface="Source Sans Pro"/>
              <a:sym typeface="Source Sans Pro"/>
            </a:endParaRPr>
          </a:p>
          <a:p>
            <a:pPr indent="0" lvl="0" marL="0" rtl="0" algn="l">
              <a:lnSpc>
                <a:spcPct val="150000"/>
              </a:lnSpc>
              <a:spcBef>
                <a:spcPts val="0"/>
              </a:spcBef>
              <a:spcAft>
                <a:spcPts val="0"/>
              </a:spcAft>
              <a:buNone/>
            </a:pPr>
            <a:r>
              <a:rPr lang="fr-CA" sz="2000">
                <a:solidFill>
                  <a:srgbClr val="363759"/>
                </a:solidFill>
                <a:latin typeface="Source Sans Pro"/>
                <a:ea typeface="Source Sans Pro"/>
                <a:cs typeface="Source Sans Pro"/>
                <a:sym typeface="Source Sans Pro"/>
              </a:rPr>
              <a:t>10.  Application rigoureuse et </a:t>
            </a:r>
            <a:br>
              <a:rPr lang="fr-CA" sz="2000">
                <a:solidFill>
                  <a:srgbClr val="363759"/>
                </a:solidFill>
                <a:latin typeface="Source Sans Pro"/>
                <a:ea typeface="Source Sans Pro"/>
                <a:cs typeface="Source Sans Pro"/>
                <a:sym typeface="Source Sans Pro"/>
              </a:rPr>
            </a:br>
            <a:r>
              <a:rPr lang="fr-CA" sz="2000">
                <a:solidFill>
                  <a:srgbClr val="363759"/>
                </a:solidFill>
                <a:latin typeface="Source Sans Pro"/>
                <a:ea typeface="Source Sans Pro"/>
                <a:cs typeface="Source Sans Pro"/>
                <a:sym typeface="Source Sans Pro"/>
              </a:rPr>
              <a:t>	réelle responsabilité </a:t>
            </a:r>
            <a:endParaRPr sz="2000">
              <a:solidFill>
                <a:srgbClr val="363759"/>
              </a:solidFill>
              <a:latin typeface="Source Sans Pro"/>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61"/>
          <p:cNvPicPr preferRelativeResize="0"/>
          <p:nvPr/>
        </p:nvPicPr>
        <p:blipFill>
          <a:blip r:embed="rId3">
            <a:alphaModFix/>
          </a:blip>
          <a:stretch>
            <a:fillRect/>
          </a:stretch>
        </p:blipFill>
        <p:spPr>
          <a:xfrm>
            <a:off x="866350" y="1962150"/>
            <a:ext cx="1219200" cy="1219200"/>
          </a:xfrm>
          <a:prstGeom prst="rect">
            <a:avLst/>
          </a:prstGeom>
          <a:noFill/>
          <a:ln>
            <a:noFill/>
          </a:ln>
        </p:spPr>
      </p:pic>
      <p:pic>
        <p:nvPicPr>
          <p:cNvPr id="302" name="Google Shape;302;p61"/>
          <p:cNvPicPr preferRelativeResize="0"/>
          <p:nvPr/>
        </p:nvPicPr>
        <p:blipFill>
          <a:blip r:embed="rId4">
            <a:alphaModFix/>
          </a:blip>
          <a:stretch>
            <a:fillRect/>
          </a:stretch>
        </p:blipFill>
        <p:spPr>
          <a:xfrm>
            <a:off x="4942550" y="1941525"/>
            <a:ext cx="1219200" cy="1219200"/>
          </a:xfrm>
          <a:prstGeom prst="rect">
            <a:avLst/>
          </a:prstGeom>
          <a:noFill/>
          <a:ln>
            <a:noFill/>
          </a:ln>
        </p:spPr>
      </p:pic>
      <p:pic>
        <p:nvPicPr>
          <p:cNvPr id="303" name="Google Shape;303;p61"/>
          <p:cNvPicPr preferRelativeResize="0"/>
          <p:nvPr/>
        </p:nvPicPr>
        <p:blipFill>
          <a:blip r:embed="rId5">
            <a:alphaModFix/>
          </a:blip>
          <a:stretch>
            <a:fillRect/>
          </a:stretch>
        </p:blipFill>
        <p:spPr>
          <a:xfrm>
            <a:off x="2904450" y="1962150"/>
            <a:ext cx="1219200" cy="1219200"/>
          </a:xfrm>
          <a:prstGeom prst="rect">
            <a:avLst/>
          </a:prstGeom>
          <a:noFill/>
          <a:ln>
            <a:noFill/>
          </a:ln>
        </p:spPr>
      </p:pic>
      <p:pic>
        <p:nvPicPr>
          <p:cNvPr id="304" name="Google Shape;304;p61"/>
          <p:cNvPicPr preferRelativeResize="0"/>
          <p:nvPr/>
        </p:nvPicPr>
        <p:blipFill>
          <a:blip r:embed="rId6">
            <a:alphaModFix/>
          </a:blip>
          <a:stretch>
            <a:fillRect/>
          </a:stretch>
        </p:blipFill>
        <p:spPr>
          <a:xfrm>
            <a:off x="6980661" y="1962150"/>
            <a:ext cx="1219200" cy="1219200"/>
          </a:xfrm>
          <a:prstGeom prst="rect">
            <a:avLst/>
          </a:prstGeom>
          <a:noFill/>
          <a:ln>
            <a:noFill/>
          </a:ln>
        </p:spPr>
      </p:pic>
      <p:pic>
        <p:nvPicPr>
          <p:cNvPr id="305" name="Google Shape;305;p61"/>
          <p:cNvPicPr preferRelativeResize="0"/>
          <p:nvPr/>
        </p:nvPicPr>
        <p:blipFill>
          <a:blip r:embed="rId7">
            <a:alphaModFix/>
          </a:blip>
          <a:stretch>
            <a:fillRect/>
          </a:stretch>
        </p:blipFill>
        <p:spPr>
          <a:xfrm>
            <a:off x="3352800" y="1352550"/>
            <a:ext cx="2438400" cy="2438400"/>
          </a:xfrm>
          <a:prstGeom prst="rect">
            <a:avLst/>
          </a:prstGeom>
          <a:noFill/>
          <a:ln>
            <a:noFill/>
          </a:ln>
        </p:spPr>
      </p:pic>
      <p:sp>
        <p:nvSpPr>
          <p:cNvPr id="306" name="Google Shape;306;p61"/>
          <p:cNvSpPr txBox="1"/>
          <p:nvPr/>
        </p:nvSpPr>
        <p:spPr>
          <a:xfrm>
            <a:off x="2391600" y="-738775"/>
            <a:ext cx="73374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307" name="Google Shape;307;p61"/>
          <p:cNvPicPr preferRelativeResize="0"/>
          <p:nvPr/>
        </p:nvPicPr>
        <p:blipFill>
          <a:blip r:embed="rId8">
            <a:alphaModFix/>
          </a:blip>
          <a:stretch>
            <a:fillRect/>
          </a:stretch>
        </p:blipFill>
        <p:spPr>
          <a:xfrm>
            <a:off x="3352800" y="1352550"/>
            <a:ext cx="2438400" cy="2438400"/>
          </a:xfrm>
          <a:prstGeom prst="rect">
            <a:avLst/>
          </a:prstGeom>
          <a:noFill/>
          <a:ln>
            <a:noFill/>
          </a:ln>
        </p:spPr>
      </p:pic>
      <p:sp>
        <p:nvSpPr>
          <p:cNvPr id="308" name="Google Shape;308;p61"/>
          <p:cNvSpPr txBox="1"/>
          <p:nvPr>
            <p:ph type="title"/>
          </p:nvPr>
        </p:nvSpPr>
        <p:spPr>
          <a:xfrm>
            <a:off x="384601" y="372875"/>
            <a:ext cx="8189400" cy="567000"/>
          </a:xfrm>
          <a:prstGeom prst="rect">
            <a:avLst/>
          </a:prstGeom>
          <a:noFill/>
        </p:spPr>
        <p:txBody>
          <a:bodyPr anchorCtr="0" anchor="ctr" bIns="0" lIns="0" spcFirstLastPara="1" rIns="0" wrap="square" tIns="0">
            <a:noAutofit/>
          </a:bodyPr>
          <a:lstStyle/>
          <a:p>
            <a:pPr indent="0" lvl="0" marL="0" rtl="0" algn="l">
              <a:spcBef>
                <a:spcPts val="0"/>
              </a:spcBef>
              <a:spcAft>
                <a:spcPts val="0"/>
              </a:spcAft>
              <a:buNone/>
            </a:pPr>
            <a:r>
              <a:rPr lang="fr-CA" sz="3000">
                <a:solidFill>
                  <a:srgbClr val="F05A4E"/>
                </a:solidFill>
                <a:latin typeface="Source Sans Pro"/>
                <a:ea typeface="Source Sans Pro"/>
                <a:cs typeface="Source Sans Pro"/>
                <a:sym typeface="Source Sans Pro"/>
              </a:rPr>
              <a:t>L</a:t>
            </a:r>
            <a:r>
              <a:rPr lang="fr-CA" sz="3000"/>
              <a:t>e rôle des algorithmes</a:t>
            </a:r>
            <a:r>
              <a:rPr lang="fr-CA" sz="3000">
                <a:solidFill>
                  <a:srgbClr val="F05A4E"/>
                </a:solidFill>
                <a:latin typeface="Source Sans Pro"/>
                <a:ea typeface="Source Sans Pro"/>
                <a:cs typeface="Source Sans Pro"/>
                <a:sym typeface="Source Sans Pro"/>
              </a:rPr>
              <a:t> </a:t>
            </a:r>
            <a:r>
              <a:rPr lang="fr-CA" sz="3000"/>
              <a:t>  </a:t>
            </a:r>
            <a:endParaRPr sz="3000">
              <a:solidFill>
                <a:srgbClr val="F05B4E"/>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10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01"/>
                                        </p:tgtEl>
                                      </p:cBhvr>
                                    </p:animEffect>
                                    <p:set>
                                      <p:cBhvr>
                                        <p:cTn dur="1" fill="hold">
                                          <p:stCondLst>
                                            <p:cond delay="1000"/>
                                          </p:stCondLst>
                                        </p:cTn>
                                        <p:tgtEl>
                                          <p:spTgt spid="30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03"/>
                                        </p:tgtEl>
                                      </p:cBhvr>
                                    </p:animEffect>
                                    <p:set>
                                      <p:cBhvr>
                                        <p:cTn dur="1" fill="hold">
                                          <p:stCondLst>
                                            <p:cond delay="1000"/>
                                          </p:stCondLst>
                                        </p:cTn>
                                        <p:tgtEl>
                                          <p:spTgt spid="30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02"/>
                                        </p:tgtEl>
                                      </p:cBhvr>
                                    </p:animEffect>
                                    <p:set>
                                      <p:cBhvr>
                                        <p:cTn dur="1" fill="hold">
                                          <p:stCondLst>
                                            <p:cond delay="1000"/>
                                          </p:stCondLst>
                                        </p:cTn>
                                        <p:tgtEl>
                                          <p:spTgt spid="30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304"/>
                                        </p:tgtEl>
                                      </p:cBhvr>
                                    </p:animEffect>
                                    <p:set>
                                      <p:cBhvr>
                                        <p:cTn dur="1" fill="hold">
                                          <p:stCondLst>
                                            <p:cond delay="1000"/>
                                          </p:stCondLst>
                                        </p:cTn>
                                        <p:tgtEl>
                                          <p:spTgt spid="304"/>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05"/>
                                        </p:tgtEl>
                                        <p:attrNameLst>
                                          <p:attrName>style.visibility</p:attrName>
                                        </p:attrNameLst>
                                      </p:cBhvr>
                                      <p:to>
                                        <p:strVal val="visible"/>
                                      </p:to>
                                    </p:set>
                                    <p:animEffect filter="fade" transition="in">
                                      <p:cBhvr>
                                        <p:cTn dur="1000"/>
                                        <p:tgtEl>
                                          <p:spTgt spid="3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05"/>
                                        </p:tgtEl>
                                      </p:cBhvr>
                                    </p:animEffect>
                                    <p:set>
                                      <p:cBhvr>
                                        <p:cTn dur="1" fill="hold">
                                          <p:stCondLst>
                                            <p:cond delay="1000"/>
                                          </p:stCondLst>
                                        </p:cTn>
                                        <p:tgtEl>
                                          <p:spTgt spid="305"/>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07"/>
                                        </p:tgtEl>
                                        <p:attrNameLst>
                                          <p:attrName>style.visibility</p:attrName>
                                        </p:attrNameLst>
                                      </p:cBhvr>
                                      <p:to>
                                        <p:strVal val="visible"/>
                                      </p:to>
                                    </p:set>
                                    <p:animEffect filter="fade" transition="in">
                                      <p:cBhvr>
                                        <p:cTn dur="1000"/>
                                        <p:tgtEl>
                                          <p:spTgt spid="3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62"/>
          <p:cNvSpPr txBox="1"/>
          <p:nvPr>
            <p:ph type="title"/>
          </p:nvPr>
        </p:nvSpPr>
        <p:spPr>
          <a:xfrm>
            <a:off x="477301" y="411475"/>
            <a:ext cx="8189400" cy="567000"/>
          </a:xfrm>
          <a:prstGeom prst="rect">
            <a:avLst/>
          </a:prstGeom>
          <a:noFill/>
        </p:spPr>
        <p:txBody>
          <a:bodyPr anchorCtr="0" anchor="ctr" bIns="0" lIns="0" spcFirstLastPara="1" rIns="0" wrap="square" tIns="0">
            <a:noAutofit/>
          </a:bodyPr>
          <a:lstStyle/>
          <a:p>
            <a:pPr indent="0" lvl="0" marL="0" rtl="0" algn="l">
              <a:spcBef>
                <a:spcPts val="0"/>
              </a:spcBef>
              <a:spcAft>
                <a:spcPts val="0"/>
              </a:spcAft>
              <a:buNone/>
            </a:pPr>
            <a:r>
              <a:rPr lang="fr-CA" sz="3000"/>
              <a:t>Intérêt public versus intérêt du public </a:t>
            </a:r>
            <a:r>
              <a:rPr lang="fr-CA" sz="3000"/>
              <a:t>  </a:t>
            </a:r>
            <a:endParaRPr sz="3000">
              <a:solidFill>
                <a:srgbClr val="F05B4E"/>
              </a:solidFill>
            </a:endParaRPr>
          </a:p>
        </p:txBody>
      </p:sp>
      <p:sp>
        <p:nvSpPr>
          <p:cNvPr id="314" name="Google Shape;314;p62"/>
          <p:cNvSpPr txBox="1"/>
          <p:nvPr/>
        </p:nvSpPr>
        <p:spPr>
          <a:xfrm>
            <a:off x="528250" y="1390150"/>
            <a:ext cx="8294400" cy="26475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363759"/>
              </a:buClr>
              <a:buSzPts val="2000"/>
              <a:buFont typeface="Source Sans Pro"/>
              <a:buChar char="●"/>
            </a:pPr>
            <a:r>
              <a:rPr lang="fr-CA" sz="2000">
                <a:solidFill>
                  <a:srgbClr val="363759"/>
                </a:solidFill>
                <a:latin typeface="Source Sans Pro"/>
                <a:ea typeface="Source Sans Pro"/>
                <a:cs typeface="Source Sans Pro"/>
                <a:sym typeface="Source Sans Pro"/>
              </a:rPr>
              <a:t>Impact sur l’architecture même des réseaux sociaux. </a:t>
            </a:r>
            <a:endParaRPr sz="2000">
              <a:solidFill>
                <a:srgbClr val="363759"/>
              </a:solidFill>
              <a:latin typeface="Source Sans Pro"/>
              <a:ea typeface="Source Sans Pro"/>
              <a:cs typeface="Source Sans Pro"/>
              <a:sym typeface="Source Sans Pro"/>
            </a:endParaRPr>
          </a:p>
          <a:p>
            <a:pPr indent="0" lvl="0" marL="914400" rtl="0" algn="l">
              <a:spcBef>
                <a:spcPts val="0"/>
              </a:spcBef>
              <a:spcAft>
                <a:spcPts val="0"/>
              </a:spcAft>
              <a:buNone/>
            </a:pPr>
            <a:r>
              <a:t/>
            </a:r>
            <a:endParaRPr sz="2000">
              <a:solidFill>
                <a:srgbClr val="363759"/>
              </a:solidFill>
              <a:latin typeface="Source Sans Pro"/>
              <a:ea typeface="Source Sans Pro"/>
              <a:cs typeface="Source Sans Pro"/>
              <a:sym typeface="Source Sans Pro"/>
            </a:endParaRPr>
          </a:p>
          <a:p>
            <a:pPr indent="-355600" lvl="0" marL="457200" rtl="0" algn="l">
              <a:spcBef>
                <a:spcPts val="0"/>
              </a:spcBef>
              <a:spcAft>
                <a:spcPts val="0"/>
              </a:spcAft>
              <a:buClr>
                <a:srgbClr val="363759"/>
              </a:buClr>
              <a:buSzPts val="2000"/>
              <a:buFont typeface="Source Sans Pro"/>
              <a:buChar char="●"/>
            </a:pPr>
            <a:r>
              <a:rPr lang="fr-CA" sz="2000">
                <a:solidFill>
                  <a:srgbClr val="363759"/>
                </a:solidFill>
                <a:latin typeface="Source Sans Pro"/>
                <a:ea typeface="Source Sans Pro"/>
                <a:cs typeface="Source Sans Pro"/>
                <a:sym typeface="Source Sans Pro"/>
              </a:rPr>
              <a:t>Des outils qui captent de plus en plus notre attention. </a:t>
            </a:r>
            <a:endParaRPr sz="2000">
              <a:solidFill>
                <a:srgbClr val="363759"/>
              </a:solidFill>
              <a:latin typeface="Source Sans Pro"/>
              <a:ea typeface="Source Sans Pro"/>
              <a:cs typeface="Source Sans Pro"/>
              <a:sym typeface="Source Sans Pro"/>
            </a:endParaRPr>
          </a:p>
          <a:p>
            <a:pPr indent="0" lvl="0" marL="914400" rtl="0" algn="l">
              <a:spcBef>
                <a:spcPts val="0"/>
              </a:spcBef>
              <a:spcAft>
                <a:spcPts val="0"/>
              </a:spcAft>
              <a:buNone/>
            </a:pPr>
            <a:r>
              <a:t/>
            </a:r>
            <a:endParaRPr sz="2000">
              <a:solidFill>
                <a:srgbClr val="363759"/>
              </a:solidFill>
              <a:latin typeface="Source Sans Pro"/>
              <a:ea typeface="Source Sans Pro"/>
              <a:cs typeface="Source Sans Pro"/>
              <a:sym typeface="Source Sans Pro"/>
            </a:endParaRPr>
          </a:p>
          <a:p>
            <a:pPr indent="-355600" lvl="0" marL="457200" rtl="0" algn="l">
              <a:spcBef>
                <a:spcPts val="0"/>
              </a:spcBef>
              <a:spcAft>
                <a:spcPts val="0"/>
              </a:spcAft>
              <a:buClr>
                <a:srgbClr val="363759"/>
              </a:buClr>
              <a:buSzPts val="2000"/>
              <a:buFont typeface="Source Sans Pro"/>
              <a:buChar char="●"/>
            </a:pPr>
            <a:r>
              <a:rPr lang="fr-CA" sz="2000">
                <a:solidFill>
                  <a:srgbClr val="363759"/>
                </a:solidFill>
                <a:latin typeface="Source Sans Pro"/>
                <a:ea typeface="Source Sans Pro"/>
                <a:cs typeface="Source Sans Pro"/>
                <a:sym typeface="Source Sans Pro"/>
              </a:rPr>
              <a:t>Décalage entre les volontés initiales des réseaux sociaux et leur application actuelle. </a:t>
            </a:r>
            <a:endParaRPr sz="2000">
              <a:solidFill>
                <a:srgbClr val="363759"/>
              </a:solidFill>
              <a:latin typeface="Source Sans Pro"/>
              <a:ea typeface="Source Sans Pro"/>
              <a:cs typeface="Source Sans Pro"/>
              <a:sym typeface="Source Sans Pro"/>
            </a:endParaRPr>
          </a:p>
          <a:p>
            <a:pPr indent="0" lvl="0" marL="914400" rtl="0" algn="l">
              <a:spcBef>
                <a:spcPts val="0"/>
              </a:spcBef>
              <a:spcAft>
                <a:spcPts val="0"/>
              </a:spcAft>
              <a:buNone/>
            </a:pPr>
            <a:r>
              <a:t/>
            </a:r>
            <a:endParaRPr sz="2000">
              <a:solidFill>
                <a:srgbClr val="363759"/>
              </a:solidFill>
              <a:latin typeface="Source Sans Pro"/>
              <a:ea typeface="Source Sans Pro"/>
              <a:cs typeface="Source Sans Pro"/>
              <a:sym typeface="Source Sans Pro"/>
            </a:endParaRPr>
          </a:p>
          <a:p>
            <a:pPr indent="-355600" lvl="0" marL="457200" rtl="0" algn="l">
              <a:spcBef>
                <a:spcPts val="0"/>
              </a:spcBef>
              <a:spcAft>
                <a:spcPts val="0"/>
              </a:spcAft>
              <a:buClr>
                <a:srgbClr val="363759"/>
              </a:buClr>
              <a:buSzPts val="2000"/>
              <a:buFont typeface="Source Sans Pro"/>
              <a:buChar char="●"/>
            </a:pPr>
            <a:r>
              <a:rPr lang="fr-CA" sz="2000">
                <a:solidFill>
                  <a:srgbClr val="363759"/>
                </a:solidFill>
                <a:latin typeface="Source Sans Pro"/>
                <a:ea typeface="Source Sans Pro"/>
                <a:cs typeface="Source Sans Pro"/>
                <a:sym typeface="Source Sans Pro"/>
              </a:rPr>
              <a:t>Perte de confiance de la population envers les réseaux sociaux.</a:t>
            </a:r>
            <a:endParaRPr sz="2000">
              <a:solidFill>
                <a:srgbClr val="363759"/>
              </a:solidFill>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63"/>
          <p:cNvSpPr txBox="1"/>
          <p:nvPr>
            <p:ph type="title"/>
          </p:nvPr>
        </p:nvSpPr>
        <p:spPr>
          <a:xfrm>
            <a:off x="403800" y="265725"/>
            <a:ext cx="8925900" cy="770700"/>
          </a:xfrm>
          <a:prstGeom prst="rect">
            <a:avLst/>
          </a:prstGeom>
          <a:noFill/>
        </p:spPr>
        <p:txBody>
          <a:bodyPr anchorCtr="0" anchor="ctr" bIns="0" lIns="0" spcFirstLastPara="1" rIns="0" wrap="square" tIns="0">
            <a:noAutofit/>
          </a:bodyPr>
          <a:lstStyle/>
          <a:p>
            <a:pPr indent="0" lvl="0" marL="0" rtl="0" algn="l">
              <a:spcBef>
                <a:spcPts val="0"/>
              </a:spcBef>
              <a:spcAft>
                <a:spcPts val="0"/>
              </a:spcAft>
              <a:buNone/>
            </a:pPr>
            <a:r>
              <a:rPr lang="fr-CA" sz="3000"/>
              <a:t> Des questions à soulever  </a:t>
            </a:r>
            <a:endParaRPr sz="2200">
              <a:solidFill>
                <a:srgbClr val="F05A4E"/>
              </a:solidFill>
            </a:endParaRPr>
          </a:p>
        </p:txBody>
      </p:sp>
      <p:sp>
        <p:nvSpPr>
          <p:cNvPr id="320" name="Google Shape;320;p63"/>
          <p:cNvSpPr txBox="1"/>
          <p:nvPr/>
        </p:nvSpPr>
        <p:spPr>
          <a:xfrm>
            <a:off x="305825" y="1385275"/>
            <a:ext cx="7047600" cy="5577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363759"/>
              </a:buClr>
              <a:buSzPts val="2000"/>
              <a:buFont typeface="Source Sans Pro"/>
              <a:buChar char="●"/>
            </a:pPr>
            <a:r>
              <a:rPr lang="fr-CA" sz="2000">
                <a:solidFill>
                  <a:srgbClr val="363759"/>
                </a:solidFill>
                <a:latin typeface="Source Sans Pro"/>
                <a:ea typeface="Source Sans Pro"/>
                <a:cs typeface="Source Sans Pro"/>
                <a:sym typeface="Source Sans Pro"/>
              </a:rPr>
              <a:t>En avez-vous vraiment besoin?</a:t>
            </a:r>
            <a:endParaRPr sz="2000">
              <a:solidFill>
                <a:srgbClr val="363759"/>
              </a:solidFill>
              <a:latin typeface="Source Sans Pro"/>
              <a:ea typeface="Source Sans Pro"/>
              <a:cs typeface="Source Sans Pro"/>
              <a:sym typeface="Source Sans Pro"/>
            </a:endParaRPr>
          </a:p>
        </p:txBody>
      </p:sp>
      <p:sp>
        <p:nvSpPr>
          <p:cNvPr id="321" name="Google Shape;321;p63"/>
          <p:cNvSpPr txBox="1"/>
          <p:nvPr/>
        </p:nvSpPr>
        <p:spPr>
          <a:xfrm>
            <a:off x="305825" y="2014050"/>
            <a:ext cx="6300000" cy="5577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363759"/>
              </a:buClr>
              <a:buSzPts val="2000"/>
              <a:buFont typeface="Source Sans Pro"/>
              <a:buChar char="●"/>
            </a:pPr>
            <a:r>
              <a:rPr lang="fr-CA" sz="2000">
                <a:solidFill>
                  <a:srgbClr val="363759"/>
                </a:solidFill>
                <a:latin typeface="Source Sans Pro"/>
                <a:ea typeface="Source Sans Pro"/>
                <a:cs typeface="Source Sans Pro"/>
                <a:sym typeface="Source Sans Pro"/>
              </a:rPr>
              <a:t>Quelles données sont-elles capables de collecter?</a:t>
            </a:r>
            <a:endParaRPr sz="2000">
              <a:solidFill>
                <a:srgbClr val="363759"/>
              </a:solidFill>
              <a:latin typeface="Source Sans Pro"/>
              <a:ea typeface="Source Sans Pro"/>
              <a:cs typeface="Source Sans Pro"/>
              <a:sym typeface="Source Sans Pro"/>
            </a:endParaRPr>
          </a:p>
        </p:txBody>
      </p:sp>
      <p:sp>
        <p:nvSpPr>
          <p:cNvPr id="322" name="Google Shape;322;p63"/>
          <p:cNvSpPr txBox="1"/>
          <p:nvPr/>
        </p:nvSpPr>
        <p:spPr>
          <a:xfrm>
            <a:off x="305825" y="2642825"/>
            <a:ext cx="8113200" cy="557700"/>
          </a:xfrm>
          <a:prstGeom prst="rect">
            <a:avLst/>
          </a:prstGeom>
          <a:noFill/>
          <a:ln>
            <a:noFill/>
          </a:ln>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Clr>
                <a:srgbClr val="363759"/>
              </a:buClr>
              <a:buSzPts val="2000"/>
              <a:buFont typeface="Source Sans Pro"/>
              <a:buChar char="●"/>
            </a:pPr>
            <a:r>
              <a:rPr lang="fr-CA" sz="2000">
                <a:solidFill>
                  <a:srgbClr val="363759"/>
                </a:solidFill>
                <a:latin typeface="Source Sans Pro"/>
                <a:ea typeface="Source Sans Pro"/>
                <a:cs typeface="Source Sans Pro"/>
                <a:sym typeface="Source Sans Pro"/>
              </a:rPr>
              <a:t>Comment bénéficiez-vous du réseau social en échange de vos données? </a:t>
            </a:r>
            <a:endParaRPr sz="2000">
              <a:solidFill>
                <a:srgbClr val="363759"/>
              </a:solidFill>
              <a:latin typeface="Source Sans Pro"/>
              <a:ea typeface="Source Sans Pro"/>
              <a:cs typeface="Source Sans Pro"/>
              <a:sym typeface="Source Sans Pro"/>
            </a:endParaRPr>
          </a:p>
          <a:p>
            <a:pPr indent="0" lvl="0" marL="914400" rtl="0" algn="l">
              <a:spcBef>
                <a:spcPts val="0"/>
              </a:spcBef>
              <a:spcAft>
                <a:spcPts val="0"/>
              </a:spcAft>
              <a:buNone/>
            </a:pPr>
            <a:r>
              <a:t/>
            </a:r>
            <a:endParaRPr sz="2000">
              <a:solidFill>
                <a:srgbClr val="363759"/>
              </a:solidFill>
              <a:latin typeface="Source Sans Pro"/>
              <a:ea typeface="Source Sans Pro"/>
              <a:cs typeface="Source Sans Pro"/>
              <a:sym typeface="Source Sans Pro"/>
            </a:endParaRPr>
          </a:p>
        </p:txBody>
      </p:sp>
      <p:sp>
        <p:nvSpPr>
          <p:cNvPr id="323" name="Google Shape;323;p63"/>
          <p:cNvSpPr txBox="1"/>
          <p:nvPr/>
        </p:nvSpPr>
        <p:spPr>
          <a:xfrm>
            <a:off x="337625" y="3658325"/>
            <a:ext cx="6984000" cy="5577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363759"/>
              </a:buClr>
              <a:buSzPts val="2000"/>
              <a:buFont typeface="Source Sans Pro"/>
              <a:buChar char="●"/>
            </a:pPr>
            <a:r>
              <a:rPr lang="fr-CA" sz="2000">
                <a:solidFill>
                  <a:srgbClr val="363759"/>
                </a:solidFill>
                <a:latin typeface="Source Sans Pro"/>
                <a:ea typeface="Source Sans Pro"/>
                <a:cs typeface="Source Sans Pro"/>
                <a:sym typeface="Source Sans Pro"/>
              </a:rPr>
              <a:t>Est-ce un échange juste? Y a t-il une alternative?</a:t>
            </a:r>
            <a:endParaRPr sz="2000">
              <a:solidFill>
                <a:srgbClr val="363759"/>
              </a:solidFill>
              <a:latin typeface="Source Sans Pro"/>
              <a:ea typeface="Source Sans Pro"/>
              <a:cs typeface="Source Sans Pro"/>
              <a:sym typeface="Source Sans Pro"/>
            </a:endParaRPr>
          </a:p>
        </p:txBody>
      </p:sp>
      <p:pic>
        <p:nvPicPr>
          <p:cNvPr id="324" name="Google Shape;324;p63"/>
          <p:cNvPicPr preferRelativeResize="0"/>
          <p:nvPr/>
        </p:nvPicPr>
        <p:blipFill>
          <a:blip r:embed="rId3">
            <a:alphaModFix/>
          </a:blip>
          <a:stretch>
            <a:fillRect/>
          </a:stretch>
        </p:blipFill>
        <p:spPr>
          <a:xfrm>
            <a:off x="6767750" y="486475"/>
            <a:ext cx="1527575" cy="1527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320"/>
                                        </p:tgtEl>
                                        <p:attrNameLst>
                                          <p:attrName>style.visibility</p:attrName>
                                        </p:attrNameLst>
                                      </p:cBhvr>
                                      <p:to>
                                        <p:strVal val="visible"/>
                                      </p:to>
                                    </p:set>
                                    <p:anim calcmode="lin" valueType="num">
                                      <p:cBhvr additive="base">
                                        <p:cTn dur="1000"/>
                                        <p:tgtEl>
                                          <p:spTgt spid="320"/>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321"/>
                                        </p:tgtEl>
                                        <p:attrNameLst>
                                          <p:attrName>style.visibility</p:attrName>
                                        </p:attrNameLst>
                                      </p:cBhvr>
                                      <p:to>
                                        <p:strVal val="visible"/>
                                      </p:to>
                                    </p:set>
                                    <p:anim calcmode="lin" valueType="num">
                                      <p:cBhvr additive="base">
                                        <p:cTn dur="1000"/>
                                        <p:tgtEl>
                                          <p:spTgt spid="321"/>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322"/>
                                        </p:tgtEl>
                                        <p:attrNameLst>
                                          <p:attrName>style.visibility</p:attrName>
                                        </p:attrNameLst>
                                      </p:cBhvr>
                                      <p:to>
                                        <p:strVal val="visible"/>
                                      </p:to>
                                    </p:set>
                                    <p:anim calcmode="lin" valueType="num">
                                      <p:cBhvr additive="base">
                                        <p:cTn dur="1000"/>
                                        <p:tgtEl>
                                          <p:spTgt spid="322"/>
                                        </p:tgtEl>
                                        <p:attrNameLst>
                                          <p:attrName>ppt_x</p:attrName>
                                        </p:attrNameLst>
                                      </p:cBhvr>
                                      <p:tavLst>
                                        <p:tav fmla="" tm="0">
                                          <p:val>
                                            <p:strVal val="#ppt_x+1"/>
                                          </p:val>
                                        </p:tav>
                                        <p:tav fmla="" tm="100000">
                                          <p:val>
                                            <p:strVal val="#ppt_x"/>
                                          </p:val>
                                        </p:tav>
                                      </p:tavLst>
                                    </p:anim>
                                  </p:childTnLst>
                                </p:cTn>
                              </p:par>
                            </p:childTnLst>
                          </p:cTn>
                        </p:par>
                        <p:par>
                          <p:cTn fill="hold">
                            <p:stCondLst>
                              <p:cond delay="3000"/>
                            </p:stCondLst>
                            <p:childTnLst>
                              <p:par>
                                <p:cTn fill="hold" nodeType="afterEffect" presetClass="entr" presetID="2" presetSubtype="2">
                                  <p:stCondLst>
                                    <p:cond delay="0"/>
                                  </p:stCondLst>
                                  <p:childTnLst>
                                    <p:set>
                                      <p:cBhvr>
                                        <p:cTn dur="1" fill="hold">
                                          <p:stCondLst>
                                            <p:cond delay="0"/>
                                          </p:stCondLst>
                                        </p:cTn>
                                        <p:tgtEl>
                                          <p:spTgt spid="323"/>
                                        </p:tgtEl>
                                        <p:attrNameLst>
                                          <p:attrName>style.visibility</p:attrName>
                                        </p:attrNameLst>
                                      </p:cBhvr>
                                      <p:to>
                                        <p:strVal val="visible"/>
                                      </p:to>
                                    </p:set>
                                    <p:anim calcmode="lin" valueType="num">
                                      <p:cBhvr additive="base">
                                        <p:cTn dur="1000"/>
                                        <p:tgtEl>
                                          <p:spTgt spid="32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328" name="Shape 328"/>
        <p:cNvGrpSpPr/>
        <p:nvPr/>
      </p:nvGrpSpPr>
      <p:grpSpPr>
        <a:xfrm>
          <a:off x="0" y="0"/>
          <a:ext cx="0" cy="0"/>
          <a:chOff x="0" y="0"/>
          <a:chExt cx="0" cy="0"/>
        </a:xfrm>
      </p:grpSpPr>
      <p:sp>
        <p:nvSpPr>
          <p:cNvPr id="329" name="Google Shape;329;p64"/>
          <p:cNvSpPr txBox="1"/>
          <p:nvPr>
            <p:ph type="title"/>
          </p:nvPr>
        </p:nvSpPr>
        <p:spPr>
          <a:xfrm>
            <a:off x="570201" y="2288250"/>
            <a:ext cx="8189400" cy="567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fr-CA" sz="3400">
                <a:solidFill>
                  <a:srgbClr val="F05B4E"/>
                </a:solidFill>
              </a:rPr>
              <a:t>3. La dépendance aux réseaux sociaux</a:t>
            </a:r>
            <a:endParaRPr b="1" sz="3400">
              <a:solidFill>
                <a:srgbClr val="F05B4E"/>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65"/>
          <p:cNvSpPr txBox="1"/>
          <p:nvPr>
            <p:ph type="title"/>
          </p:nvPr>
        </p:nvSpPr>
        <p:spPr>
          <a:xfrm>
            <a:off x="477301" y="411475"/>
            <a:ext cx="8189400" cy="567000"/>
          </a:xfrm>
          <a:prstGeom prst="rect">
            <a:avLst/>
          </a:prstGeom>
          <a:noFill/>
        </p:spPr>
        <p:txBody>
          <a:bodyPr anchorCtr="0" anchor="ctr" bIns="0" lIns="0" spcFirstLastPara="1" rIns="0" wrap="square" tIns="0">
            <a:noAutofit/>
          </a:bodyPr>
          <a:lstStyle/>
          <a:p>
            <a:pPr indent="0" lvl="0" marL="0" rtl="0" algn="l">
              <a:spcBef>
                <a:spcPts val="0"/>
              </a:spcBef>
              <a:spcAft>
                <a:spcPts val="0"/>
              </a:spcAft>
              <a:buNone/>
            </a:pPr>
            <a:r>
              <a:rPr lang="fr-CA" sz="3000"/>
              <a:t>Saviez-vous que...</a:t>
            </a:r>
            <a:endParaRPr sz="3000">
              <a:solidFill>
                <a:srgbClr val="F05B4E"/>
              </a:solidFill>
            </a:endParaRPr>
          </a:p>
        </p:txBody>
      </p:sp>
      <p:sp>
        <p:nvSpPr>
          <p:cNvPr id="335" name="Google Shape;335;p65"/>
          <p:cNvSpPr txBox="1"/>
          <p:nvPr>
            <p:ph idx="3" type="title"/>
          </p:nvPr>
        </p:nvSpPr>
        <p:spPr>
          <a:xfrm>
            <a:off x="576350" y="1726675"/>
            <a:ext cx="7576200" cy="2036100"/>
          </a:xfrm>
          <a:prstGeom prst="rect">
            <a:avLst/>
          </a:prstGeom>
        </p:spPr>
        <p:txBody>
          <a:bodyPr anchorCtr="0" anchor="ctr" bIns="0" lIns="0" spcFirstLastPara="1" rIns="0" wrap="square" tIns="0">
            <a:noAutofit/>
          </a:bodyPr>
          <a:lstStyle/>
          <a:p>
            <a:pPr indent="-355600" lvl="0" marL="457200" rtl="0" algn="l">
              <a:lnSpc>
                <a:spcPct val="115000"/>
              </a:lnSpc>
              <a:spcBef>
                <a:spcPts val="0"/>
              </a:spcBef>
              <a:spcAft>
                <a:spcPts val="0"/>
              </a:spcAft>
              <a:buClr>
                <a:srgbClr val="363759"/>
              </a:buClr>
              <a:buSzPts val="2000"/>
              <a:buFont typeface="Source Sans Pro"/>
              <a:buChar char="●"/>
            </a:pPr>
            <a:r>
              <a:rPr lang="fr-CA" sz="2000">
                <a:solidFill>
                  <a:srgbClr val="363759"/>
                </a:solidFill>
              </a:rPr>
              <a:t>98% des Canadien·ne·s âgé·e·s de 15 à 24 ans ont un téléphone intelligent. </a:t>
            </a:r>
            <a:endParaRPr sz="2000">
              <a:solidFill>
                <a:srgbClr val="363759"/>
              </a:solidFill>
            </a:endParaRPr>
          </a:p>
          <a:p>
            <a:pPr indent="0" lvl="0" marL="0" rtl="0" algn="l">
              <a:lnSpc>
                <a:spcPct val="115000"/>
              </a:lnSpc>
              <a:spcBef>
                <a:spcPts val="0"/>
              </a:spcBef>
              <a:spcAft>
                <a:spcPts val="0"/>
              </a:spcAft>
              <a:buClr>
                <a:schemeClr val="dk1"/>
              </a:buClr>
              <a:buSzPts val="1100"/>
              <a:buFont typeface="Arial"/>
              <a:buNone/>
            </a:pPr>
            <a:r>
              <a:t/>
            </a:r>
            <a:endParaRPr sz="2000">
              <a:solidFill>
                <a:srgbClr val="363759"/>
              </a:solidFill>
            </a:endParaRPr>
          </a:p>
          <a:p>
            <a:pPr indent="-355600" lvl="0" marL="457200" rtl="0" algn="l">
              <a:lnSpc>
                <a:spcPct val="115000"/>
              </a:lnSpc>
              <a:spcBef>
                <a:spcPts val="0"/>
              </a:spcBef>
              <a:spcAft>
                <a:spcPts val="0"/>
              </a:spcAft>
              <a:buClr>
                <a:srgbClr val="363759"/>
              </a:buClr>
              <a:buSzPts val="2000"/>
              <a:buFont typeface="Source Sans Pro"/>
              <a:buChar char="●"/>
            </a:pPr>
            <a:r>
              <a:rPr lang="fr-CA" sz="2000">
                <a:solidFill>
                  <a:srgbClr val="363759"/>
                </a:solidFill>
              </a:rPr>
              <a:t>45 % vérifient leur téléphone au minimum toutes les 30 minutes.</a:t>
            </a:r>
            <a:endParaRPr sz="2000">
              <a:solidFill>
                <a:srgbClr val="363759"/>
              </a:solidFill>
            </a:endParaRPr>
          </a:p>
          <a:p>
            <a:pPr indent="0" lvl="0" marL="457200" rtl="0" algn="l">
              <a:lnSpc>
                <a:spcPct val="115000"/>
              </a:lnSpc>
              <a:spcBef>
                <a:spcPts val="0"/>
              </a:spcBef>
              <a:spcAft>
                <a:spcPts val="0"/>
              </a:spcAft>
              <a:buClr>
                <a:schemeClr val="dk1"/>
              </a:buClr>
              <a:buSzPts val="1100"/>
              <a:buFont typeface="Arial"/>
              <a:buNone/>
            </a:pPr>
            <a:r>
              <a:t/>
            </a:r>
            <a:endParaRPr sz="2000">
              <a:solidFill>
                <a:srgbClr val="363759"/>
              </a:solidFill>
            </a:endParaRPr>
          </a:p>
          <a:p>
            <a:pPr indent="-355600" lvl="0" marL="457200" rtl="0" algn="l">
              <a:lnSpc>
                <a:spcPct val="115000"/>
              </a:lnSpc>
              <a:spcBef>
                <a:spcPts val="0"/>
              </a:spcBef>
              <a:spcAft>
                <a:spcPts val="0"/>
              </a:spcAft>
              <a:buClr>
                <a:srgbClr val="363759"/>
              </a:buClr>
              <a:buSzPts val="2000"/>
              <a:buFont typeface="Source Sans Pro"/>
              <a:buChar char="●"/>
            </a:pPr>
            <a:r>
              <a:rPr lang="fr-CA" sz="2000">
                <a:solidFill>
                  <a:srgbClr val="363759"/>
                </a:solidFill>
              </a:rPr>
              <a:t>21 % utilisent leur téléphone intelligent en mangeant ou pendant une discussion familiale ou amicale.</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192" name="Shape 192"/>
        <p:cNvGrpSpPr/>
        <p:nvPr/>
      </p:nvGrpSpPr>
      <p:grpSpPr>
        <a:xfrm>
          <a:off x="0" y="0"/>
          <a:ext cx="0" cy="0"/>
          <a:chOff x="0" y="0"/>
          <a:chExt cx="0" cy="0"/>
        </a:xfrm>
      </p:grpSpPr>
      <p:sp>
        <p:nvSpPr>
          <p:cNvPr id="193" name="Google Shape;193;p48"/>
          <p:cNvSpPr txBox="1"/>
          <p:nvPr/>
        </p:nvSpPr>
        <p:spPr>
          <a:xfrm>
            <a:off x="944525" y="1933125"/>
            <a:ext cx="7612500" cy="7932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fr-CA" sz="2000">
                <a:solidFill>
                  <a:schemeClr val="lt1"/>
                </a:solidFill>
                <a:latin typeface="Source Sans Pro"/>
                <a:ea typeface="Source Sans Pro"/>
                <a:cs typeface="Source Sans Pro"/>
                <a:sym typeface="Source Sans Pro"/>
              </a:rPr>
              <a:t>2</a:t>
            </a:r>
            <a:r>
              <a:rPr lang="fr-CA" sz="2000">
                <a:solidFill>
                  <a:schemeClr val="lt1"/>
                </a:solidFill>
                <a:latin typeface="Source Sans Pro"/>
                <a:ea typeface="Source Sans Pro"/>
                <a:cs typeface="Source Sans Pro"/>
                <a:sym typeface="Source Sans Pro"/>
              </a:rPr>
              <a:t>.     La marchandisation de la sociabilité en ligne </a:t>
            </a:r>
            <a:endParaRPr sz="2000">
              <a:solidFill>
                <a:schemeClr val="lt1"/>
              </a:solidFill>
              <a:latin typeface="Source Sans Pro"/>
              <a:ea typeface="Source Sans Pro"/>
              <a:cs typeface="Source Sans Pro"/>
              <a:sym typeface="Source Sans Pro"/>
            </a:endParaRPr>
          </a:p>
        </p:txBody>
      </p:sp>
      <p:sp>
        <p:nvSpPr>
          <p:cNvPr id="194" name="Google Shape;194;p48"/>
          <p:cNvSpPr txBox="1"/>
          <p:nvPr/>
        </p:nvSpPr>
        <p:spPr>
          <a:xfrm>
            <a:off x="422250" y="412850"/>
            <a:ext cx="8299500" cy="79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CA" sz="3000">
                <a:solidFill>
                  <a:srgbClr val="F05B4E"/>
                </a:solidFill>
                <a:latin typeface="Source Sans Pro"/>
                <a:ea typeface="Source Sans Pro"/>
                <a:cs typeface="Source Sans Pro"/>
                <a:sym typeface="Source Sans Pro"/>
              </a:rPr>
              <a:t>Programme</a:t>
            </a:r>
            <a:endParaRPr sz="2600">
              <a:solidFill>
                <a:srgbClr val="272350"/>
              </a:solidFill>
              <a:latin typeface="Space Mono"/>
              <a:ea typeface="Space Mono"/>
              <a:cs typeface="Space Mono"/>
              <a:sym typeface="Space Mono"/>
            </a:endParaRPr>
          </a:p>
          <a:p>
            <a:pPr indent="0" lvl="0" marL="0" rtl="0" algn="l">
              <a:spcBef>
                <a:spcPts val="0"/>
              </a:spcBef>
              <a:spcAft>
                <a:spcPts val="0"/>
              </a:spcAft>
              <a:buNone/>
            </a:pPr>
            <a:r>
              <a:t/>
            </a:r>
            <a:endParaRPr b="1" sz="2000">
              <a:solidFill>
                <a:srgbClr val="F05B4E"/>
              </a:solidFill>
              <a:latin typeface="Space Mono"/>
              <a:ea typeface="Space Mono"/>
              <a:cs typeface="Space Mono"/>
              <a:sym typeface="Space Mono"/>
            </a:endParaRPr>
          </a:p>
        </p:txBody>
      </p:sp>
      <p:sp>
        <p:nvSpPr>
          <p:cNvPr id="195" name="Google Shape;195;p48"/>
          <p:cNvSpPr txBox="1"/>
          <p:nvPr/>
        </p:nvSpPr>
        <p:spPr>
          <a:xfrm>
            <a:off x="944525" y="3374950"/>
            <a:ext cx="8061900" cy="692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lang="fr-CA" sz="2000">
                <a:solidFill>
                  <a:schemeClr val="lt1"/>
                </a:solidFill>
                <a:latin typeface="Source Sans Pro"/>
                <a:ea typeface="Source Sans Pro"/>
                <a:cs typeface="Source Sans Pro"/>
                <a:sym typeface="Source Sans Pro"/>
              </a:rPr>
              <a:t>4</a:t>
            </a:r>
            <a:r>
              <a:rPr lang="fr-CA" sz="2000">
                <a:solidFill>
                  <a:schemeClr val="lt1"/>
                </a:solidFill>
                <a:latin typeface="Source Sans Pro"/>
                <a:ea typeface="Source Sans Pro"/>
                <a:cs typeface="Source Sans Pro"/>
                <a:sym typeface="Source Sans Pro"/>
              </a:rPr>
              <a:t>.     Qu’est-ce que l</a:t>
            </a:r>
            <a:r>
              <a:rPr lang="fr-CA" sz="2000">
                <a:solidFill>
                  <a:schemeClr val="lt1"/>
                </a:solidFill>
                <a:latin typeface="Source Sans Pro"/>
                <a:ea typeface="Source Sans Pro"/>
                <a:cs typeface="Source Sans Pro"/>
                <a:sym typeface="Source Sans Pro"/>
              </a:rPr>
              <a:t>a citoyenneté numérique?</a:t>
            </a:r>
            <a:endParaRPr sz="2000">
              <a:solidFill>
                <a:schemeClr val="lt1"/>
              </a:solidFill>
              <a:latin typeface="Source Sans Pro"/>
              <a:ea typeface="Source Sans Pro"/>
              <a:cs typeface="Source Sans Pro"/>
              <a:sym typeface="Source Sans Pro"/>
            </a:endParaRPr>
          </a:p>
        </p:txBody>
      </p:sp>
      <p:sp>
        <p:nvSpPr>
          <p:cNvPr id="196" name="Google Shape;196;p48"/>
          <p:cNvSpPr txBox="1"/>
          <p:nvPr/>
        </p:nvSpPr>
        <p:spPr>
          <a:xfrm>
            <a:off x="944525" y="2576375"/>
            <a:ext cx="7550400" cy="4926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t/>
            </a:r>
            <a:endParaRPr sz="2000">
              <a:solidFill>
                <a:schemeClr val="lt1"/>
              </a:solidFill>
              <a:latin typeface="Source Sans Pro"/>
              <a:ea typeface="Source Sans Pro"/>
              <a:cs typeface="Source Sans Pro"/>
              <a:sym typeface="Source Sans Pro"/>
            </a:endParaRPr>
          </a:p>
          <a:p>
            <a:pPr indent="0" lvl="0" marL="0" marR="0" rtl="0" algn="l">
              <a:lnSpc>
                <a:spcPct val="115000"/>
              </a:lnSpc>
              <a:spcBef>
                <a:spcPts val="0"/>
              </a:spcBef>
              <a:spcAft>
                <a:spcPts val="0"/>
              </a:spcAft>
              <a:buNone/>
            </a:pPr>
            <a:r>
              <a:rPr lang="fr-CA" sz="2000">
                <a:solidFill>
                  <a:schemeClr val="lt1"/>
                </a:solidFill>
                <a:latin typeface="Source Sans Pro"/>
                <a:ea typeface="Source Sans Pro"/>
                <a:cs typeface="Source Sans Pro"/>
                <a:sym typeface="Source Sans Pro"/>
              </a:rPr>
              <a:t>3</a:t>
            </a:r>
            <a:r>
              <a:rPr lang="fr-CA" sz="2000">
                <a:solidFill>
                  <a:schemeClr val="lt1"/>
                </a:solidFill>
                <a:latin typeface="Source Sans Pro"/>
                <a:ea typeface="Source Sans Pro"/>
                <a:cs typeface="Source Sans Pro"/>
                <a:sym typeface="Source Sans Pro"/>
              </a:rPr>
              <a:t>.     La dépendance aux réseaux sociaux </a:t>
            </a:r>
            <a:endParaRPr sz="2000">
              <a:solidFill>
                <a:schemeClr val="lt1"/>
              </a:solidFill>
              <a:latin typeface="Source Sans Pro"/>
              <a:ea typeface="Source Sans Pro"/>
              <a:cs typeface="Source Sans Pro"/>
              <a:sym typeface="Source Sans Pro"/>
            </a:endParaRPr>
          </a:p>
        </p:txBody>
      </p:sp>
      <p:sp>
        <p:nvSpPr>
          <p:cNvPr id="197" name="Google Shape;197;p48"/>
          <p:cNvSpPr txBox="1"/>
          <p:nvPr/>
        </p:nvSpPr>
        <p:spPr>
          <a:xfrm>
            <a:off x="884300" y="1440525"/>
            <a:ext cx="6906300" cy="492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chemeClr val="lt1"/>
              </a:buClr>
              <a:buSzPts val="2000"/>
              <a:buFont typeface="Source Sans Pro"/>
              <a:buAutoNum type="arabicPeriod"/>
            </a:pPr>
            <a:r>
              <a:rPr lang="fr-CA" sz="2000">
                <a:solidFill>
                  <a:schemeClr val="lt1"/>
                </a:solidFill>
                <a:latin typeface="Source Sans Pro"/>
                <a:ea typeface="Source Sans Pro"/>
                <a:cs typeface="Source Sans Pro"/>
                <a:sym typeface="Source Sans Pro"/>
              </a:rPr>
              <a:t> Survol des réseaux sociaux </a:t>
            </a:r>
            <a:endParaRPr>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1000"/>
                                        <p:tgtEl>
                                          <p:spTgt spid="1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1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66"/>
          <p:cNvSpPr txBox="1"/>
          <p:nvPr>
            <p:ph type="title"/>
          </p:nvPr>
        </p:nvSpPr>
        <p:spPr>
          <a:xfrm>
            <a:off x="477301" y="411475"/>
            <a:ext cx="8189400" cy="567000"/>
          </a:xfrm>
          <a:prstGeom prst="rect">
            <a:avLst/>
          </a:prstGeom>
          <a:noFill/>
        </p:spPr>
        <p:txBody>
          <a:bodyPr anchorCtr="0" anchor="ctr" bIns="0" lIns="0" spcFirstLastPara="1" rIns="0" wrap="square" tIns="0">
            <a:noAutofit/>
          </a:bodyPr>
          <a:lstStyle/>
          <a:p>
            <a:pPr indent="0" lvl="0" marL="0" rtl="0" algn="l">
              <a:spcBef>
                <a:spcPts val="0"/>
              </a:spcBef>
              <a:spcAft>
                <a:spcPts val="0"/>
              </a:spcAft>
              <a:buNone/>
            </a:pPr>
            <a:r>
              <a:rPr lang="fr-CA" sz="3000"/>
              <a:t>La dépendance aux réseaux sociaux</a:t>
            </a:r>
            <a:endParaRPr sz="1600">
              <a:solidFill>
                <a:srgbClr val="F05A4E"/>
              </a:solidFill>
            </a:endParaRPr>
          </a:p>
        </p:txBody>
      </p:sp>
      <p:sp>
        <p:nvSpPr>
          <p:cNvPr id="341" name="Google Shape;341;p66"/>
          <p:cNvSpPr txBox="1"/>
          <p:nvPr/>
        </p:nvSpPr>
        <p:spPr>
          <a:xfrm>
            <a:off x="477300" y="1496750"/>
            <a:ext cx="7726800" cy="1877700"/>
          </a:xfrm>
          <a:prstGeom prst="rect">
            <a:avLst/>
          </a:prstGeom>
          <a:noFill/>
          <a:ln>
            <a:noFill/>
          </a:ln>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Clr>
                <a:srgbClr val="363759"/>
              </a:buClr>
              <a:buSzPts val="2000"/>
              <a:buFont typeface="Source Sans Pro"/>
              <a:buChar char="●"/>
            </a:pPr>
            <a:r>
              <a:rPr lang="fr-CA" sz="2000">
                <a:solidFill>
                  <a:srgbClr val="363759"/>
                </a:solidFill>
                <a:latin typeface="Source Sans Pro"/>
                <a:ea typeface="Source Sans Pro"/>
                <a:cs typeface="Source Sans Pro"/>
                <a:sym typeface="Source Sans Pro"/>
              </a:rPr>
              <a:t>Les algorithmes pour nous fidéliser et nous attirer. </a:t>
            </a:r>
            <a:endParaRPr sz="2000">
              <a:solidFill>
                <a:srgbClr val="363759"/>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363759"/>
              </a:buClr>
              <a:buSzPts val="2000"/>
              <a:buFont typeface="Source Sans Pro"/>
              <a:buChar char="●"/>
            </a:pPr>
            <a:r>
              <a:rPr lang="fr-CA" sz="2000">
                <a:solidFill>
                  <a:srgbClr val="363759"/>
                </a:solidFill>
                <a:latin typeface="Source Sans Pro"/>
                <a:ea typeface="Source Sans Pro"/>
                <a:cs typeface="Source Sans Pro"/>
                <a:sym typeface="Source Sans Pro"/>
              </a:rPr>
              <a:t>La sur-stimulation visuelle. </a:t>
            </a:r>
            <a:endParaRPr i="1" sz="2000">
              <a:solidFill>
                <a:srgbClr val="363759"/>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363759"/>
              </a:buClr>
              <a:buSzPts val="2000"/>
              <a:buFont typeface="Source Sans Pro"/>
              <a:buChar char="●"/>
            </a:pPr>
            <a:r>
              <a:rPr lang="fr-CA" sz="2000">
                <a:solidFill>
                  <a:srgbClr val="363759"/>
                </a:solidFill>
                <a:latin typeface="Source Sans Pro"/>
                <a:ea typeface="Source Sans Pro"/>
                <a:cs typeface="Source Sans Pro"/>
                <a:sym typeface="Source Sans Pro"/>
              </a:rPr>
              <a:t>La volonté de faire partie d’un cercle social.</a:t>
            </a:r>
            <a:endParaRPr sz="2000">
              <a:solidFill>
                <a:srgbClr val="363759"/>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363759"/>
              </a:buClr>
              <a:buSzPts val="2000"/>
              <a:buFont typeface="Source Sans Pro"/>
              <a:buChar char="●"/>
            </a:pPr>
            <a:r>
              <a:rPr lang="fr-CA" sz="2000">
                <a:solidFill>
                  <a:srgbClr val="363759"/>
                </a:solidFill>
                <a:latin typeface="Source Sans Pro"/>
                <a:ea typeface="Source Sans Pro"/>
                <a:cs typeface="Source Sans Pro"/>
                <a:sym typeface="Source Sans Pro"/>
              </a:rPr>
              <a:t>Nos propres biais cognitifs. </a:t>
            </a:r>
            <a:endParaRPr sz="2000">
              <a:solidFill>
                <a:srgbClr val="363759"/>
              </a:solidFill>
              <a:latin typeface="Source Sans Pro"/>
              <a:ea typeface="Source Sans Pro"/>
              <a:cs typeface="Source Sans Pro"/>
              <a:sym typeface="Source Sans Pro"/>
            </a:endParaRPr>
          </a:p>
        </p:txBody>
      </p:sp>
      <p:pic>
        <p:nvPicPr>
          <p:cNvPr id="342" name="Google Shape;342;p66"/>
          <p:cNvPicPr preferRelativeResize="0"/>
          <p:nvPr/>
        </p:nvPicPr>
        <p:blipFill>
          <a:blip r:embed="rId3">
            <a:alphaModFix/>
          </a:blip>
          <a:stretch>
            <a:fillRect/>
          </a:stretch>
        </p:blipFill>
        <p:spPr>
          <a:xfrm>
            <a:off x="7018850" y="411475"/>
            <a:ext cx="1356425" cy="1356425"/>
          </a:xfrm>
          <a:prstGeom prst="rect">
            <a:avLst/>
          </a:prstGeom>
          <a:noFill/>
          <a:ln>
            <a:noFill/>
          </a:ln>
        </p:spPr>
      </p:pic>
      <p:sp>
        <p:nvSpPr>
          <p:cNvPr id="343" name="Google Shape;343;p66"/>
          <p:cNvSpPr txBox="1"/>
          <p:nvPr/>
        </p:nvSpPr>
        <p:spPr>
          <a:xfrm>
            <a:off x="2419050" y="3777975"/>
            <a:ext cx="43059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2200">
                <a:solidFill>
                  <a:srgbClr val="363759"/>
                </a:solidFill>
                <a:latin typeface="Source Sans Pro"/>
                <a:ea typeface="Source Sans Pro"/>
                <a:cs typeface="Source Sans Pro"/>
                <a:sym typeface="Source Sans Pro"/>
              </a:rPr>
              <a:t>Tout cela génère de la dopamine. </a:t>
            </a:r>
            <a:endParaRPr b="1" sz="2200">
              <a:solidFill>
                <a:srgbClr val="363759"/>
              </a:solidFill>
              <a:latin typeface="Source Sans Pro"/>
              <a:ea typeface="Source Sans Pro"/>
              <a:cs typeface="Source Sans Pro"/>
              <a:sym typeface="Source Sans Pro"/>
            </a:endParaRPr>
          </a:p>
        </p:txBody>
      </p:sp>
      <p:sp>
        <p:nvSpPr>
          <p:cNvPr id="344" name="Google Shape;344;p66"/>
          <p:cNvSpPr txBox="1"/>
          <p:nvPr/>
        </p:nvSpPr>
        <p:spPr>
          <a:xfrm>
            <a:off x="4021025" y="4113375"/>
            <a:ext cx="4092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1000"/>
                                        <p:tgtEl>
                                          <p:spTgt spid="3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67"/>
          <p:cNvSpPr txBox="1"/>
          <p:nvPr>
            <p:ph type="title"/>
          </p:nvPr>
        </p:nvSpPr>
        <p:spPr>
          <a:xfrm>
            <a:off x="477301" y="411475"/>
            <a:ext cx="8189400" cy="567000"/>
          </a:xfrm>
          <a:prstGeom prst="rect">
            <a:avLst/>
          </a:prstGeom>
          <a:noFill/>
        </p:spPr>
        <p:txBody>
          <a:bodyPr anchorCtr="0" anchor="ctr" bIns="0" lIns="0" spcFirstLastPara="1" rIns="0" wrap="square" tIns="0">
            <a:noAutofit/>
          </a:bodyPr>
          <a:lstStyle/>
          <a:p>
            <a:pPr indent="0" lvl="0" marL="0" rtl="0" algn="l">
              <a:spcBef>
                <a:spcPts val="0"/>
              </a:spcBef>
              <a:spcAft>
                <a:spcPts val="0"/>
              </a:spcAft>
              <a:buNone/>
            </a:pPr>
            <a:r>
              <a:rPr lang="fr-CA" sz="3000"/>
              <a:t>Le rôle de la dopamine </a:t>
            </a:r>
            <a:endParaRPr sz="1600">
              <a:solidFill>
                <a:srgbClr val="F05A4E"/>
              </a:solidFill>
            </a:endParaRPr>
          </a:p>
        </p:txBody>
      </p:sp>
      <p:pic>
        <p:nvPicPr>
          <p:cNvPr id="350" name="Google Shape;350;p67"/>
          <p:cNvPicPr preferRelativeResize="0"/>
          <p:nvPr/>
        </p:nvPicPr>
        <p:blipFill>
          <a:blip r:embed="rId3">
            <a:alphaModFix/>
          </a:blip>
          <a:stretch>
            <a:fillRect/>
          </a:stretch>
        </p:blipFill>
        <p:spPr>
          <a:xfrm>
            <a:off x="3352800" y="1775225"/>
            <a:ext cx="2438400" cy="2438400"/>
          </a:xfrm>
          <a:prstGeom prst="rect">
            <a:avLst/>
          </a:prstGeom>
          <a:noFill/>
          <a:ln>
            <a:noFill/>
          </a:ln>
        </p:spPr>
      </p:pic>
      <p:sp>
        <p:nvSpPr>
          <p:cNvPr id="351" name="Google Shape;351;p67"/>
          <p:cNvSpPr txBox="1"/>
          <p:nvPr/>
        </p:nvSpPr>
        <p:spPr>
          <a:xfrm>
            <a:off x="564425" y="1115250"/>
            <a:ext cx="6846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2200">
                <a:solidFill>
                  <a:srgbClr val="363759"/>
                </a:solidFill>
                <a:latin typeface="Source Sans Pro"/>
                <a:ea typeface="Source Sans Pro"/>
                <a:cs typeface="Source Sans Pro"/>
                <a:sym typeface="Source Sans Pro"/>
              </a:rPr>
              <a:t>Motivation, plaisir et addiction. </a:t>
            </a:r>
            <a:endParaRPr b="1" sz="2200">
              <a:solidFill>
                <a:srgbClr val="363759"/>
              </a:solidFill>
              <a:latin typeface="Source Sans Pro"/>
              <a:ea typeface="Source Sans Pro"/>
              <a:cs typeface="Source Sans Pro"/>
              <a:sym typeface="Source Sans Pro"/>
            </a:endParaRPr>
          </a:p>
        </p:txBody>
      </p:sp>
      <p:pic>
        <p:nvPicPr>
          <p:cNvPr id="352" name="Google Shape;352;p67"/>
          <p:cNvPicPr preferRelativeResize="0"/>
          <p:nvPr/>
        </p:nvPicPr>
        <p:blipFill>
          <a:blip r:embed="rId4">
            <a:alphaModFix/>
          </a:blip>
          <a:stretch>
            <a:fillRect/>
          </a:stretch>
        </p:blipFill>
        <p:spPr>
          <a:xfrm>
            <a:off x="2374325" y="3331900"/>
            <a:ext cx="978475" cy="978475"/>
          </a:xfrm>
          <a:prstGeom prst="rect">
            <a:avLst/>
          </a:prstGeom>
          <a:noFill/>
          <a:ln>
            <a:noFill/>
          </a:ln>
        </p:spPr>
      </p:pic>
      <p:pic>
        <p:nvPicPr>
          <p:cNvPr id="353" name="Google Shape;353;p67"/>
          <p:cNvPicPr preferRelativeResize="0"/>
          <p:nvPr/>
        </p:nvPicPr>
        <p:blipFill>
          <a:blip r:embed="rId5">
            <a:alphaModFix/>
          </a:blip>
          <a:stretch>
            <a:fillRect/>
          </a:stretch>
        </p:blipFill>
        <p:spPr>
          <a:xfrm>
            <a:off x="5791200" y="1547625"/>
            <a:ext cx="978475" cy="978475"/>
          </a:xfrm>
          <a:prstGeom prst="rect">
            <a:avLst/>
          </a:prstGeom>
          <a:noFill/>
          <a:ln>
            <a:noFill/>
          </a:ln>
        </p:spPr>
      </p:pic>
      <p:pic>
        <p:nvPicPr>
          <p:cNvPr id="354" name="Google Shape;354;p67"/>
          <p:cNvPicPr preferRelativeResize="0"/>
          <p:nvPr/>
        </p:nvPicPr>
        <p:blipFill>
          <a:blip r:embed="rId6">
            <a:alphaModFix/>
          </a:blip>
          <a:stretch>
            <a:fillRect/>
          </a:stretch>
        </p:blipFill>
        <p:spPr>
          <a:xfrm>
            <a:off x="2266775" y="1875350"/>
            <a:ext cx="978475" cy="978475"/>
          </a:xfrm>
          <a:prstGeom prst="rect">
            <a:avLst/>
          </a:prstGeom>
          <a:noFill/>
          <a:ln>
            <a:noFill/>
          </a:ln>
        </p:spPr>
      </p:pic>
      <p:pic>
        <p:nvPicPr>
          <p:cNvPr id="355" name="Google Shape;355;p67"/>
          <p:cNvPicPr preferRelativeResize="0"/>
          <p:nvPr/>
        </p:nvPicPr>
        <p:blipFill>
          <a:blip r:embed="rId6">
            <a:alphaModFix/>
          </a:blip>
          <a:stretch>
            <a:fillRect/>
          </a:stretch>
        </p:blipFill>
        <p:spPr>
          <a:xfrm>
            <a:off x="5791200" y="3331900"/>
            <a:ext cx="978475" cy="978475"/>
          </a:xfrm>
          <a:prstGeom prst="rect">
            <a:avLst/>
          </a:prstGeom>
          <a:noFill/>
          <a:ln>
            <a:noFill/>
          </a:ln>
        </p:spPr>
      </p:pic>
      <p:pic>
        <p:nvPicPr>
          <p:cNvPr id="356" name="Google Shape;356;p67"/>
          <p:cNvPicPr preferRelativeResize="0"/>
          <p:nvPr/>
        </p:nvPicPr>
        <p:blipFill>
          <a:blip r:embed="rId6">
            <a:alphaModFix/>
          </a:blip>
          <a:stretch>
            <a:fillRect/>
          </a:stretch>
        </p:blipFill>
        <p:spPr>
          <a:xfrm>
            <a:off x="4696400" y="1115250"/>
            <a:ext cx="978475" cy="978475"/>
          </a:xfrm>
          <a:prstGeom prst="rect">
            <a:avLst/>
          </a:prstGeom>
          <a:noFill/>
          <a:ln>
            <a:noFill/>
          </a:ln>
        </p:spPr>
      </p:pic>
      <p:pic>
        <p:nvPicPr>
          <p:cNvPr id="357" name="Google Shape;357;p67"/>
          <p:cNvPicPr preferRelativeResize="0"/>
          <p:nvPr/>
        </p:nvPicPr>
        <p:blipFill>
          <a:blip r:embed="rId6">
            <a:alphaModFix/>
          </a:blip>
          <a:stretch>
            <a:fillRect/>
          </a:stretch>
        </p:blipFill>
        <p:spPr>
          <a:xfrm>
            <a:off x="4022750" y="3875750"/>
            <a:ext cx="978475" cy="978475"/>
          </a:xfrm>
          <a:prstGeom prst="rect">
            <a:avLst/>
          </a:prstGeom>
          <a:noFill/>
          <a:ln>
            <a:noFill/>
          </a:ln>
        </p:spPr>
      </p:pic>
      <p:pic>
        <p:nvPicPr>
          <p:cNvPr id="358" name="Google Shape;358;p67"/>
          <p:cNvPicPr preferRelativeResize="0"/>
          <p:nvPr/>
        </p:nvPicPr>
        <p:blipFill>
          <a:blip r:embed="rId7">
            <a:alphaModFix/>
          </a:blip>
          <a:stretch>
            <a:fillRect/>
          </a:stretch>
        </p:blipFill>
        <p:spPr>
          <a:xfrm>
            <a:off x="3395625" y="3277275"/>
            <a:ext cx="801100" cy="801100"/>
          </a:xfrm>
          <a:prstGeom prst="rect">
            <a:avLst/>
          </a:prstGeom>
          <a:noFill/>
          <a:ln>
            <a:noFill/>
          </a:ln>
        </p:spPr>
      </p:pic>
      <p:pic>
        <p:nvPicPr>
          <p:cNvPr id="359" name="Google Shape;359;p67"/>
          <p:cNvPicPr preferRelativeResize="0"/>
          <p:nvPr/>
        </p:nvPicPr>
        <p:blipFill>
          <a:blip r:embed="rId7">
            <a:alphaModFix/>
          </a:blip>
          <a:stretch>
            <a:fillRect/>
          </a:stretch>
        </p:blipFill>
        <p:spPr>
          <a:xfrm>
            <a:off x="6661450" y="2328125"/>
            <a:ext cx="801100" cy="801100"/>
          </a:xfrm>
          <a:prstGeom prst="rect">
            <a:avLst/>
          </a:prstGeom>
          <a:noFill/>
          <a:ln>
            <a:noFill/>
          </a:ln>
        </p:spPr>
      </p:pic>
      <p:pic>
        <p:nvPicPr>
          <p:cNvPr id="360" name="Google Shape;360;p67"/>
          <p:cNvPicPr preferRelativeResize="0"/>
          <p:nvPr/>
        </p:nvPicPr>
        <p:blipFill>
          <a:blip r:embed="rId7">
            <a:alphaModFix/>
          </a:blip>
          <a:stretch>
            <a:fillRect/>
          </a:stretch>
        </p:blipFill>
        <p:spPr>
          <a:xfrm>
            <a:off x="1256350" y="2710538"/>
            <a:ext cx="801100" cy="801100"/>
          </a:xfrm>
          <a:prstGeom prst="rect">
            <a:avLst/>
          </a:prstGeom>
          <a:noFill/>
          <a:ln>
            <a:noFill/>
          </a:ln>
        </p:spPr>
      </p:pic>
      <p:pic>
        <p:nvPicPr>
          <p:cNvPr id="361" name="Google Shape;361;p67"/>
          <p:cNvPicPr preferRelativeResize="0"/>
          <p:nvPr/>
        </p:nvPicPr>
        <p:blipFill>
          <a:blip r:embed="rId7">
            <a:alphaModFix/>
          </a:blip>
          <a:stretch>
            <a:fillRect/>
          </a:stretch>
        </p:blipFill>
        <p:spPr>
          <a:xfrm>
            <a:off x="3675525" y="1636300"/>
            <a:ext cx="801100" cy="801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10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1000"/>
                                        <p:tgtEl>
                                          <p:spTgt spid="353"/>
                                        </p:tgtEl>
                                      </p:cBhvr>
                                    </p:animEffect>
                                  </p:childTnLst>
                                </p:cTn>
                              </p:par>
                              <p:par>
                                <p:cTn fill="hold" nodeType="with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1000"/>
                                        <p:tgtEl>
                                          <p:spTgt spid="3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1000"/>
                                        <p:tgtEl>
                                          <p:spTgt spid="354"/>
                                        </p:tgtEl>
                                      </p:cBhvr>
                                    </p:animEffect>
                                  </p:childTnLst>
                                </p:cTn>
                              </p:par>
                              <p:par>
                                <p:cTn fill="hold" nodeType="withEffect" presetClass="entr" presetID="10" presetSubtype="0">
                                  <p:stCondLst>
                                    <p:cond delay="0"/>
                                  </p:stCondLst>
                                  <p:childTnLst>
                                    <p:set>
                                      <p:cBhvr>
                                        <p:cTn dur="1" fill="hold">
                                          <p:stCondLst>
                                            <p:cond delay="0"/>
                                          </p:stCondLst>
                                        </p:cTn>
                                        <p:tgtEl>
                                          <p:spTgt spid="355"/>
                                        </p:tgtEl>
                                        <p:attrNameLst>
                                          <p:attrName>style.visibility</p:attrName>
                                        </p:attrNameLst>
                                      </p:cBhvr>
                                      <p:to>
                                        <p:strVal val="visible"/>
                                      </p:to>
                                    </p:set>
                                    <p:animEffect filter="fade" transition="in">
                                      <p:cBhvr>
                                        <p:cTn dur="1000"/>
                                        <p:tgtEl>
                                          <p:spTgt spid="355"/>
                                        </p:tgtEl>
                                      </p:cBhvr>
                                    </p:animEffect>
                                  </p:childTnLst>
                                </p:cTn>
                              </p:par>
                              <p:par>
                                <p:cTn fill="hold" nodeType="with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par>
                                <p:cTn fill="hold" nodeType="with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par>
                                <p:cTn fill="hold" nodeType="with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68"/>
          <p:cNvSpPr txBox="1"/>
          <p:nvPr>
            <p:ph type="title"/>
          </p:nvPr>
        </p:nvSpPr>
        <p:spPr>
          <a:xfrm>
            <a:off x="477301" y="411475"/>
            <a:ext cx="8189400" cy="567000"/>
          </a:xfrm>
          <a:prstGeom prst="rect">
            <a:avLst/>
          </a:prstGeom>
          <a:noFill/>
        </p:spPr>
        <p:txBody>
          <a:bodyPr anchorCtr="0" anchor="ctr" bIns="0" lIns="0" spcFirstLastPara="1" rIns="0" wrap="square" tIns="0">
            <a:noAutofit/>
          </a:bodyPr>
          <a:lstStyle/>
          <a:p>
            <a:pPr indent="0" lvl="0" marL="0" rtl="0" algn="l">
              <a:spcBef>
                <a:spcPts val="0"/>
              </a:spcBef>
              <a:spcAft>
                <a:spcPts val="0"/>
              </a:spcAft>
              <a:buNone/>
            </a:pPr>
            <a:r>
              <a:rPr lang="fr-CA" sz="3000"/>
              <a:t> Des pistes de solution  </a:t>
            </a:r>
            <a:endParaRPr sz="2200">
              <a:solidFill>
                <a:srgbClr val="F05A4E"/>
              </a:solidFill>
            </a:endParaRPr>
          </a:p>
        </p:txBody>
      </p:sp>
      <p:sp>
        <p:nvSpPr>
          <p:cNvPr id="367" name="Google Shape;367;p68"/>
          <p:cNvSpPr txBox="1"/>
          <p:nvPr/>
        </p:nvSpPr>
        <p:spPr>
          <a:xfrm>
            <a:off x="672050" y="1367600"/>
            <a:ext cx="7458900" cy="6144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363759"/>
              </a:buClr>
              <a:buSzPts val="2000"/>
              <a:buFont typeface="Source Sans Pro"/>
              <a:buChar char="●"/>
            </a:pPr>
            <a:r>
              <a:rPr lang="fr-CA" sz="2000">
                <a:solidFill>
                  <a:srgbClr val="363759"/>
                </a:solidFill>
                <a:latin typeface="Source Sans Pro"/>
                <a:ea typeface="Source Sans Pro"/>
                <a:cs typeface="Source Sans Pro"/>
                <a:sym typeface="Source Sans Pro"/>
              </a:rPr>
              <a:t>Pratiquer la sobriété numérique.</a:t>
            </a:r>
            <a:endParaRPr sz="2000">
              <a:solidFill>
                <a:srgbClr val="363759"/>
              </a:solidFill>
              <a:latin typeface="Source Sans Pro"/>
              <a:ea typeface="Source Sans Pro"/>
              <a:cs typeface="Source Sans Pro"/>
              <a:sym typeface="Source Sans Pro"/>
            </a:endParaRPr>
          </a:p>
        </p:txBody>
      </p:sp>
      <p:sp>
        <p:nvSpPr>
          <p:cNvPr id="368" name="Google Shape;368;p68"/>
          <p:cNvSpPr txBox="1"/>
          <p:nvPr/>
        </p:nvSpPr>
        <p:spPr>
          <a:xfrm>
            <a:off x="672050" y="2110088"/>
            <a:ext cx="6425700" cy="5577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363759"/>
              </a:buClr>
              <a:buSzPts val="2000"/>
              <a:buFont typeface="Source Sans Pro"/>
              <a:buChar char="●"/>
            </a:pPr>
            <a:r>
              <a:rPr lang="fr-CA" sz="2000">
                <a:solidFill>
                  <a:srgbClr val="363759"/>
                </a:solidFill>
                <a:latin typeface="Source Sans Pro"/>
                <a:ea typeface="Source Sans Pro"/>
                <a:cs typeface="Source Sans Pro"/>
                <a:sym typeface="Source Sans Pro"/>
              </a:rPr>
              <a:t>Équilibrer nos habitudes de consommation.</a:t>
            </a:r>
            <a:endParaRPr sz="2000">
              <a:solidFill>
                <a:srgbClr val="363759"/>
              </a:solidFill>
              <a:latin typeface="Source Sans Pro"/>
              <a:ea typeface="Source Sans Pro"/>
              <a:cs typeface="Source Sans Pro"/>
              <a:sym typeface="Source Sans Pro"/>
            </a:endParaRPr>
          </a:p>
        </p:txBody>
      </p:sp>
      <p:sp>
        <p:nvSpPr>
          <p:cNvPr id="369" name="Google Shape;369;p68"/>
          <p:cNvSpPr txBox="1"/>
          <p:nvPr/>
        </p:nvSpPr>
        <p:spPr>
          <a:xfrm>
            <a:off x="672050" y="2795900"/>
            <a:ext cx="7946400" cy="5577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363759"/>
              </a:buClr>
              <a:buSzPts val="2000"/>
              <a:buFont typeface="Source Sans Pro"/>
              <a:buChar char="●"/>
            </a:pPr>
            <a:r>
              <a:rPr lang="fr-CA" sz="2000">
                <a:solidFill>
                  <a:srgbClr val="363759"/>
                </a:solidFill>
                <a:latin typeface="Source Sans Pro"/>
                <a:ea typeface="Source Sans Pro"/>
                <a:cs typeface="Source Sans Pro"/>
                <a:sym typeface="Source Sans Pro"/>
              </a:rPr>
              <a:t>Explorer les plateformes qui ne sont pas des réseaux sociaux.</a:t>
            </a:r>
            <a:endParaRPr sz="2000">
              <a:solidFill>
                <a:srgbClr val="363759"/>
              </a:solidFill>
              <a:latin typeface="Source Sans Pro"/>
              <a:ea typeface="Source Sans Pro"/>
              <a:cs typeface="Source Sans Pro"/>
              <a:sym typeface="Source Sans Pro"/>
            </a:endParaRPr>
          </a:p>
        </p:txBody>
      </p:sp>
      <p:sp>
        <p:nvSpPr>
          <p:cNvPr id="370" name="Google Shape;370;p68"/>
          <p:cNvSpPr txBox="1"/>
          <p:nvPr/>
        </p:nvSpPr>
        <p:spPr>
          <a:xfrm>
            <a:off x="672050" y="3538050"/>
            <a:ext cx="7946400" cy="5577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363759"/>
              </a:buClr>
              <a:buSzPts val="2000"/>
              <a:buFont typeface="Source Sans Pro"/>
              <a:buChar char="●"/>
            </a:pPr>
            <a:r>
              <a:rPr lang="fr-CA" sz="2000">
                <a:solidFill>
                  <a:srgbClr val="363759"/>
                </a:solidFill>
                <a:latin typeface="Source Sans Pro"/>
                <a:ea typeface="Source Sans Pro"/>
                <a:cs typeface="Source Sans Pro"/>
                <a:sym typeface="Source Sans Pro"/>
              </a:rPr>
              <a:t>Lire les conditions générales d’utilisation (CGU). </a:t>
            </a:r>
            <a:endParaRPr sz="2000">
              <a:solidFill>
                <a:srgbClr val="363759"/>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1000"/>
                                        <p:tgtEl>
                                          <p:spTgt spid="368"/>
                                        </p:tgtEl>
                                      </p:cBhvr>
                                    </p:animEffect>
                                  </p:childTnLst>
                                </p:cTn>
                              </p:par>
                              <p:par>
                                <p:cTn fill="hold" nodeType="with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1000"/>
                                        <p:tgtEl>
                                          <p:spTgt spid="3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69"/>
          <p:cNvSpPr txBox="1"/>
          <p:nvPr>
            <p:ph type="title"/>
          </p:nvPr>
        </p:nvSpPr>
        <p:spPr>
          <a:xfrm>
            <a:off x="-138975" y="1930200"/>
            <a:ext cx="9144000" cy="1283100"/>
          </a:xfrm>
          <a:prstGeom prst="rect">
            <a:avLst/>
          </a:prstGeom>
        </p:spPr>
        <p:txBody>
          <a:bodyPr anchorCtr="0" anchor="ctr" bIns="91425" lIns="91425" spcFirstLastPara="1" rIns="91425" wrap="square" tIns="91425">
            <a:noAutofit/>
          </a:bodyPr>
          <a:lstStyle/>
          <a:p>
            <a:pPr indent="0" lvl="0" marL="457200" rtl="0" algn="ctr">
              <a:spcBef>
                <a:spcPts val="0"/>
              </a:spcBef>
              <a:spcAft>
                <a:spcPts val="0"/>
              </a:spcAft>
              <a:buNone/>
            </a:pPr>
            <a:r>
              <a:rPr b="1" lang="fr-CA">
                <a:solidFill>
                  <a:srgbClr val="F05A4E"/>
                </a:solidFill>
              </a:rPr>
              <a:t>4. Qu’est-ce que la citoyenneté numérique?</a:t>
            </a:r>
            <a:endParaRPr b="1">
              <a:solidFill>
                <a:srgbClr val="F05A4E"/>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70"/>
          <p:cNvSpPr txBox="1"/>
          <p:nvPr/>
        </p:nvSpPr>
        <p:spPr>
          <a:xfrm>
            <a:off x="2391600" y="-738775"/>
            <a:ext cx="7337400" cy="85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70"/>
          <p:cNvSpPr txBox="1"/>
          <p:nvPr>
            <p:ph type="title"/>
          </p:nvPr>
        </p:nvSpPr>
        <p:spPr>
          <a:xfrm>
            <a:off x="477301" y="411475"/>
            <a:ext cx="8189400" cy="567000"/>
          </a:xfrm>
          <a:prstGeom prst="rect">
            <a:avLst/>
          </a:prstGeom>
          <a:noFill/>
        </p:spPr>
        <p:txBody>
          <a:bodyPr anchorCtr="0" anchor="ctr" bIns="0" lIns="0" spcFirstLastPara="1" rIns="0" wrap="square" tIns="0">
            <a:noAutofit/>
          </a:bodyPr>
          <a:lstStyle/>
          <a:p>
            <a:pPr indent="0" lvl="0" marL="0" rtl="0" algn="l">
              <a:spcBef>
                <a:spcPts val="0"/>
              </a:spcBef>
              <a:spcAft>
                <a:spcPts val="0"/>
              </a:spcAft>
              <a:buNone/>
            </a:pPr>
            <a:r>
              <a:rPr lang="fr-CA" sz="3000"/>
              <a:t>La citoyenneté numérique</a:t>
            </a:r>
            <a:r>
              <a:rPr lang="fr-CA" sz="3000"/>
              <a:t>  </a:t>
            </a:r>
            <a:endParaRPr sz="2200">
              <a:solidFill>
                <a:srgbClr val="F05A4E"/>
              </a:solidFill>
            </a:endParaRPr>
          </a:p>
        </p:txBody>
      </p:sp>
      <p:sp>
        <p:nvSpPr>
          <p:cNvPr id="382" name="Google Shape;382;p70"/>
          <p:cNvSpPr txBox="1"/>
          <p:nvPr/>
        </p:nvSpPr>
        <p:spPr>
          <a:xfrm>
            <a:off x="529300" y="1170700"/>
            <a:ext cx="80526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2200">
                <a:solidFill>
                  <a:srgbClr val="363759"/>
                </a:solidFill>
                <a:latin typeface="Source Sans Pro"/>
                <a:ea typeface="Source Sans Pro"/>
                <a:cs typeface="Source Sans Pro"/>
                <a:sym typeface="Source Sans Pro"/>
              </a:rPr>
              <a:t>Les lois doivent accompagner les transformations numériques.</a:t>
            </a:r>
            <a:endParaRPr b="1" sz="2200">
              <a:solidFill>
                <a:srgbClr val="363759"/>
              </a:solidFill>
              <a:latin typeface="Source Sans Pro"/>
              <a:ea typeface="Source Sans Pro"/>
              <a:cs typeface="Source Sans Pro"/>
              <a:sym typeface="Source Sans Pro"/>
            </a:endParaRPr>
          </a:p>
        </p:txBody>
      </p:sp>
      <p:sp>
        <p:nvSpPr>
          <p:cNvPr id="383" name="Google Shape;383;p70"/>
          <p:cNvSpPr txBox="1"/>
          <p:nvPr/>
        </p:nvSpPr>
        <p:spPr>
          <a:xfrm>
            <a:off x="603875" y="1768950"/>
            <a:ext cx="7665600" cy="8004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363759"/>
              </a:buClr>
              <a:buSzPts val="2000"/>
              <a:buFont typeface="Source Sans Pro"/>
              <a:buChar char="●"/>
            </a:pPr>
            <a:r>
              <a:rPr lang="fr-CA" sz="2000">
                <a:solidFill>
                  <a:srgbClr val="363759"/>
                </a:solidFill>
                <a:latin typeface="Source Sans Pro"/>
                <a:ea typeface="Source Sans Pro"/>
                <a:cs typeface="Source Sans Pro"/>
                <a:sym typeface="Source Sans Pro"/>
              </a:rPr>
              <a:t>Des règles plus strictes pour les plateformes en ligne. </a:t>
            </a:r>
            <a:endParaRPr sz="20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t/>
            </a:r>
            <a:endParaRPr sz="2000">
              <a:solidFill>
                <a:srgbClr val="363759"/>
              </a:solidFill>
              <a:latin typeface="Source Sans Pro"/>
              <a:ea typeface="Source Sans Pro"/>
              <a:cs typeface="Source Sans Pro"/>
              <a:sym typeface="Source Sans Pro"/>
            </a:endParaRPr>
          </a:p>
        </p:txBody>
      </p:sp>
      <p:sp>
        <p:nvSpPr>
          <p:cNvPr id="384" name="Google Shape;384;p70"/>
          <p:cNvSpPr txBox="1"/>
          <p:nvPr/>
        </p:nvSpPr>
        <p:spPr>
          <a:xfrm>
            <a:off x="603875" y="2393225"/>
            <a:ext cx="7454400" cy="7080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363759"/>
              </a:buClr>
              <a:buSzPts val="2000"/>
              <a:buFont typeface="Source Sans Pro"/>
              <a:buChar char="●"/>
            </a:pPr>
            <a:r>
              <a:rPr lang="fr-CA" sz="2000">
                <a:solidFill>
                  <a:srgbClr val="363759"/>
                </a:solidFill>
                <a:latin typeface="Source Sans Pro"/>
                <a:ea typeface="Source Sans Pro"/>
                <a:cs typeface="Source Sans Pro"/>
                <a:sym typeface="Source Sans Pro"/>
              </a:rPr>
              <a:t>Un cadre clair qui régit l’utilisation des algorithmes. </a:t>
            </a:r>
            <a:endParaRPr sz="20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t/>
            </a:r>
            <a:endParaRPr/>
          </a:p>
        </p:txBody>
      </p:sp>
      <p:sp>
        <p:nvSpPr>
          <p:cNvPr id="385" name="Google Shape;385;p70"/>
          <p:cNvSpPr txBox="1"/>
          <p:nvPr/>
        </p:nvSpPr>
        <p:spPr>
          <a:xfrm>
            <a:off x="603875" y="3042175"/>
            <a:ext cx="7280700" cy="8004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363759"/>
              </a:buClr>
              <a:buSzPts val="2000"/>
              <a:buFont typeface="Source Sans Pro"/>
              <a:buChar char="●"/>
            </a:pPr>
            <a:r>
              <a:rPr lang="fr-CA" sz="2000">
                <a:solidFill>
                  <a:srgbClr val="363759"/>
                </a:solidFill>
                <a:latin typeface="Source Sans Pro"/>
                <a:ea typeface="Source Sans Pro"/>
                <a:cs typeface="Source Sans Pro"/>
                <a:sym typeface="Source Sans Pro"/>
              </a:rPr>
              <a:t>Une modernisation de la protection des renseignements personnels. </a:t>
            </a:r>
            <a:endParaRPr/>
          </a:p>
        </p:txBody>
      </p:sp>
      <p:sp>
        <p:nvSpPr>
          <p:cNvPr id="386" name="Google Shape;386;p70"/>
          <p:cNvSpPr txBox="1"/>
          <p:nvPr/>
        </p:nvSpPr>
        <p:spPr>
          <a:xfrm>
            <a:off x="603875" y="3885750"/>
            <a:ext cx="7076100" cy="10158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363759"/>
              </a:buClr>
              <a:buSzPts val="2000"/>
              <a:buFont typeface="Source Sans Pro"/>
              <a:buChar char="●"/>
            </a:pPr>
            <a:r>
              <a:rPr lang="fr-CA" sz="2000">
                <a:solidFill>
                  <a:srgbClr val="363759"/>
                </a:solidFill>
                <a:latin typeface="Source Sans Pro"/>
                <a:ea typeface="Source Sans Pro"/>
                <a:cs typeface="Source Sans Pro"/>
                <a:sym typeface="Source Sans Pro"/>
              </a:rPr>
              <a:t>Obliger les géants du Web à partager la valeur monétaire des données personnelles. </a:t>
            </a:r>
            <a:endParaRPr sz="2000">
              <a:solidFill>
                <a:srgbClr val="363759"/>
              </a:solidFill>
              <a:latin typeface="Source Sans Pro"/>
              <a:ea typeface="Source Sans Pro"/>
              <a:cs typeface="Source Sans Pro"/>
              <a:sym typeface="Source Sans Pro"/>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1000"/>
                                        <p:tgtEl>
                                          <p:spTgt spid="3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1000"/>
                                        <p:tgtEl>
                                          <p:spTgt spid="3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1000"/>
                                        <p:tgtEl>
                                          <p:spTgt spid="3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p71"/>
          <p:cNvPicPr preferRelativeResize="0"/>
          <p:nvPr/>
        </p:nvPicPr>
        <p:blipFill>
          <a:blip r:embed="rId3">
            <a:alphaModFix/>
          </a:blip>
          <a:stretch>
            <a:fillRect/>
          </a:stretch>
        </p:blipFill>
        <p:spPr>
          <a:xfrm>
            <a:off x="795050" y="46025"/>
            <a:ext cx="7478272" cy="509747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pic>
        <p:nvPicPr>
          <p:cNvPr id="396" name="Google Shape;396;p72"/>
          <p:cNvPicPr preferRelativeResize="0"/>
          <p:nvPr/>
        </p:nvPicPr>
        <p:blipFill>
          <a:blip r:embed="rId3">
            <a:alphaModFix/>
          </a:blip>
          <a:stretch>
            <a:fillRect/>
          </a:stretch>
        </p:blipFill>
        <p:spPr>
          <a:xfrm>
            <a:off x="821779" y="1072525"/>
            <a:ext cx="7326574" cy="3568251"/>
          </a:xfrm>
          <a:prstGeom prst="rect">
            <a:avLst/>
          </a:prstGeom>
          <a:noFill/>
          <a:ln>
            <a:noFill/>
          </a:ln>
        </p:spPr>
      </p:pic>
      <p:pic>
        <p:nvPicPr>
          <p:cNvPr id="397" name="Google Shape;397;p72"/>
          <p:cNvPicPr preferRelativeResize="0"/>
          <p:nvPr/>
        </p:nvPicPr>
        <p:blipFill>
          <a:blip r:embed="rId4">
            <a:alphaModFix/>
          </a:blip>
          <a:stretch>
            <a:fillRect/>
          </a:stretch>
        </p:blipFill>
        <p:spPr>
          <a:xfrm>
            <a:off x="620725" y="974610"/>
            <a:ext cx="7728674" cy="3764075"/>
          </a:xfrm>
          <a:prstGeom prst="rect">
            <a:avLst/>
          </a:prstGeom>
          <a:noFill/>
          <a:ln>
            <a:noFill/>
          </a:ln>
        </p:spPr>
      </p:pic>
      <p:pic>
        <p:nvPicPr>
          <p:cNvPr id="398" name="Google Shape;398;p72"/>
          <p:cNvPicPr preferRelativeResize="0"/>
          <p:nvPr/>
        </p:nvPicPr>
        <p:blipFill>
          <a:blip r:embed="rId5">
            <a:alphaModFix/>
          </a:blip>
          <a:stretch>
            <a:fillRect/>
          </a:stretch>
        </p:blipFill>
        <p:spPr>
          <a:xfrm>
            <a:off x="491089" y="978475"/>
            <a:ext cx="7987938" cy="3890350"/>
          </a:xfrm>
          <a:prstGeom prst="rect">
            <a:avLst/>
          </a:prstGeom>
          <a:noFill/>
          <a:ln>
            <a:noFill/>
          </a:ln>
        </p:spPr>
      </p:pic>
      <p:sp>
        <p:nvSpPr>
          <p:cNvPr id="399" name="Google Shape;399;p72"/>
          <p:cNvSpPr txBox="1"/>
          <p:nvPr>
            <p:ph type="title"/>
          </p:nvPr>
        </p:nvSpPr>
        <p:spPr>
          <a:xfrm>
            <a:off x="477301" y="411475"/>
            <a:ext cx="8189400" cy="567000"/>
          </a:xfrm>
          <a:prstGeom prst="rect">
            <a:avLst/>
          </a:prstGeom>
          <a:noFill/>
        </p:spPr>
        <p:txBody>
          <a:bodyPr anchorCtr="0" anchor="ctr" bIns="0" lIns="0" spcFirstLastPara="1" rIns="0" wrap="square" tIns="0">
            <a:noAutofit/>
          </a:bodyPr>
          <a:lstStyle/>
          <a:p>
            <a:pPr indent="0" lvl="0" marL="0" rtl="0" algn="l">
              <a:spcBef>
                <a:spcPts val="0"/>
              </a:spcBef>
              <a:spcAft>
                <a:spcPts val="0"/>
              </a:spcAft>
              <a:buNone/>
            </a:pPr>
            <a:r>
              <a:rPr lang="fr-CA" sz="3000"/>
              <a:t>Décentraliser le pouvoir </a:t>
            </a:r>
            <a:r>
              <a:rPr lang="fr-CA" sz="3000"/>
              <a:t>  </a:t>
            </a:r>
            <a:endParaRPr sz="2200">
              <a:solidFill>
                <a:srgbClr val="F05A4E"/>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1000"/>
                                        <p:tgtEl>
                                          <p:spTgt spid="3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1000"/>
                                        <p:tgtEl>
                                          <p:spTgt spid="3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73"/>
          <p:cNvSpPr txBox="1"/>
          <p:nvPr>
            <p:ph type="title"/>
          </p:nvPr>
        </p:nvSpPr>
        <p:spPr>
          <a:xfrm>
            <a:off x="752375" y="1266300"/>
            <a:ext cx="7999200" cy="3877200"/>
          </a:xfrm>
          <a:prstGeom prst="rect">
            <a:avLst/>
          </a:prstGeom>
        </p:spPr>
        <p:txBody>
          <a:bodyPr anchorCtr="0" anchor="ctr" bIns="91425" lIns="91425" spcFirstLastPara="1" rIns="91425" wrap="square" tIns="91425">
            <a:noAutofit/>
          </a:bodyPr>
          <a:lstStyle/>
          <a:p>
            <a:pPr indent="-355600" lvl="0" marL="457200" rtl="0" algn="l">
              <a:lnSpc>
                <a:spcPct val="150000"/>
              </a:lnSpc>
              <a:spcBef>
                <a:spcPts val="0"/>
              </a:spcBef>
              <a:spcAft>
                <a:spcPts val="0"/>
              </a:spcAft>
              <a:buClr>
                <a:srgbClr val="F05A4E"/>
              </a:buClr>
              <a:buSzPts val="2000"/>
              <a:buFont typeface="Source Sans Pro Light"/>
              <a:buChar char="●"/>
            </a:pPr>
            <a:r>
              <a:rPr lang="fr-CA" sz="2000">
                <a:solidFill>
                  <a:schemeClr val="lt1"/>
                </a:solidFill>
              </a:rPr>
              <a:t>Déclaration de Montréal pour un développement responsable de l’intelligence artificielle :  </a:t>
            </a:r>
            <a:r>
              <a:rPr lang="fr-CA" sz="2000">
                <a:solidFill>
                  <a:srgbClr val="F05A4E"/>
                </a:solidFill>
                <a:uFill>
                  <a:noFill/>
                </a:uFill>
                <a:latin typeface="Source Sans Pro Light"/>
                <a:ea typeface="Source Sans Pro Light"/>
                <a:cs typeface="Source Sans Pro Light"/>
                <a:sym typeface="Source Sans Pro Light"/>
                <a:hlinkClick r:id="rId3">
                  <a:extLst>
                    <a:ext uri="{A12FA001-AC4F-418D-AE19-62706E023703}">
                      <ahyp:hlinkClr val="tx"/>
                    </a:ext>
                  </a:extLst>
                </a:hlinkClick>
              </a:rPr>
              <a:t>www.</a:t>
            </a:r>
            <a:r>
              <a:rPr lang="fr-CA" sz="2000">
                <a:solidFill>
                  <a:srgbClr val="F05A4E"/>
                </a:solidFill>
                <a:uFill>
                  <a:noFill/>
                </a:uFill>
                <a:hlinkClick r:id="rId4">
                  <a:extLst>
                    <a:ext uri="{A12FA001-AC4F-418D-AE19-62706E023703}">
                      <ahyp:hlinkClr val="tx"/>
                    </a:ext>
                  </a:extLst>
                </a:hlinkClick>
              </a:rPr>
              <a:t>declarationmontreal-iaresponsable</a:t>
            </a:r>
            <a:r>
              <a:rPr lang="fr-CA" sz="2000">
                <a:solidFill>
                  <a:srgbClr val="F05A4E"/>
                </a:solidFill>
                <a:uFill>
                  <a:noFill/>
                </a:uFill>
                <a:latin typeface="Source Sans Pro Light"/>
                <a:ea typeface="Source Sans Pro Light"/>
                <a:cs typeface="Source Sans Pro Light"/>
                <a:sym typeface="Source Sans Pro Light"/>
                <a:hlinkClick r:id="rId5">
                  <a:extLst>
                    <a:ext uri="{A12FA001-AC4F-418D-AE19-62706E023703}">
                      <ahyp:hlinkClr val="tx"/>
                    </a:ext>
                  </a:extLst>
                </a:hlinkClick>
              </a:rPr>
              <a:t>.com</a:t>
            </a:r>
            <a:endParaRPr sz="2000">
              <a:solidFill>
                <a:srgbClr val="F05A4E"/>
              </a:solidFill>
              <a:latin typeface="Source Sans Pro Light"/>
              <a:ea typeface="Source Sans Pro Light"/>
              <a:cs typeface="Source Sans Pro Light"/>
              <a:sym typeface="Source Sans Pro Light"/>
            </a:endParaRPr>
          </a:p>
          <a:p>
            <a:pPr indent="-355600" lvl="0" marL="457200" rtl="0" algn="l">
              <a:lnSpc>
                <a:spcPct val="150000"/>
              </a:lnSpc>
              <a:spcBef>
                <a:spcPts val="0"/>
              </a:spcBef>
              <a:spcAft>
                <a:spcPts val="0"/>
              </a:spcAft>
              <a:buClr>
                <a:srgbClr val="F05A4E"/>
              </a:buClr>
              <a:buSzPts val="2000"/>
              <a:buFont typeface="Source Sans Pro"/>
              <a:buChar char="●"/>
            </a:pPr>
            <a:r>
              <a:rPr lang="fr-CA" sz="2000">
                <a:solidFill>
                  <a:schemeClr val="lt1"/>
                </a:solidFill>
              </a:rPr>
              <a:t>Réseaux sociaux alternatifs : </a:t>
            </a:r>
            <a:endParaRPr sz="2000">
              <a:solidFill>
                <a:schemeClr val="lt1"/>
              </a:solidFill>
            </a:endParaRPr>
          </a:p>
          <a:p>
            <a:pPr indent="0" lvl="0" marL="457200" rtl="0" algn="l">
              <a:lnSpc>
                <a:spcPct val="150000"/>
              </a:lnSpc>
              <a:spcBef>
                <a:spcPts val="0"/>
              </a:spcBef>
              <a:spcAft>
                <a:spcPts val="0"/>
              </a:spcAft>
              <a:buNone/>
            </a:pPr>
            <a:r>
              <a:rPr lang="fr-CA" sz="2000">
                <a:solidFill>
                  <a:srgbClr val="F05A4E"/>
                </a:solidFill>
                <a:uFill>
                  <a:noFill/>
                </a:uFill>
                <a:latin typeface="Source Sans Pro Light"/>
                <a:ea typeface="Source Sans Pro Light"/>
                <a:cs typeface="Source Sans Pro Light"/>
                <a:sym typeface="Source Sans Pro Light"/>
                <a:hlinkClick r:id="rId6">
                  <a:extLst>
                    <a:ext uri="{A12FA001-AC4F-418D-AE19-62706E023703}">
                      <ahyp:hlinkClr val="tx"/>
                    </a:ext>
                  </a:extLst>
                </a:hlinkClick>
              </a:rPr>
              <a:t>www.</a:t>
            </a:r>
            <a:r>
              <a:rPr lang="fr-CA" sz="2000">
                <a:solidFill>
                  <a:srgbClr val="F05A4E"/>
                </a:solidFill>
                <a:uFill>
                  <a:noFill/>
                </a:uFill>
                <a:hlinkClick r:id="rId7">
                  <a:extLst>
                    <a:ext uri="{A12FA001-AC4F-418D-AE19-62706E023703}">
                      <ahyp:hlinkClr val="tx"/>
                    </a:ext>
                  </a:extLst>
                </a:hlinkClick>
              </a:rPr>
              <a:t>diasporafoundation</a:t>
            </a:r>
            <a:r>
              <a:rPr lang="fr-CA" sz="2000">
                <a:solidFill>
                  <a:srgbClr val="F05A4E"/>
                </a:solidFill>
                <a:uFill>
                  <a:noFill/>
                </a:uFill>
                <a:latin typeface="Source Sans Pro Light"/>
                <a:ea typeface="Source Sans Pro Light"/>
                <a:cs typeface="Source Sans Pro Light"/>
                <a:sym typeface="Source Sans Pro Light"/>
                <a:hlinkClick r:id="rId8">
                  <a:extLst>
                    <a:ext uri="{A12FA001-AC4F-418D-AE19-62706E023703}">
                      <ahyp:hlinkClr val="tx"/>
                    </a:ext>
                  </a:extLst>
                </a:hlinkClick>
              </a:rPr>
              <a:t>.org</a:t>
            </a:r>
            <a:endParaRPr sz="2000">
              <a:solidFill>
                <a:srgbClr val="F05A4E"/>
              </a:solidFill>
              <a:latin typeface="Source Sans Pro Light"/>
              <a:ea typeface="Source Sans Pro Light"/>
              <a:cs typeface="Source Sans Pro Light"/>
              <a:sym typeface="Source Sans Pro Light"/>
            </a:endParaRPr>
          </a:p>
          <a:p>
            <a:pPr indent="0" lvl="0" marL="457200" rtl="0" algn="l">
              <a:lnSpc>
                <a:spcPct val="150000"/>
              </a:lnSpc>
              <a:spcBef>
                <a:spcPts val="0"/>
              </a:spcBef>
              <a:spcAft>
                <a:spcPts val="0"/>
              </a:spcAft>
              <a:buNone/>
            </a:pPr>
            <a:r>
              <a:rPr lang="fr-CA" sz="2000">
                <a:solidFill>
                  <a:srgbClr val="F05A4E"/>
                </a:solidFill>
                <a:uFill>
                  <a:noFill/>
                </a:uFill>
                <a:latin typeface="Source Sans Pro Light"/>
                <a:ea typeface="Source Sans Pro Light"/>
                <a:cs typeface="Source Sans Pro Light"/>
                <a:sym typeface="Source Sans Pro Light"/>
                <a:hlinkClick r:id="rId9">
                  <a:extLst>
                    <a:ext uri="{A12FA001-AC4F-418D-AE19-62706E023703}">
                      <ahyp:hlinkClr val="tx"/>
                    </a:ext>
                  </a:extLst>
                </a:hlinkClick>
              </a:rPr>
              <a:t>www.</a:t>
            </a:r>
            <a:r>
              <a:rPr lang="fr-CA" sz="2000">
                <a:solidFill>
                  <a:srgbClr val="F05A4E"/>
                </a:solidFill>
                <a:uFill>
                  <a:noFill/>
                </a:uFill>
                <a:hlinkClick r:id="rId10">
                  <a:extLst>
                    <a:ext uri="{A12FA001-AC4F-418D-AE19-62706E023703}">
                      <ahyp:hlinkClr val="tx"/>
                    </a:ext>
                  </a:extLst>
                </a:hlinkClick>
              </a:rPr>
              <a:t>hello</a:t>
            </a:r>
            <a:r>
              <a:rPr lang="fr-CA" sz="2000">
                <a:solidFill>
                  <a:srgbClr val="F05A4E"/>
                </a:solidFill>
                <a:uFill>
                  <a:noFill/>
                </a:uFill>
                <a:latin typeface="Source Sans Pro Light"/>
                <a:ea typeface="Source Sans Pro Light"/>
                <a:cs typeface="Source Sans Pro Light"/>
                <a:sym typeface="Source Sans Pro Light"/>
                <a:hlinkClick r:id="rId11">
                  <a:extLst>
                    <a:ext uri="{A12FA001-AC4F-418D-AE19-62706E023703}">
                      <ahyp:hlinkClr val="tx"/>
                    </a:ext>
                  </a:extLst>
                </a:hlinkClick>
              </a:rPr>
              <a:t>.com</a:t>
            </a:r>
            <a:r>
              <a:rPr lang="fr-CA" sz="2000">
                <a:solidFill>
                  <a:srgbClr val="F05A4E"/>
                </a:solidFill>
                <a:latin typeface="Source Sans Pro Light"/>
                <a:ea typeface="Source Sans Pro Light"/>
                <a:cs typeface="Source Sans Pro Light"/>
                <a:sym typeface="Source Sans Pro Light"/>
              </a:rPr>
              <a:t> </a:t>
            </a:r>
            <a:endParaRPr sz="2000">
              <a:solidFill>
                <a:srgbClr val="F05A4E"/>
              </a:solidFill>
              <a:latin typeface="Source Sans Pro Light"/>
              <a:ea typeface="Source Sans Pro Light"/>
              <a:cs typeface="Source Sans Pro Light"/>
              <a:sym typeface="Source Sans Pro Light"/>
            </a:endParaRPr>
          </a:p>
          <a:p>
            <a:pPr indent="0" lvl="0" marL="457200" rtl="0" algn="l">
              <a:lnSpc>
                <a:spcPct val="150000"/>
              </a:lnSpc>
              <a:spcBef>
                <a:spcPts val="0"/>
              </a:spcBef>
              <a:spcAft>
                <a:spcPts val="0"/>
              </a:spcAft>
              <a:buNone/>
            </a:pPr>
            <a:r>
              <a:rPr lang="fr-CA" sz="2000">
                <a:solidFill>
                  <a:srgbClr val="F05A4E"/>
                </a:solidFill>
                <a:uFill>
                  <a:noFill/>
                </a:uFill>
                <a:latin typeface="Source Sans Pro Light"/>
                <a:ea typeface="Source Sans Pro Light"/>
                <a:cs typeface="Source Sans Pro Light"/>
                <a:sym typeface="Source Sans Pro Light"/>
                <a:hlinkClick r:id="rId12">
                  <a:extLst>
                    <a:ext uri="{A12FA001-AC4F-418D-AE19-62706E023703}">
                      <ahyp:hlinkClr val="tx"/>
                    </a:ext>
                  </a:extLst>
                </a:hlinkClick>
              </a:rPr>
              <a:t>www.</a:t>
            </a:r>
            <a:r>
              <a:rPr lang="fr-CA" sz="2000">
                <a:solidFill>
                  <a:srgbClr val="F05A4E"/>
                </a:solidFill>
                <a:uFill>
                  <a:noFill/>
                </a:uFill>
                <a:hlinkClick r:id="rId13">
                  <a:extLst>
                    <a:ext uri="{A12FA001-AC4F-418D-AE19-62706E023703}">
                      <ahyp:hlinkClr val="tx"/>
                    </a:ext>
                  </a:extLst>
                </a:hlinkClick>
              </a:rPr>
              <a:t>ello</a:t>
            </a:r>
            <a:r>
              <a:rPr lang="fr-CA" sz="2000">
                <a:solidFill>
                  <a:srgbClr val="F05A4E"/>
                </a:solidFill>
                <a:uFill>
                  <a:noFill/>
                </a:uFill>
                <a:latin typeface="Source Sans Pro Light"/>
                <a:ea typeface="Source Sans Pro Light"/>
                <a:cs typeface="Source Sans Pro Light"/>
                <a:sym typeface="Source Sans Pro Light"/>
                <a:hlinkClick r:id="rId14">
                  <a:extLst>
                    <a:ext uri="{A12FA001-AC4F-418D-AE19-62706E023703}">
                      <ahyp:hlinkClr val="tx"/>
                    </a:ext>
                  </a:extLst>
                </a:hlinkClick>
              </a:rPr>
              <a:t>.co</a:t>
            </a:r>
            <a:endParaRPr sz="2000">
              <a:solidFill>
                <a:srgbClr val="F05A4E"/>
              </a:solidFill>
              <a:latin typeface="Source Sans Pro Light"/>
              <a:ea typeface="Source Sans Pro Light"/>
              <a:cs typeface="Source Sans Pro Light"/>
              <a:sym typeface="Source Sans Pro Light"/>
            </a:endParaRPr>
          </a:p>
          <a:p>
            <a:pPr indent="0" lvl="0" marL="457200" rtl="0" algn="l">
              <a:lnSpc>
                <a:spcPct val="150000"/>
              </a:lnSpc>
              <a:spcBef>
                <a:spcPts val="0"/>
              </a:spcBef>
              <a:spcAft>
                <a:spcPts val="0"/>
              </a:spcAft>
              <a:buNone/>
            </a:pPr>
            <a:r>
              <a:t/>
            </a:r>
            <a:endParaRPr sz="2000">
              <a:solidFill>
                <a:schemeClr val="lt1"/>
              </a:solidFill>
            </a:endParaRPr>
          </a:p>
        </p:txBody>
      </p:sp>
      <p:sp>
        <p:nvSpPr>
          <p:cNvPr id="405" name="Google Shape;405;p73"/>
          <p:cNvSpPr txBox="1"/>
          <p:nvPr/>
        </p:nvSpPr>
        <p:spPr>
          <a:xfrm>
            <a:off x="529750" y="337825"/>
            <a:ext cx="67410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rgbClr val="000000"/>
              </a:buClr>
              <a:buSzPts val="2800"/>
              <a:buFont typeface="Arial"/>
              <a:buNone/>
            </a:pPr>
            <a:r>
              <a:rPr b="1" lang="fr-CA" sz="3000">
                <a:solidFill>
                  <a:schemeClr val="lt1"/>
                </a:solidFill>
                <a:latin typeface="Source Sans Pro"/>
                <a:ea typeface="Source Sans Pro"/>
                <a:cs typeface="Source Sans Pro"/>
                <a:sym typeface="Source Sans Pro"/>
              </a:rPr>
              <a:t>Ressources</a:t>
            </a:r>
            <a:endParaRPr b="1" sz="1700">
              <a:solidFill>
                <a:schemeClr val="lt1"/>
              </a:solidFill>
            </a:endParaRPr>
          </a:p>
        </p:txBody>
      </p:sp>
      <p:pic>
        <p:nvPicPr>
          <p:cNvPr id="406" name="Google Shape;406;p73"/>
          <p:cNvPicPr preferRelativeResize="0"/>
          <p:nvPr/>
        </p:nvPicPr>
        <p:blipFill>
          <a:blip r:embed="rId15">
            <a:alphaModFix/>
          </a:blip>
          <a:stretch>
            <a:fillRect/>
          </a:stretch>
        </p:blipFill>
        <p:spPr>
          <a:xfrm>
            <a:off x="2743200" y="411613"/>
            <a:ext cx="498925" cy="4989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74"/>
          <p:cNvSpPr txBox="1"/>
          <p:nvPr>
            <p:ph type="title"/>
          </p:nvPr>
        </p:nvSpPr>
        <p:spPr>
          <a:xfrm>
            <a:off x="525300" y="276100"/>
            <a:ext cx="8093400" cy="4368000"/>
          </a:xfrm>
          <a:prstGeom prst="rect">
            <a:avLst/>
          </a:prstGeom>
        </p:spPr>
        <p:txBody>
          <a:bodyPr anchorCtr="0" anchor="ctr" bIns="91425" lIns="91425" spcFirstLastPara="1" rIns="91425" wrap="square" tIns="91425">
            <a:noAutofit/>
          </a:bodyPr>
          <a:lstStyle/>
          <a:p>
            <a:pPr indent="0" lvl="0" marL="0" rtl="0" algn="just">
              <a:lnSpc>
                <a:spcPct val="150000"/>
              </a:lnSpc>
              <a:spcBef>
                <a:spcPts val="0"/>
              </a:spcBef>
              <a:spcAft>
                <a:spcPts val="0"/>
              </a:spcAft>
              <a:buNone/>
            </a:pPr>
            <a:r>
              <a:t/>
            </a:r>
            <a:endParaRPr sz="2000">
              <a:solidFill>
                <a:srgbClr val="F05A4E"/>
              </a:solidFill>
              <a:latin typeface="Source Sans Pro Light"/>
              <a:ea typeface="Source Sans Pro Light"/>
              <a:cs typeface="Source Sans Pro Light"/>
              <a:sym typeface="Source Sans Pro Light"/>
            </a:endParaRPr>
          </a:p>
          <a:p>
            <a:pPr indent="0" lvl="0" marL="457200" rtl="0" algn="just">
              <a:lnSpc>
                <a:spcPct val="150000"/>
              </a:lnSpc>
              <a:spcBef>
                <a:spcPts val="0"/>
              </a:spcBef>
              <a:spcAft>
                <a:spcPts val="0"/>
              </a:spcAft>
              <a:buNone/>
            </a:pPr>
            <a:r>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fr-CA" sz="2000">
                <a:solidFill>
                  <a:srgbClr val="F05A4E"/>
                </a:solidFill>
              </a:rPr>
              <a:t>Université de Montréal </a:t>
            </a:r>
            <a:endParaRPr sz="2000">
              <a:solidFill>
                <a:srgbClr val="F05A4E"/>
              </a:solidFill>
            </a:endParaRPr>
          </a:p>
          <a:p>
            <a:pPr indent="-355600" lvl="0" marL="457200" rtl="0" algn="just">
              <a:lnSpc>
                <a:spcPct val="150000"/>
              </a:lnSpc>
              <a:spcBef>
                <a:spcPts val="0"/>
              </a:spcBef>
              <a:spcAft>
                <a:spcPts val="0"/>
              </a:spcAft>
              <a:buClr>
                <a:srgbClr val="F05A4E"/>
              </a:buClr>
              <a:buSzPts val="2000"/>
              <a:buFont typeface="Arial"/>
              <a:buChar char="●"/>
            </a:pPr>
            <a:r>
              <a:rPr lang="fr-CA" sz="2000">
                <a:solidFill>
                  <a:srgbClr val="F05A4E"/>
                </a:solidFill>
              </a:rPr>
              <a:t>Médias : La Presse, BBC News, Le Devoir, Wired, Forbes, Business Insider, The New York Times, France 2, Brut, Quartz, ARTE et Radio-Canada </a:t>
            </a:r>
            <a:endParaRPr sz="2000">
              <a:solidFill>
                <a:srgbClr val="F05A4E"/>
              </a:solidFill>
            </a:endParaRPr>
          </a:p>
          <a:p>
            <a:pPr indent="-355600" lvl="0" marL="457200" rtl="0" algn="just">
              <a:lnSpc>
                <a:spcPct val="150000"/>
              </a:lnSpc>
              <a:spcBef>
                <a:spcPts val="0"/>
              </a:spcBef>
              <a:spcAft>
                <a:spcPts val="0"/>
              </a:spcAft>
              <a:buClr>
                <a:srgbClr val="F05A4E"/>
              </a:buClr>
              <a:buSzPts val="2000"/>
              <a:buFont typeface="Arial"/>
              <a:buChar char="●"/>
            </a:pPr>
            <a:r>
              <a:rPr lang="fr-CA" sz="2000">
                <a:solidFill>
                  <a:srgbClr val="F05A4E"/>
                </a:solidFill>
              </a:rPr>
              <a:t>Orléans Tours</a:t>
            </a:r>
            <a:endParaRPr sz="2000">
              <a:solidFill>
                <a:srgbClr val="F05A4E"/>
              </a:solidFill>
            </a:endParaRPr>
          </a:p>
          <a:p>
            <a:pPr indent="-355600" lvl="0" marL="457200" rtl="0" algn="just">
              <a:lnSpc>
                <a:spcPct val="150000"/>
              </a:lnSpc>
              <a:spcBef>
                <a:spcPts val="0"/>
              </a:spcBef>
              <a:spcAft>
                <a:spcPts val="0"/>
              </a:spcAft>
              <a:buClr>
                <a:srgbClr val="F05A4E"/>
              </a:buClr>
              <a:buSzPts val="2000"/>
              <a:buFont typeface="Arial"/>
              <a:buChar char="●"/>
            </a:pPr>
            <a:r>
              <a:rPr lang="fr-CA" sz="2000">
                <a:solidFill>
                  <a:srgbClr val="F05A4E"/>
                </a:solidFill>
              </a:rPr>
              <a:t>TEDx Talk</a:t>
            </a:r>
            <a:endParaRPr sz="2000">
              <a:solidFill>
                <a:srgbClr val="F05A4E"/>
              </a:solidFill>
            </a:endParaRPr>
          </a:p>
          <a:p>
            <a:pPr indent="-355600" lvl="0" marL="457200" rtl="0" algn="just">
              <a:lnSpc>
                <a:spcPct val="150000"/>
              </a:lnSpc>
              <a:spcBef>
                <a:spcPts val="0"/>
              </a:spcBef>
              <a:spcAft>
                <a:spcPts val="0"/>
              </a:spcAft>
              <a:buClr>
                <a:srgbClr val="F05A4E"/>
              </a:buClr>
              <a:buSzPts val="2000"/>
              <a:buFont typeface="Arial"/>
              <a:buChar char="●"/>
            </a:pPr>
            <a:r>
              <a:rPr lang="fr-CA" sz="2000">
                <a:solidFill>
                  <a:srgbClr val="F05A4E"/>
                </a:solidFill>
              </a:rPr>
              <a:t>Factuel - AFP</a:t>
            </a:r>
            <a:endParaRPr sz="2000">
              <a:solidFill>
                <a:srgbClr val="F05A4E"/>
              </a:solidFill>
            </a:endParaRPr>
          </a:p>
        </p:txBody>
      </p:sp>
      <p:sp>
        <p:nvSpPr>
          <p:cNvPr id="412" name="Google Shape;412;p74"/>
          <p:cNvSpPr txBox="1"/>
          <p:nvPr/>
        </p:nvSpPr>
        <p:spPr>
          <a:xfrm>
            <a:off x="529750" y="337825"/>
            <a:ext cx="67410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CA" sz="3000">
                <a:solidFill>
                  <a:schemeClr val="lt1"/>
                </a:solidFill>
                <a:latin typeface="Source Sans Pro"/>
                <a:ea typeface="Source Sans Pro"/>
                <a:cs typeface="Source Sans Pro"/>
                <a:sym typeface="Source Sans Pro"/>
              </a:rPr>
              <a:t>Sources</a:t>
            </a:r>
            <a:endParaRPr b="1" sz="1700">
              <a:solidFill>
                <a:schemeClr val="lt1"/>
              </a:solidFill>
            </a:endParaRPr>
          </a:p>
        </p:txBody>
      </p:sp>
      <p:pic>
        <p:nvPicPr>
          <p:cNvPr id="413" name="Google Shape;413;p74"/>
          <p:cNvPicPr preferRelativeResize="0"/>
          <p:nvPr/>
        </p:nvPicPr>
        <p:blipFill>
          <a:blip r:embed="rId3">
            <a:alphaModFix/>
          </a:blip>
          <a:stretch>
            <a:fillRect/>
          </a:stretch>
        </p:blipFill>
        <p:spPr>
          <a:xfrm>
            <a:off x="2147275" y="403638"/>
            <a:ext cx="514875" cy="5148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75"/>
          <p:cNvSpPr txBox="1"/>
          <p:nvPr>
            <p:ph type="title"/>
          </p:nvPr>
        </p:nvSpPr>
        <p:spPr>
          <a:xfrm>
            <a:off x="525300" y="225350"/>
            <a:ext cx="8093400" cy="4368000"/>
          </a:xfrm>
          <a:prstGeom prst="rect">
            <a:avLst/>
          </a:prstGeom>
        </p:spPr>
        <p:txBody>
          <a:bodyPr anchorCtr="0" anchor="ctr" bIns="91425" lIns="91425" spcFirstLastPara="1" rIns="91425" wrap="square" tIns="91425">
            <a:noAutofit/>
          </a:bodyPr>
          <a:lstStyle/>
          <a:p>
            <a:pPr indent="0" lvl="0" marL="0" rtl="0" algn="just">
              <a:lnSpc>
                <a:spcPct val="150000"/>
              </a:lnSpc>
              <a:spcBef>
                <a:spcPts val="0"/>
              </a:spcBef>
              <a:spcAft>
                <a:spcPts val="0"/>
              </a:spcAft>
              <a:buNone/>
            </a:pPr>
            <a:r>
              <a:t/>
            </a:r>
            <a:endParaRPr sz="2000">
              <a:solidFill>
                <a:srgbClr val="F05A4E"/>
              </a:solidFill>
              <a:latin typeface="Source Sans Pro Light"/>
              <a:ea typeface="Source Sans Pro Light"/>
              <a:cs typeface="Source Sans Pro Light"/>
              <a:sym typeface="Source Sans Pro Light"/>
            </a:endParaRPr>
          </a:p>
          <a:p>
            <a:pPr indent="0" lvl="0" marL="457200" rtl="0" algn="just">
              <a:lnSpc>
                <a:spcPct val="150000"/>
              </a:lnSpc>
              <a:spcBef>
                <a:spcPts val="0"/>
              </a:spcBef>
              <a:spcAft>
                <a:spcPts val="0"/>
              </a:spcAft>
              <a:buNone/>
            </a:pPr>
            <a:r>
              <a:t/>
            </a:r>
            <a:endParaRPr sz="2000">
              <a:solidFill>
                <a:srgbClr val="F05A4E"/>
              </a:solidFill>
              <a:latin typeface="Source Sans Pro Light"/>
              <a:ea typeface="Source Sans Pro Light"/>
              <a:cs typeface="Source Sans Pro Light"/>
              <a:sym typeface="Source Sans Pro Light"/>
            </a:endParaRPr>
          </a:p>
          <a:p>
            <a:pPr indent="-355600" lvl="0" marL="457200" rtl="0" algn="just">
              <a:lnSpc>
                <a:spcPct val="150000"/>
              </a:lnSpc>
              <a:spcBef>
                <a:spcPts val="0"/>
              </a:spcBef>
              <a:spcAft>
                <a:spcPts val="0"/>
              </a:spcAft>
              <a:buClr>
                <a:srgbClr val="F05A4E"/>
              </a:buClr>
              <a:buSzPts val="2000"/>
              <a:buFont typeface="Source Sans Pro Light"/>
              <a:buChar char="●"/>
            </a:pPr>
            <a:r>
              <a:rPr lang="fr-CA" sz="2000">
                <a:solidFill>
                  <a:srgbClr val="F05A4E"/>
                </a:solidFill>
              </a:rPr>
              <a:t>Réseaux sociaux : Hello, Ello, Diaspora, Facebook, Instagram, Twitter, Twitch, LinkedIn, SnapChat et WhatsApp</a:t>
            </a:r>
            <a:endParaRPr sz="2000">
              <a:solidFill>
                <a:srgbClr val="F05A4E"/>
              </a:solidFill>
            </a:endParaRPr>
          </a:p>
          <a:p>
            <a:pPr indent="-355600" lvl="0" marL="457200" rtl="0" algn="just">
              <a:lnSpc>
                <a:spcPct val="150000"/>
              </a:lnSpc>
              <a:spcBef>
                <a:spcPts val="0"/>
              </a:spcBef>
              <a:spcAft>
                <a:spcPts val="0"/>
              </a:spcAft>
              <a:buClr>
                <a:srgbClr val="F05A4E"/>
              </a:buClr>
              <a:buSzPts val="2000"/>
              <a:buFont typeface="Arial"/>
              <a:buChar char="●"/>
            </a:pPr>
            <a:r>
              <a:rPr lang="fr-CA" sz="2000">
                <a:solidFill>
                  <a:srgbClr val="F05A4E"/>
                </a:solidFill>
              </a:rPr>
              <a:t>Déclaration de Montréal pour un développement responsable de l’intelligence artificielle </a:t>
            </a:r>
            <a:endParaRPr sz="2000">
              <a:solidFill>
                <a:srgbClr val="F05A4E"/>
              </a:solidFill>
            </a:endParaRPr>
          </a:p>
          <a:p>
            <a:pPr indent="-355600" lvl="0" marL="457200" rtl="0" algn="just">
              <a:lnSpc>
                <a:spcPct val="150000"/>
              </a:lnSpc>
              <a:spcBef>
                <a:spcPts val="0"/>
              </a:spcBef>
              <a:spcAft>
                <a:spcPts val="0"/>
              </a:spcAft>
              <a:buClr>
                <a:srgbClr val="F05A4E"/>
              </a:buClr>
              <a:buSzPts val="2000"/>
              <a:buFont typeface="Arial"/>
              <a:buChar char="●"/>
            </a:pPr>
            <a:r>
              <a:rPr lang="fr-CA" sz="2000">
                <a:solidFill>
                  <a:srgbClr val="F05A4E"/>
                </a:solidFill>
              </a:rPr>
              <a:t>Commission d’accès à l’information du Québec </a:t>
            </a:r>
            <a:endParaRPr sz="2000">
              <a:solidFill>
                <a:srgbClr val="F05A4E"/>
              </a:solidFill>
            </a:endParaRPr>
          </a:p>
          <a:p>
            <a:pPr indent="-355600" lvl="0" marL="457200" rtl="0" algn="just">
              <a:lnSpc>
                <a:spcPct val="150000"/>
              </a:lnSpc>
              <a:spcBef>
                <a:spcPts val="0"/>
              </a:spcBef>
              <a:spcAft>
                <a:spcPts val="0"/>
              </a:spcAft>
              <a:buClr>
                <a:srgbClr val="F05A4E"/>
              </a:buClr>
              <a:buSzPts val="2000"/>
              <a:buFont typeface="Arial"/>
              <a:buChar char="●"/>
            </a:pPr>
            <a:r>
              <a:rPr lang="fr-CA" sz="2000">
                <a:solidFill>
                  <a:srgbClr val="F05A4E"/>
                </a:solidFill>
              </a:rPr>
              <a:t>Cairn </a:t>
            </a:r>
            <a:endParaRPr sz="2000">
              <a:solidFill>
                <a:srgbClr val="F05A4E"/>
              </a:solidFill>
            </a:endParaRPr>
          </a:p>
          <a:p>
            <a:pPr indent="-355600" lvl="0" marL="457200" rtl="0" algn="just">
              <a:lnSpc>
                <a:spcPct val="150000"/>
              </a:lnSpc>
              <a:spcBef>
                <a:spcPts val="0"/>
              </a:spcBef>
              <a:spcAft>
                <a:spcPts val="0"/>
              </a:spcAft>
              <a:buClr>
                <a:srgbClr val="F05A4E"/>
              </a:buClr>
              <a:buSzPts val="2000"/>
              <a:buFont typeface="Arial"/>
              <a:buChar char="●"/>
            </a:pPr>
            <a:r>
              <a:rPr lang="fr-CA" sz="2000">
                <a:solidFill>
                  <a:srgbClr val="F05A4E"/>
                </a:solidFill>
              </a:rPr>
              <a:t>Charte canadienne du numérique </a:t>
            </a:r>
            <a:endParaRPr sz="2000">
              <a:solidFill>
                <a:srgbClr val="F05A4E"/>
              </a:solidFill>
            </a:endParaRPr>
          </a:p>
        </p:txBody>
      </p:sp>
      <p:sp>
        <p:nvSpPr>
          <p:cNvPr id="419" name="Google Shape;419;p75"/>
          <p:cNvSpPr txBox="1"/>
          <p:nvPr/>
        </p:nvSpPr>
        <p:spPr>
          <a:xfrm>
            <a:off x="529750" y="337825"/>
            <a:ext cx="67410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CA" sz="3000">
                <a:solidFill>
                  <a:schemeClr val="lt1"/>
                </a:solidFill>
                <a:latin typeface="Source Sans Pro"/>
                <a:ea typeface="Source Sans Pro"/>
                <a:cs typeface="Source Sans Pro"/>
                <a:sym typeface="Source Sans Pro"/>
              </a:rPr>
              <a:t>Sources</a:t>
            </a:r>
            <a:endParaRPr b="1" sz="1700">
              <a:solidFill>
                <a:schemeClr val="lt1"/>
              </a:solidFill>
            </a:endParaRPr>
          </a:p>
        </p:txBody>
      </p:sp>
      <p:pic>
        <p:nvPicPr>
          <p:cNvPr id="420" name="Google Shape;420;p75"/>
          <p:cNvPicPr preferRelativeResize="0"/>
          <p:nvPr/>
        </p:nvPicPr>
        <p:blipFill>
          <a:blip r:embed="rId3">
            <a:alphaModFix/>
          </a:blip>
          <a:stretch>
            <a:fillRect/>
          </a:stretch>
        </p:blipFill>
        <p:spPr>
          <a:xfrm>
            <a:off x="2147275" y="403638"/>
            <a:ext cx="514875" cy="514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49"/>
          <p:cNvSpPr txBox="1"/>
          <p:nvPr>
            <p:ph type="title"/>
          </p:nvPr>
        </p:nvSpPr>
        <p:spPr>
          <a:xfrm>
            <a:off x="477301" y="411475"/>
            <a:ext cx="8189400" cy="567000"/>
          </a:xfrm>
          <a:prstGeom prst="rect">
            <a:avLst/>
          </a:prstGeom>
          <a:noFill/>
        </p:spPr>
        <p:txBody>
          <a:bodyPr anchorCtr="0" anchor="ctr" bIns="0" lIns="0" spcFirstLastPara="1" rIns="0" wrap="square" tIns="0">
            <a:noAutofit/>
          </a:bodyPr>
          <a:lstStyle/>
          <a:p>
            <a:pPr indent="0" lvl="0" marL="0" rtl="0" algn="l">
              <a:spcBef>
                <a:spcPts val="0"/>
              </a:spcBef>
              <a:spcAft>
                <a:spcPts val="0"/>
              </a:spcAft>
              <a:buNone/>
            </a:pPr>
            <a:r>
              <a:rPr lang="fr-CA" sz="3000">
                <a:solidFill>
                  <a:srgbClr val="F15B4E"/>
                </a:solidFill>
                <a:latin typeface="Source Sans Pro"/>
                <a:ea typeface="Source Sans Pro"/>
                <a:cs typeface="Source Sans Pro"/>
                <a:sym typeface="Source Sans Pro"/>
              </a:rPr>
              <a:t>À vous la parole! </a:t>
            </a:r>
            <a:endParaRPr sz="3000">
              <a:solidFill>
                <a:srgbClr val="F15B4E"/>
              </a:solidFill>
              <a:latin typeface="Source Sans Pro"/>
              <a:ea typeface="Source Sans Pro"/>
              <a:cs typeface="Source Sans Pro"/>
              <a:sym typeface="Source Sans Pro"/>
            </a:endParaRPr>
          </a:p>
        </p:txBody>
      </p:sp>
      <p:sp>
        <p:nvSpPr>
          <p:cNvPr id="203" name="Google Shape;203;p49"/>
          <p:cNvSpPr txBox="1"/>
          <p:nvPr/>
        </p:nvSpPr>
        <p:spPr>
          <a:xfrm>
            <a:off x="1519350" y="1183225"/>
            <a:ext cx="6105300" cy="912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fr-CA" sz="2200">
                <a:solidFill>
                  <a:srgbClr val="363759"/>
                </a:solidFill>
                <a:latin typeface="Source Sans Pro"/>
                <a:ea typeface="Source Sans Pro"/>
                <a:cs typeface="Source Sans Pro"/>
                <a:sym typeface="Source Sans Pro"/>
              </a:rPr>
              <a:t>Utilisez-vous les réseaux sociaux?</a:t>
            </a:r>
            <a:endParaRPr b="1" sz="2200">
              <a:solidFill>
                <a:srgbClr val="363759"/>
              </a:solidFill>
              <a:latin typeface="Source Sans Pro"/>
              <a:ea typeface="Source Sans Pro"/>
              <a:cs typeface="Source Sans Pro"/>
              <a:sym typeface="Source Sans Pro"/>
            </a:endParaRPr>
          </a:p>
          <a:p>
            <a:pPr indent="0" lvl="0" marL="0" rtl="0" algn="ctr">
              <a:lnSpc>
                <a:spcPct val="115000"/>
              </a:lnSpc>
              <a:spcBef>
                <a:spcPts val="0"/>
              </a:spcBef>
              <a:spcAft>
                <a:spcPts val="0"/>
              </a:spcAft>
              <a:buNone/>
            </a:pPr>
            <a:r>
              <a:rPr b="1" lang="fr-CA" sz="2200">
                <a:solidFill>
                  <a:srgbClr val="363759"/>
                </a:solidFill>
                <a:latin typeface="Source Sans Pro"/>
                <a:ea typeface="Source Sans Pro"/>
                <a:cs typeface="Source Sans Pro"/>
                <a:sym typeface="Source Sans Pro"/>
              </a:rPr>
              <a:t>Vous sentez-vous en confiance sur ceux-ci?</a:t>
            </a:r>
            <a:endParaRPr b="1" sz="2200">
              <a:solidFill>
                <a:srgbClr val="363759"/>
              </a:solidFill>
              <a:latin typeface="Source Sans Pro"/>
              <a:ea typeface="Source Sans Pro"/>
              <a:cs typeface="Source Sans Pro"/>
              <a:sym typeface="Source Sans Pro"/>
            </a:endParaRPr>
          </a:p>
        </p:txBody>
      </p:sp>
      <p:pic>
        <p:nvPicPr>
          <p:cNvPr id="204" name="Google Shape;204;p49"/>
          <p:cNvPicPr preferRelativeResize="0"/>
          <p:nvPr/>
        </p:nvPicPr>
        <p:blipFill>
          <a:blip r:embed="rId3">
            <a:alphaModFix/>
          </a:blip>
          <a:stretch>
            <a:fillRect/>
          </a:stretch>
        </p:blipFill>
        <p:spPr>
          <a:xfrm>
            <a:off x="3733238" y="2300575"/>
            <a:ext cx="1677524" cy="167752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76"/>
          <p:cNvSpPr txBox="1"/>
          <p:nvPr/>
        </p:nvSpPr>
        <p:spPr>
          <a:xfrm>
            <a:off x="529750" y="337825"/>
            <a:ext cx="67410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CA" sz="3000">
                <a:solidFill>
                  <a:schemeClr val="lt1"/>
                </a:solidFill>
                <a:latin typeface="Source Sans Pro"/>
                <a:ea typeface="Source Sans Pro"/>
                <a:cs typeface="Source Sans Pro"/>
                <a:sym typeface="Source Sans Pro"/>
              </a:rPr>
              <a:t>Sources des images</a:t>
            </a:r>
            <a:endParaRPr b="1" sz="1700">
              <a:solidFill>
                <a:schemeClr val="lt1"/>
              </a:solidFill>
            </a:endParaRPr>
          </a:p>
        </p:txBody>
      </p:sp>
      <p:pic>
        <p:nvPicPr>
          <p:cNvPr id="426" name="Google Shape;426;p76"/>
          <p:cNvPicPr preferRelativeResize="0"/>
          <p:nvPr/>
        </p:nvPicPr>
        <p:blipFill>
          <a:blip r:embed="rId3">
            <a:alphaModFix/>
          </a:blip>
          <a:stretch>
            <a:fillRect/>
          </a:stretch>
        </p:blipFill>
        <p:spPr>
          <a:xfrm>
            <a:off x="4138825" y="431750"/>
            <a:ext cx="458650" cy="458650"/>
          </a:xfrm>
          <a:prstGeom prst="rect">
            <a:avLst/>
          </a:prstGeom>
          <a:noFill/>
          <a:ln>
            <a:noFill/>
          </a:ln>
        </p:spPr>
      </p:pic>
      <p:sp>
        <p:nvSpPr>
          <p:cNvPr id="427" name="Google Shape;427;p76"/>
          <p:cNvSpPr txBox="1"/>
          <p:nvPr/>
        </p:nvSpPr>
        <p:spPr>
          <a:xfrm>
            <a:off x="666150" y="1102950"/>
            <a:ext cx="7563600" cy="18777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b="1" lang="fr-CA" sz="2000">
                <a:solidFill>
                  <a:srgbClr val="F05A4E"/>
                </a:solidFill>
                <a:latin typeface="Source Sans Pro"/>
                <a:ea typeface="Source Sans Pro"/>
                <a:cs typeface="Source Sans Pro"/>
                <a:sym typeface="Source Sans Pro"/>
              </a:rPr>
              <a:t>Google Flaticon</a:t>
            </a:r>
            <a:r>
              <a:rPr lang="fr-CA" sz="2000">
                <a:solidFill>
                  <a:srgbClr val="F05A4E"/>
                </a:solidFill>
                <a:latin typeface="Source Sans Pro Light"/>
                <a:ea typeface="Source Sans Pro Light"/>
                <a:cs typeface="Source Sans Pro Light"/>
                <a:sym typeface="Source Sans Pro Light"/>
              </a:rPr>
              <a:t> : Freepik, Pixel perfect, iconixar, Kiranshastry, srip, Becris, Flat Icons, surang, Vitaly Gorbachev, Itim2101, Nhor Phai, mynamepong, geotatah, Dimitri Miroliubov, Tomas Knop et Zlatko Najdenovski</a:t>
            </a:r>
            <a:endParaRPr/>
          </a:p>
        </p:txBody>
      </p:sp>
      <p:sp>
        <p:nvSpPr>
          <p:cNvPr id="428" name="Google Shape;428;p76"/>
          <p:cNvSpPr txBox="1"/>
          <p:nvPr/>
        </p:nvSpPr>
        <p:spPr>
          <a:xfrm>
            <a:off x="1741650" y="3602300"/>
            <a:ext cx="52530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sz="2200">
                <a:solidFill>
                  <a:schemeClr val="lt1"/>
                </a:solidFill>
                <a:latin typeface="Source Sans Pro"/>
                <a:ea typeface="Source Sans Pro"/>
                <a:cs typeface="Source Sans Pro"/>
                <a:sym typeface="Source Sans Pro"/>
              </a:rPr>
              <a:t>Merci de votre participation! </a:t>
            </a:r>
            <a:endParaRPr sz="2200">
              <a:solidFill>
                <a:schemeClr val="lt1"/>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63759"/>
        </a:solidFill>
      </p:bgPr>
    </p:bg>
    <p:spTree>
      <p:nvGrpSpPr>
        <p:cNvPr id="208" name="Shape 208"/>
        <p:cNvGrpSpPr/>
        <p:nvPr/>
      </p:nvGrpSpPr>
      <p:grpSpPr>
        <a:xfrm>
          <a:off x="0" y="0"/>
          <a:ext cx="0" cy="0"/>
          <a:chOff x="0" y="0"/>
          <a:chExt cx="0" cy="0"/>
        </a:xfrm>
      </p:grpSpPr>
      <p:sp>
        <p:nvSpPr>
          <p:cNvPr id="209" name="Google Shape;209;p50"/>
          <p:cNvSpPr txBox="1"/>
          <p:nvPr>
            <p:ph type="title"/>
          </p:nvPr>
        </p:nvSpPr>
        <p:spPr>
          <a:xfrm>
            <a:off x="477301" y="2217925"/>
            <a:ext cx="8189400" cy="567000"/>
          </a:xfrm>
          <a:prstGeom prst="rect">
            <a:avLst/>
          </a:prstGeom>
          <a:noFill/>
          <a:ln>
            <a:noFill/>
          </a:ln>
        </p:spPr>
        <p:txBody>
          <a:bodyPr anchorCtr="0" anchor="ctr" bIns="91425" lIns="91425" spcFirstLastPara="1" rIns="91425" wrap="square" tIns="91425">
            <a:noAutofit/>
          </a:bodyPr>
          <a:lstStyle/>
          <a:p>
            <a:pPr indent="-444500" lvl="0" marL="457200" marR="0" rtl="0" algn="ctr">
              <a:lnSpc>
                <a:spcPct val="100000"/>
              </a:lnSpc>
              <a:spcBef>
                <a:spcPts val="0"/>
              </a:spcBef>
              <a:spcAft>
                <a:spcPts val="0"/>
              </a:spcAft>
              <a:buClr>
                <a:srgbClr val="F05B4E"/>
              </a:buClr>
              <a:buSzPts val="3400"/>
              <a:buAutoNum type="arabicPeriod"/>
            </a:pPr>
            <a:r>
              <a:rPr b="1" lang="fr-CA" sz="3400">
                <a:solidFill>
                  <a:srgbClr val="F05B4E"/>
                </a:solidFill>
              </a:rPr>
              <a:t>Survol des réseaux sociaux</a:t>
            </a:r>
            <a:endParaRPr b="1" sz="3400">
              <a:solidFill>
                <a:srgbClr val="F05B4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51"/>
          <p:cNvSpPr txBox="1"/>
          <p:nvPr>
            <p:ph type="title"/>
          </p:nvPr>
        </p:nvSpPr>
        <p:spPr>
          <a:xfrm>
            <a:off x="477301" y="411475"/>
            <a:ext cx="8189400" cy="567000"/>
          </a:xfrm>
          <a:prstGeom prst="rect">
            <a:avLst/>
          </a:prstGeom>
          <a:noFill/>
        </p:spPr>
        <p:txBody>
          <a:bodyPr anchorCtr="0" anchor="ctr" bIns="0" lIns="0" spcFirstLastPara="1" rIns="0" wrap="square" tIns="0">
            <a:noAutofit/>
          </a:bodyPr>
          <a:lstStyle/>
          <a:p>
            <a:pPr indent="0" lvl="0" marL="0" rtl="0" algn="l">
              <a:spcBef>
                <a:spcPts val="0"/>
              </a:spcBef>
              <a:spcAft>
                <a:spcPts val="0"/>
              </a:spcAft>
              <a:buNone/>
            </a:pPr>
            <a:r>
              <a:rPr lang="fr-CA" sz="3000">
                <a:solidFill>
                  <a:srgbClr val="F15B4E"/>
                </a:solidFill>
              </a:rPr>
              <a:t>Qu’est-ce qu’un réseau social? </a:t>
            </a:r>
            <a:endParaRPr sz="1600">
              <a:solidFill>
                <a:srgbClr val="F15B4E"/>
              </a:solidFill>
            </a:endParaRPr>
          </a:p>
        </p:txBody>
      </p:sp>
      <p:sp>
        <p:nvSpPr>
          <p:cNvPr id="215" name="Google Shape;215;p51"/>
          <p:cNvSpPr txBox="1"/>
          <p:nvPr/>
        </p:nvSpPr>
        <p:spPr>
          <a:xfrm>
            <a:off x="477300" y="1242425"/>
            <a:ext cx="7910700" cy="1554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fr-CA" sz="2000">
                <a:solidFill>
                  <a:srgbClr val="363759"/>
                </a:solidFill>
                <a:latin typeface="Source Sans Pro Light"/>
                <a:ea typeface="Source Sans Pro Light"/>
                <a:cs typeface="Source Sans Pro Light"/>
                <a:sym typeface="Source Sans Pro Light"/>
              </a:rPr>
              <a:t>Les réseaux sociaux sont des sites web et des logiciels de communication en ligne qui sont utilisés par de grands groupes de personnes dans le but d’échanger, de discuter et de développer des contacts sociaux et professionnels. </a:t>
            </a:r>
            <a:endParaRPr/>
          </a:p>
        </p:txBody>
      </p:sp>
      <p:pic>
        <p:nvPicPr>
          <p:cNvPr id="216" name="Google Shape;216;p51"/>
          <p:cNvPicPr preferRelativeResize="0"/>
          <p:nvPr/>
        </p:nvPicPr>
        <p:blipFill>
          <a:blip r:embed="rId3">
            <a:alphaModFix/>
          </a:blip>
          <a:stretch>
            <a:fillRect/>
          </a:stretch>
        </p:blipFill>
        <p:spPr>
          <a:xfrm>
            <a:off x="3694888" y="2690975"/>
            <a:ext cx="1754225" cy="1754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52"/>
          <p:cNvSpPr txBox="1"/>
          <p:nvPr>
            <p:ph type="title"/>
          </p:nvPr>
        </p:nvSpPr>
        <p:spPr>
          <a:xfrm>
            <a:off x="477301" y="411475"/>
            <a:ext cx="8189400" cy="567000"/>
          </a:xfrm>
          <a:prstGeom prst="rect">
            <a:avLst/>
          </a:prstGeom>
          <a:noFill/>
        </p:spPr>
        <p:txBody>
          <a:bodyPr anchorCtr="0" anchor="ctr" bIns="0" lIns="0" spcFirstLastPara="1" rIns="0" wrap="square" tIns="0">
            <a:noAutofit/>
          </a:bodyPr>
          <a:lstStyle/>
          <a:p>
            <a:pPr indent="0" lvl="0" marL="0" rtl="0" algn="l">
              <a:spcBef>
                <a:spcPts val="0"/>
              </a:spcBef>
              <a:spcAft>
                <a:spcPts val="0"/>
              </a:spcAft>
              <a:buNone/>
            </a:pPr>
            <a:r>
              <a:rPr lang="fr-CA" sz="3000">
                <a:solidFill>
                  <a:srgbClr val="F15B4E"/>
                </a:solidFill>
              </a:rPr>
              <a:t>À vous la parole!</a:t>
            </a:r>
            <a:endParaRPr sz="1600">
              <a:solidFill>
                <a:srgbClr val="F15B4E"/>
              </a:solidFill>
            </a:endParaRPr>
          </a:p>
        </p:txBody>
      </p:sp>
      <p:sp>
        <p:nvSpPr>
          <p:cNvPr id="222" name="Google Shape;222;p52"/>
          <p:cNvSpPr txBox="1"/>
          <p:nvPr/>
        </p:nvSpPr>
        <p:spPr>
          <a:xfrm>
            <a:off x="477300" y="1242425"/>
            <a:ext cx="8189400" cy="5232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fr-CA" sz="2200">
                <a:solidFill>
                  <a:srgbClr val="363759"/>
                </a:solidFill>
                <a:latin typeface="Source Sans Pro"/>
                <a:ea typeface="Source Sans Pro"/>
                <a:cs typeface="Source Sans Pro"/>
                <a:sym typeface="Source Sans Pro"/>
              </a:rPr>
              <a:t>Pouvez-vous nommer des réseaux sociaux que vous connaissez? </a:t>
            </a:r>
            <a:endParaRPr b="1" sz="2200">
              <a:latin typeface="Source Sans Pro"/>
              <a:ea typeface="Source Sans Pro"/>
              <a:cs typeface="Source Sans Pro"/>
              <a:sym typeface="Source Sans Pro"/>
            </a:endParaRPr>
          </a:p>
        </p:txBody>
      </p:sp>
      <p:pic>
        <p:nvPicPr>
          <p:cNvPr id="223" name="Google Shape;223;p52"/>
          <p:cNvPicPr preferRelativeResize="0"/>
          <p:nvPr/>
        </p:nvPicPr>
        <p:blipFill>
          <a:blip r:embed="rId3">
            <a:alphaModFix/>
          </a:blip>
          <a:stretch>
            <a:fillRect/>
          </a:stretch>
        </p:blipFill>
        <p:spPr>
          <a:xfrm>
            <a:off x="709750" y="2085787"/>
            <a:ext cx="985949" cy="971924"/>
          </a:xfrm>
          <a:prstGeom prst="rect">
            <a:avLst/>
          </a:prstGeom>
          <a:noFill/>
          <a:ln>
            <a:noFill/>
          </a:ln>
        </p:spPr>
      </p:pic>
      <p:pic>
        <p:nvPicPr>
          <p:cNvPr id="224" name="Google Shape;224;p52"/>
          <p:cNvPicPr preferRelativeResize="0"/>
          <p:nvPr/>
        </p:nvPicPr>
        <p:blipFill>
          <a:blip r:embed="rId4">
            <a:alphaModFix/>
          </a:blip>
          <a:stretch>
            <a:fillRect/>
          </a:stretch>
        </p:blipFill>
        <p:spPr>
          <a:xfrm>
            <a:off x="7528129" y="3200409"/>
            <a:ext cx="912036" cy="899100"/>
          </a:xfrm>
          <a:prstGeom prst="rect">
            <a:avLst/>
          </a:prstGeom>
          <a:noFill/>
          <a:ln>
            <a:noFill/>
          </a:ln>
        </p:spPr>
      </p:pic>
      <p:pic>
        <p:nvPicPr>
          <p:cNvPr id="225" name="Google Shape;225;p52"/>
          <p:cNvPicPr preferRelativeResize="0"/>
          <p:nvPr/>
        </p:nvPicPr>
        <p:blipFill>
          <a:blip r:embed="rId5">
            <a:alphaModFix/>
          </a:blip>
          <a:stretch>
            <a:fillRect/>
          </a:stretch>
        </p:blipFill>
        <p:spPr>
          <a:xfrm>
            <a:off x="3318643" y="2158595"/>
            <a:ext cx="912050" cy="899114"/>
          </a:xfrm>
          <a:prstGeom prst="rect">
            <a:avLst/>
          </a:prstGeom>
          <a:noFill/>
          <a:ln>
            <a:noFill/>
          </a:ln>
        </p:spPr>
      </p:pic>
      <p:pic>
        <p:nvPicPr>
          <p:cNvPr id="226" name="Google Shape;226;p52"/>
          <p:cNvPicPr preferRelativeResize="0"/>
          <p:nvPr/>
        </p:nvPicPr>
        <p:blipFill>
          <a:blip r:embed="rId6">
            <a:alphaModFix/>
          </a:blip>
          <a:stretch>
            <a:fillRect/>
          </a:stretch>
        </p:blipFill>
        <p:spPr>
          <a:xfrm>
            <a:off x="4572000" y="2959836"/>
            <a:ext cx="1144224" cy="1094825"/>
          </a:xfrm>
          <a:prstGeom prst="rect">
            <a:avLst/>
          </a:prstGeom>
          <a:noFill/>
          <a:ln>
            <a:noFill/>
          </a:ln>
        </p:spPr>
      </p:pic>
      <p:pic>
        <p:nvPicPr>
          <p:cNvPr id="227" name="Google Shape;227;p52"/>
          <p:cNvPicPr preferRelativeResize="0"/>
          <p:nvPr/>
        </p:nvPicPr>
        <p:blipFill>
          <a:blip r:embed="rId7">
            <a:alphaModFix/>
          </a:blip>
          <a:stretch>
            <a:fillRect/>
          </a:stretch>
        </p:blipFill>
        <p:spPr>
          <a:xfrm>
            <a:off x="6209249" y="2158600"/>
            <a:ext cx="1054352" cy="1041800"/>
          </a:xfrm>
          <a:prstGeom prst="rect">
            <a:avLst/>
          </a:prstGeom>
          <a:noFill/>
          <a:ln>
            <a:noFill/>
          </a:ln>
        </p:spPr>
      </p:pic>
      <p:pic>
        <p:nvPicPr>
          <p:cNvPr id="228" name="Google Shape;228;p52"/>
          <p:cNvPicPr preferRelativeResize="0"/>
          <p:nvPr/>
        </p:nvPicPr>
        <p:blipFill>
          <a:blip r:embed="rId8">
            <a:alphaModFix/>
          </a:blip>
          <a:stretch>
            <a:fillRect/>
          </a:stretch>
        </p:blipFill>
        <p:spPr>
          <a:xfrm>
            <a:off x="1915150" y="3017117"/>
            <a:ext cx="985950" cy="9802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53"/>
          <p:cNvSpPr txBox="1"/>
          <p:nvPr>
            <p:ph type="title"/>
          </p:nvPr>
        </p:nvSpPr>
        <p:spPr>
          <a:xfrm>
            <a:off x="477301" y="411475"/>
            <a:ext cx="8189400" cy="567000"/>
          </a:xfrm>
          <a:prstGeom prst="rect">
            <a:avLst/>
          </a:prstGeom>
          <a:noFill/>
        </p:spPr>
        <p:txBody>
          <a:bodyPr anchorCtr="0" anchor="ctr" bIns="0" lIns="0" spcFirstLastPara="1" rIns="0" wrap="square" tIns="0">
            <a:noAutofit/>
          </a:bodyPr>
          <a:lstStyle/>
          <a:p>
            <a:pPr indent="0" lvl="0" marL="0" rtl="0" algn="l">
              <a:spcBef>
                <a:spcPts val="0"/>
              </a:spcBef>
              <a:spcAft>
                <a:spcPts val="0"/>
              </a:spcAft>
              <a:buNone/>
            </a:pPr>
            <a:r>
              <a:rPr lang="fr-CA" sz="3000">
                <a:solidFill>
                  <a:srgbClr val="F15B4E"/>
                </a:solidFill>
              </a:rPr>
              <a:t>Le début des réseaux sociaux</a:t>
            </a:r>
            <a:endParaRPr sz="1600">
              <a:solidFill>
                <a:srgbClr val="F15B4E"/>
              </a:solidFill>
            </a:endParaRPr>
          </a:p>
        </p:txBody>
      </p:sp>
      <p:sp>
        <p:nvSpPr>
          <p:cNvPr id="234" name="Google Shape;234;p53"/>
          <p:cNvSpPr txBox="1"/>
          <p:nvPr/>
        </p:nvSpPr>
        <p:spPr>
          <a:xfrm>
            <a:off x="477300" y="1514275"/>
            <a:ext cx="8294400" cy="2801400"/>
          </a:xfrm>
          <a:prstGeom prst="rect">
            <a:avLst/>
          </a:prstGeom>
          <a:noFill/>
          <a:ln>
            <a:noFill/>
          </a:ln>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Clr>
                <a:srgbClr val="363759"/>
              </a:buClr>
              <a:buSzPts val="2000"/>
              <a:buFont typeface="Source Sans Pro"/>
              <a:buChar char="●"/>
            </a:pPr>
            <a:r>
              <a:rPr b="1" lang="fr-CA" sz="2000">
                <a:solidFill>
                  <a:srgbClr val="363759"/>
                </a:solidFill>
                <a:latin typeface="Source Sans Pro"/>
                <a:ea typeface="Source Sans Pro"/>
                <a:cs typeface="Source Sans Pro"/>
                <a:sym typeface="Source Sans Pro"/>
              </a:rPr>
              <a:t>1990</a:t>
            </a:r>
            <a:r>
              <a:rPr lang="fr-CA" sz="2000">
                <a:solidFill>
                  <a:srgbClr val="363759"/>
                </a:solidFill>
                <a:latin typeface="Source Sans Pro"/>
                <a:ea typeface="Source Sans Pro"/>
                <a:cs typeface="Source Sans Pro"/>
                <a:sym typeface="Source Sans Pro"/>
              </a:rPr>
              <a:t> : Les premiers réseaux sociaux ont vu le jour aux États-Unis. </a:t>
            </a:r>
            <a:endParaRPr sz="2000">
              <a:solidFill>
                <a:srgbClr val="363759"/>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363759"/>
              </a:buClr>
              <a:buSzPts val="2000"/>
              <a:buFont typeface="Source Sans Pro"/>
              <a:buChar char="●"/>
            </a:pPr>
            <a:r>
              <a:rPr b="1" lang="fr-CA" sz="2000">
                <a:solidFill>
                  <a:srgbClr val="363759"/>
                </a:solidFill>
                <a:latin typeface="Source Sans Pro"/>
                <a:ea typeface="Source Sans Pro"/>
                <a:cs typeface="Source Sans Pro"/>
                <a:sym typeface="Source Sans Pro"/>
              </a:rPr>
              <a:t>1997 à 2001</a:t>
            </a:r>
            <a:r>
              <a:rPr lang="fr-CA" sz="2000">
                <a:solidFill>
                  <a:srgbClr val="363759"/>
                </a:solidFill>
                <a:latin typeface="Source Sans Pro"/>
                <a:ea typeface="Source Sans Pro"/>
                <a:cs typeface="Source Sans Pro"/>
                <a:sym typeface="Source Sans Pro"/>
              </a:rPr>
              <a:t> : création d’une multitude de plateformes sociales.</a:t>
            </a:r>
            <a:endParaRPr sz="2000">
              <a:solidFill>
                <a:srgbClr val="363759"/>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363759"/>
              </a:buClr>
              <a:buSzPts val="2000"/>
              <a:buFont typeface="Source Sans Pro"/>
              <a:buChar char="●"/>
            </a:pPr>
            <a:r>
              <a:rPr b="1" lang="fr-CA" sz="2000">
                <a:solidFill>
                  <a:srgbClr val="363759"/>
                </a:solidFill>
                <a:latin typeface="Source Sans Pro"/>
                <a:ea typeface="Source Sans Pro"/>
                <a:cs typeface="Source Sans Pro"/>
                <a:sym typeface="Source Sans Pro"/>
              </a:rPr>
              <a:t>2002</a:t>
            </a:r>
            <a:r>
              <a:rPr lang="fr-CA" sz="2000">
                <a:solidFill>
                  <a:srgbClr val="363759"/>
                </a:solidFill>
                <a:latin typeface="Source Sans Pro"/>
                <a:ea typeface="Source Sans Pro"/>
                <a:cs typeface="Source Sans Pro"/>
                <a:sym typeface="Source Sans Pro"/>
              </a:rPr>
              <a:t> : création de LinkedIn, qui existe encore aujourd’hui. </a:t>
            </a:r>
            <a:endParaRPr sz="2000">
              <a:solidFill>
                <a:srgbClr val="363759"/>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363759"/>
              </a:buClr>
              <a:buSzPts val="2000"/>
              <a:buFont typeface="Source Sans Pro"/>
              <a:buChar char="●"/>
            </a:pPr>
            <a:r>
              <a:rPr b="1" lang="fr-CA" sz="2000">
                <a:solidFill>
                  <a:srgbClr val="363759"/>
                </a:solidFill>
                <a:latin typeface="Source Sans Pro"/>
                <a:ea typeface="Source Sans Pro"/>
                <a:cs typeface="Source Sans Pro"/>
                <a:sym typeface="Source Sans Pro"/>
              </a:rPr>
              <a:t>2004 </a:t>
            </a:r>
            <a:r>
              <a:rPr lang="fr-CA" sz="2000">
                <a:solidFill>
                  <a:srgbClr val="363759"/>
                </a:solidFill>
                <a:latin typeface="Source Sans Pro"/>
                <a:ea typeface="Source Sans Pro"/>
                <a:cs typeface="Source Sans Pro"/>
                <a:sym typeface="Source Sans Pro"/>
              </a:rPr>
              <a:t>: création de Facebook. </a:t>
            </a:r>
            <a:endParaRPr sz="2000">
              <a:solidFill>
                <a:srgbClr val="363759"/>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363759"/>
              </a:buClr>
              <a:buSzPts val="2000"/>
              <a:buFont typeface="Source Sans Pro"/>
              <a:buChar char="●"/>
            </a:pPr>
            <a:r>
              <a:rPr lang="fr-CA" sz="2000">
                <a:solidFill>
                  <a:srgbClr val="363759"/>
                </a:solidFill>
                <a:latin typeface="Source Sans Pro"/>
                <a:ea typeface="Source Sans Pro"/>
                <a:cs typeface="Source Sans Pro"/>
                <a:sym typeface="Source Sans Pro"/>
              </a:rPr>
              <a:t>L’explosion de la popularité des réseaux sociaux est en lien direct avec le développement des téléphones portables. </a:t>
            </a:r>
            <a:endParaRPr sz="2000">
              <a:solidFill>
                <a:srgbClr val="363759"/>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54"/>
          <p:cNvSpPr txBox="1"/>
          <p:nvPr>
            <p:ph type="title"/>
          </p:nvPr>
        </p:nvSpPr>
        <p:spPr>
          <a:xfrm>
            <a:off x="477301" y="411475"/>
            <a:ext cx="8189400" cy="567000"/>
          </a:xfrm>
          <a:prstGeom prst="rect">
            <a:avLst/>
          </a:prstGeom>
          <a:noFill/>
        </p:spPr>
        <p:txBody>
          <a:bodyPr anchorCtr="0" anchor="ctr" bIns="0" lIns="0" spcFirstLastPara="1" rIns="0" wrap="square" tIns="0">
            <a:noAutofit/>
          </a:bodyPr>
          <a:lstStyle/>
          <a:p>
            <a:pPr indent="0" lvl="0" marL="0" rtl="0" algn="l">
              <a:spcBef>
                <a:spcPts val="0"/>
              </a:spcBef>
              <a:spcAft>
                <a:spcPts val="0"/>
              </a:spcAft>
              <a:buNone/>
            </a:pPr>
            <a:r>
              <a:rPr lang="fr-CA" sz="3000">
                <a:solidFill>
                  <a:srgbClr val="F15B4E"/>
                </a:solidFill>
              </a:rPr>
              <a:t>Les réseaux sociaux dans nos vies </a:t>
            </a:r>
            <a:endParaRPr sz="1600">
              <a:solidFill>
                <a:srgbClr val="F15B4E"/>
              </a:solidFill>
            </a:endParaRPr>
          </a:p>
        </p:txBody>
      </p:sp>
      <p:sp>
        <p:nvSpPr>
          <p:cNvPr id="240" name="Google Shape;240;p54"/>
          <p:cNvSpPr/>
          <p:nvPr/>
        </p:nvSpPr>
        <p:spPr>
          <a:xfrm>
            <a:off x="723489" y="1752738"/>
            <a:ext cx="1145400" cy="11460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4"/>
          <p:cNvSpPr/>
          <p:nvPr/>
        </p:nvSpPr>
        <p:spPr>
          <a:xfrm>
            <a:off x="4004874" y="1676013"/>
            <a:ext cx="1145400" cy="11460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54"/>
          <p:cNvSpPr/>
          <p:nvPr/>
        </p:nvSpPr>
        <p:spPr>
          <a:xfrm>
            <a:off x="5543701" y="1676013"/>
            <a:ext cx="1145400" cy="11460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54"/>
          <p:cNvSpPr txBox="1"/>
          <p:nvPr/>
        </p:nvSpPr>
        <p:spPr>
          <a:xfrm>
            <a:off x="634325" y="3193288"/>
            <a:ext cx="1338900" cy="42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2000">
                <a:solidFill>
                  <a:srgbClr val="363759"/>
                </a:solidFill>
                <a:latin typeface="Source Sans Pro"/>
                <a:ea typeface="Source Sans Pro"/>
                <a:cs typeface="Source Sans Pro"/>
                <a:sym typeface="Source Sans Pro"/>
              </a:rPr>
              <a:t>Individus</a:t>
            </a:r>
            <a:endParaRPr sz="2000">
              <a:solidFill>
                <a:srgbClr val="363759"/>
              </a:solidFill>
              <a:latin typeface="Source Sans Pro"/>
              <a:ea typeface="Source Sans Pro"/>
              <a:cs typeface="Source Sans Pro"/>
              <a:sym typeface="Source Sans Pro"/>
            </a:endParaRPr>
          </a:p>
        </p:txBody>
      </p:sp>
      <p:sp>
        <p:nvSpPr>
          <p:cNvPr id="244" name="Google Shape;244;p54"/>
          <p:cNvSpPr txBox="1"/>
          <p:nvPr/>
        </p:nvSpPr>
        <p:spPr>
          <a:xfrm>
            <a:off x="2193675" y="3098788"/>
            <a:ext cx="1526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2000">
                <a:solidFill>
                  <a:srgbClr val="363759"/>
                </a:solidFill>
                <a:latin typeface="Source Sans Pro"/>
                <a:ea typeface="Source Sans Pro"/>
                <a:cs typeface="Source Sans Pro"/>
                <a:sym typeface="Source Sans Pro"/>
              </a:rPr>
              <a:t>Famille, cultes et entreprises</a:t>
            </a:r>
            <a:endParaRPr sz="2000">
              <a:solidFill>
                <a:srgbClr val="363759"/>
              </a:solidFill>
              <a:latin typeface="Source Sans Pro"/>
              <a:ea typeface="Source Sans Pro"/>
              <a:cs typeface="Source Sans Pro"/>
              <a:sym typeface="Source Sans Pro"/>
            </a:endParaRPr>
          </a:p>
        </p:txBody>
      </p:sp>
      <p:sp>
        <p:nvSpPr>
          <p:cNvPr id="245" name="Google Shape;245;p54"/>
          <p:cNvSpPr txBox="1"/>
          <p:nvPr/>
        </p:nvSpPr>
        <p:spPr>
          <a:xfrm>
            <a:off x="3836439" y="3067438"/>
            <a:ext cx="1445700" cy="56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2000">
                <a:solidFill>
                  <a:srgbClr val="363759"/>
                </a:solidFill>
                <a:latin typeface="Source Sans Pro"/>
                <a:ea typeface="Source Sans Pro"/>
                <a:cs typeface="Source Sans Pro"/>
                <a:sym typeface="Source Sans Pro"/>
              </a:rPr>
              <a:t>Amitiés et société civile</a:t>
            </a:r>
            <a:endParaRPr sz="2000">
              <a:solidFill>
                <a:srgbClr val="363759"/>
              </a:solidFill>
              <a:latin typeface="Source Sans Pro"/>
              <a:ea typeface="Source Sans Pro"/>
              <a:cs typeface="Source Sans Pro"/>
              <a:sym typeface="Source Sans Pro"/>
            </a:endParaRPr>
          </a:p>
        </p:txBody>
      </p:sp>
      <p:sp>
        <p:nvSpPr>
          <p:cNvPr id="246" name="Google Shape;246;p54"/>
          <p:cNvSpPr txBox="1"/>
          <p:nvPr/>
        </p:nvSpPr>
        <p:spPr>
          <a:xfrm>
            <a:off x="5187600" y="3067438"/>
            <a:ext cx="1857600" cy="67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CA" sz="2000">
                <a:solidFill>
                  <a:srgbClr val="363759"/>
                </a:solidFill>
                <a:latin typeface="Source Sans Pro"/>
                <a:ea typeface="Source Sans Pro"/>
                <a:cs typeface="Source Sans Pro"/>
                <a:sym typeface="Source Sans Pro"/>
              </a:rPr>
              <a:t>État, justice, santé, défense et services</a:t>
            </a:r>
            <a:r>
              <a:rPr lang="fr-CA">
                <a:solidFill>
                  <a:srgbClr val="363759"/>
                </a:solidFill>
                <a:latin typeface="Source Sans Pro"/>
                <a:ea typeface="Source Sans Pro"/>
                <a:cs typeface="Source Sans Pro"/>
                <a:sym typeface="Source Sans Pro"/>
              </a:rPr>
              <a:t> </a:t>
            </a:r>
            <a:endParaRPr>
              <a:solidFill>
                <a:srgbClr val="363759"/>
              </a:solidFill>
              <a:latin typeface="Source Sans Pro"/>
              <a:ea typeface="Source Sans Pro"/>
              <a:cs typeface="Source Sans Pro"/>
              <a:sym typeface="Source Sans Pro"/>
            </a:endParaRPr>
          </a:p>
        </p:txBody>
      </p:sp>
      <p:sp>
        <p:nvSpPr>
          <p:cNvPr id="247" name="Google Shape;247;p54"/>
          <p:cNvSpPr txBox="1"/>
          <p:nvPr/>
        </p:nvSpPr>
        <p:spPr>
          <a:xfrm>
            <a:off x="6847053" y="3098788"/>
            <a:ext cx="1662600" cy="614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fr-CA" sz="2000">
                <a:solidFill>
                  <a:srgbClr val="363759"/>
                </a:solidFill>
                <a:latin typeface="Source Sans Pro"/>
                <a:ea typeface="Source Sans Pro"/>
                <a:cs typeface="Source Sans Pro"/>
                <a:sym typeface="Source Sans Pro"/>
              </a:rPr>
              <a:t>Ressources et climat</a:t>
            </a:r>
            <a:endParaRPr sz="2000">
              <a:solidFill>
                <a:srgbClr val="363759"/>
              </a:solidFill>
              <a:latin typeface="Source Sans Pro"/>
              <a:ea typeface="Source Sans Pro"/>
              <a:cs typeface="Source Sans Pro"/>
              <a:sym typeface="Source Sans Pro"/>
            </a:endParaRPr>
          </a:p>
        </p:txBody>
      </p:sp>
      <p:pic>
        <p:nvPicPr>
          <p:cNvPr id="248" name="Google Shape;248;p54"/>
          <p:cNvPicPr preferRelativeResize="0"/>
          <p:nvPr/>
        </p:nvPicPr>
        <p:blipFill>
          <a:blip r:embed="rId3">
            <a:alphaModFix/>
          </a:blip>
          <a:stretch>
            <a:fillRect/>
          </a:stretch>
        </p:blipFill>
        <p:spPr>
          <a:xfrm>
            <a:off x="634338" y="1656300"/>
            <a:ext cx="1338900" cy="1338900"/>
          </a:xfrm>
          <a:prstGeom prst="rect">
            <a:avLst/>
          </a:prstGeom>
          <a:noFill/>
          <a:ln>
            <a:noFill/>
          </a:ln>
        </p:spPr>
      </p:pic>
      <p:pic>
        <p:nvPicPr>
          <p:cNvPr id="249" name="Google Shape;249;p54"/>
          <p:cNvPicPr preferRelativeResize="0"/>
          <p:nvPr/>
        </p:nvPicPr>
        <p:blipFill>
          <a:blip r:embed="rId4">
            <a:alphaModFix/>
          </a:blip>
          <a:stretch>
            <a:fillRect/>
          </a:stretch>
        </p:blipFill>
        <p:spPr>
          <a:xfrm>
            <a:off x="3934787" y="1601538"/>
            <a:ext cx="1290563" cy="1290587"/>
          </a:xfrm>
          <a:prstGeom prst="rect">
            <a:avLst/>
          </a:prstGeom>
          <a:noFill/>
          <a:ln>
            <a:noFill/>
          </a:ln>
        </p:spPr>
      </p:pic>
      <p:pic>
        <p:nvPicPr>
          <p:cNvPr id="250" name="Google Shape;250;p54"/>
          <p:cNvPicPr preferRelativeResize="0"/>
          <p:nvPr/>
        </p:nvPicPr>
        <p:blipFill>
          <a:blip r:embed="rId5">
            <a:alphaModFix/>
          </a:blip>
          <a:stretch>
            <a:fillRect/>
          </a:stretch>
        </p:blipFill>
        <p:spPr>
          <a:xfrm>
            <a:off x="5496875" y="1656288"/>
            <a:ext cx="1238212" cy="1238212"/>
          </a:xfrm>
          <a:prstGeom prst="rect">
            <a:avLst/>
          </a:prstGeom>
          <a:noFill/>
          <a:ln>
            <a:noFill/>
          </a:ln>
        </p:spPr>
      </p:pic>
      <p:pic>
        <p:nvPicPr>
          <p:cNvPr id="251" name="Google Shape;251;p54"/>
          <p:cNvPicPr preferRelativeResize="0"/>
          <p:nvPr/>
        </p:nvPicPr>
        <p:blipFill>
          <a:blip r:embed="rId6">
            <a:alphaModFix/>
          </a:blip>
          <a:stretch>
            <a:fillRect/>
          </a:stretch>
        </p:blipFill>
        <p:spPr>
          <a:xfrm>
            <a:off x="7082538" y="1656300"/>
            <a:ext cx="1238200" cy="1238200"/>
          </a:xfrm>
          <a:prstGeom prst="rect">
            <a:avLst/>
          </a:prstGeom>
          <a:noFill/>
          <a:ln>
            <a:noFill/>
          </a:ln>
        </p:spPr>
      </p:pic>
      <p:pic>
        <p:nvPicPr>
          <p:cNvPr id="252" name="Google Shape;252;p54"/>
          <p:cNvPicPr preferRelativeResize="0"/>
          <p:nvPr/>
        </p:nvPicPr>
        <p:blipFill>
          <a:blip r:embed="rId7">
            <a:alphaModFix/>
          </a:blip>
          <a:stretch>
            <a:fillRect/>
          </a:stretch>
        </p:blipFill>
        <p:spPr>
          <a:xfrm>
            <a:off x="2284563" y="1605950"/>
            <a:ext cx="1338900" cy="1338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1000"/>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1000"/>
                                        <p:tgtEl>
                                          <p:spTgt spid="243"/>
                                        </p:tgtEl>
                                      </p:cBhvr>
                                    </p:animEffect>
                                  </p:childTnLst>
                                </p:cTn>
                              </p:par>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par>
                                <p:cTn fill="hold" nodeType="with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1000"/>
                                        <p:tgtEl>
                                          <p:spTgt spid="242"/>
                                        </p:tgtEl>
                                      </p:cBhvr>
                                    </p:animEffect>
                                  </p:childTnLst>
                                </p:cTn>
                              </p:par>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240"/>
                                        </p:tgtEl>
                                      </p:cBhvr>
                                    </p:animEffect>
                                    <p:set>
                                      <p:cBhvr>
                                        <p:cTn dur="1" fill="hold">
                                          <p:stCondLst>
                                            <p:cond delay="1000"/>
                                          </p:stCondLst>
                                        </p:cTn>
                                        <p:tgtEl>
                                          <p:spTgt spid="24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41"/>
                                        </p:tgtEl>
                                      </p:cBhvr>
                                    </p:animEffect>
                                    <p:set>
                                      <p:cBhvr>
                                        <p:cTn dur="1" fill="hold">
                                          <p:stCondLst>
                                            <p:cond delay="1000"/>
                                          </p:stCondLst>
                                        </p:cTn>
                                        <p:tgtEl>
                                          <p:spTgt spid="24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42"/>
                                        </p:tgtEl>
                                      </p:cBhvr>
                                    </p:animEffect>
                                    <p:set>
                                      <p:cBhvr>
                                        <p:cTn dur="1" fill="hold">
                                          <p:stCondLst>
                                            <p:cond delay="1000"/>
                                          </p:stCondLst>
                                        </p:cTn>
                                        <p:tgtEl>
                                          <p:spTgt spid="24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43"/>
                                        </p:tgtEl>
                                      </p:cBhvr>
                                    </p:animEffect>
                                    <p:set>
                                      <p:cBhvr>
                                        <p:cTn dur="1" fill="hold">
                                          <p:stCondLst>
                                            <p:cond delay="1000"/>
                                          </p:stCondLst>
                                        </p:cTn>
                                        <p:tgtEl>
                                          <p:spTgt spid="243"/>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44"/>
                                        </p:tgtEl>
                                      </p:cBhvr>
                                    </p:animEffect>
                                    <p:set>
                                      <p:cBhvr>
                                        <p:cTn dur="1" fill="hold">
                                          <p:stCondLst>
                                            <p:cond delay="1000"/>
                                          </p:stCondLst>
                                        </p:cTn>
                                        <p:tgtEl>
                                          <p:spTgt spid="24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45"/>
                                        </p:tgtEl>
                                      </p:cBhvr>
                                    </p:animEffect>
                                    <p:set>
                                      <p:cBhvr>
                                        <p:cTn dur="1" fill="hold">
                                          <p:stCondLst>
                                            <p:cond delay="1000"/>
                                          </p:stCondLst>
                                        </p:cTn>
                                        <p:tgtEl>
                                          <p:spTgt spid="24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46"/>
                                        </p:tgtEl>
                                      </p:cBhvr>
                                    </p:animEffect>
                                    <p:set>
                                      <p:cBhvr>
                                        <p:cTn dur="1" fill="hold">
                                          <p:stCondLst>
                                            <p:cond delay="1000"/>
                                          </p:stCondLst>
                                        </p:cTn>
                                        <p:tgtEl>
                                          <p:spTgt spid="24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247"/>
                                        </p:tgtEl>
                                      </p:cBhvr>
                                    </p:animEffect>
                                    <p:set>
                                      <p:cBhvr>
                                        <p:cTn dur="1" fill="hold">
                                          <p:stCondLst>
                                            <p:cond delay="1000"/>
                                          </p:stCondLst>
                                        </p:cTn>
                                        <p:tgtEl>
                                          <p:spTgt spid="24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55"/>
          <p:cNvSpPr txBox="1"/>
          <p:nvPr>
            <p:ph type="title"/>
          </p:nvPr>
        </p:nvSpPr>
        <p:spPr>
          <a:xfrm>
            <a:off x="477301" y="411475"/>
            <a:ext cx="8189400" cy="567000"/>
          </a:xfrm>
          <a:prstGeom prst="rect">
            <a:avLst/>
          </a:prstGeom>
          <a:noFill/>
        </p:spPr>
        <p:txBody>
          <a:bodyPr anchorCtr="0" anchor="ctr" bIns="0" lIns="0" spcFirstLastPara="1" rIns="0" wrap="square" tIns="0">
            <a:noAutofit/>
          </a:bodyPr>
          <a:lstStyle/>
          <a:p>
            <a:pPr indent="0" lvl="0" marL="0" rtl="0" algn="l">
              <a:spcBef>
                <a:spcPts val="0"/>
              </a:spcBef>
              <a:spcAft>
                <a:spcPts val="0"/>
              </a:spcAft>
              <a:buNone/>
            </a:pPr>
            <a:r>
              <a:rPr lang="fr-CA" sz="3000">
                <a:solidFill>
                  <a:srgbClr val="F15B4E"/>
                </a:solidFill>
              </a:rPr>
              <a:t>Ce que cela implique </a:t>
            </a:r>
            <a:endParaRPr sz="3000">
              <a:solidFill>
                <a:srgbClr val="F15B4E"/>
              </a:solidFill>
            </a:endParaRPr>
          </a:p>
        </p:txBody>
      </p:sp>
      <p:sp>
        <p:nvSpPr>
          <p:cNvPr id="258" name="Google Shape;258;p55"/>
          <p:cNvSpPr txBox="1"/>
          <p:nvPr/>
        </p:nvSpPr>
        <p:spPr>
          <a:xfrm>
            <a:off x="495900" y="1153250"/>
            <a:ext cx="80496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CA" sz="2200">
                <a:solidFill>
                  <a:srgbClr val="363759"/>
                </a:solidFill>
                <a:latin typeface="Source Sans Pro"/>
                <a:ea typeface="Source Sans Pro"/>
                <a:cs typeface="Source Sans Pro"/>
                <a:sym typeface="Source Sans Pro"/>
              </a:rPr>
              <a:t>Bien que les réseaux sociaux ont des impacts positifs dans nos vies, ils ont aussi des implications problématiques. </a:t>
            </a:r>
            <a:endParaRPr b="1" sz="2200">
              <a:solidFill>
                <a:srgbClr val="363759"/>
              </a:solidFill>
              <a:latin typeface="Source Sans Pro"/>
              <a:ea typeface="Source Sans Pro"/>
              <a:cs typeface="Source Sans Pro"/>
              <a:sym typeface="Source Sans Pro"/>
            </a:endParaRPr>
          </a:p>
        </p:txBody>
      </p:sp>
      <p:sp>
        <p:nvSpPr>
          <p:cNvPr id="259" name="Google Shape;259;p55"/>
          <p:cNvSpPr txBox="1"/>
          <p:nvPr/>
        </p:nvSpPr>
        <p:spPr>
          <a:xfrm>
            <a:off x="680425" y="2156575"/>
            <a:ext cx="7669200" cy="2339700"/>
          </a:xfrm>
          <a:prstGeom prst="rect">
            <a:avLst/>
          </a:prstGeom>
          <a:noFill/>
          <a:ln>
            <a:noFill/>
          </a:ln>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Clr>
                <a:srgbClr val="363759"/>
              </a:buClr>
              <a:buSzPts val="2000"/>
              <a:buFont typeface="Source Sans Pro"/>
              <a:buChar char="●"/>
            </a:pPr>
            <a:r>
              <a:rPr lang="fr-CA" sz="2000">
                <a:solidFill>
                  <a:srgbClr val="363759"/>
                </a:solidFill>
                <a:latin typeface="Source Sans Pro"/>
                <a:ea typeface="Source Sans Pro"/>
                <a:cs typeface="Source Sans Pro"/>
                <a:sym typeface="Source Sans Pro"/>
              </a:rPr>
              <a:t>Entraînent une dépendance. </a:t>
            </a:r>
            <a:endParaRPr sz="2000">
              <a:solidFill>
                <a:srgbClr val="363759"/>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363759"/>
              </a:buClr>
              <a:buSzPts val="2000"/>
              <a:buFont typeface="Source Sans Pro"/>
              <a:buChar char="●"/>
            </a:pPr>
            <a:r>
              <a:rPr lang="fr-CA" sz="2000">
                <a:solidFill>
                  <a:srgbClr val="363759"/>
                </a:solidFill>
                <a:latin typeface="Source Sans Pro"/>
                <a:ea typeface="Source Sans Pro"/>
                <a:cs typeface="Source Sans Pro"/>
                <a:sym typeface="Source Sans Pro"/>
              </a:rPr>
              <a:t>Favorisent les réactions émotives et non basées sur la réflexion. </a:t>
            </a:r>
            <a:endParaRPr sz="2000">
              <a:solidFill>
                <a:srgbClr val="363759"/>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363759"/>
              </a:buClr>
              <a:buSzPts val="2000"/>
              <a:buFont typeface="Source Sans Pro"/>
              <a:buChar char="●"/>
            </a:pPr>
            <a:r>
              <a:rPr lang="fr-CA" sz="2000">
                <a:solidFill>
                  <a:srgbClr val="363759"/>
                </a:solidFill>
                <a:latin typeface="Source Sans Pro"/>
                <a:ea typeface="Source Sans Pro"/>
                <a:cs typeface="Source Sans Pro"/>
                <a:sym typeface="Source Sans Pro"/>
              </a:rPr>
              <a:t>Créent une surcharge numérique. </a:t>
            </a:r>
            <a:endParaRPr sz="2000">
              <a:solidFill>
                <a:srgbClr val="363759"/>
              </a:solidFill>
              <a:latin typeface="Source Sans Pro"/>
              <a:ea typeface="Source Sans Pro"/>
              <a:cs typeface="Source Sans Pro"/>
              <a:sym typeface="Source Sans Pro"/>
            </a:endParaRPr>
          </a:p>
          <a:p>
            <a:pPr indent="-355600" lvl="0" marL="457200" rtl="0" algn="l">
              <a:lnSpc>
                <a:spcPct val="150000"/>
              </a:lnSpc>
              <a:spcBef>
                <a:spcPts val="0"/>
              </a:spcBef>
              <a:spcAft>
                <a:spcPts val="0"/>
              </a:spcAft>
              <a:buClr>
                <a:srgbClr val="363759"/>
              </a:buClr>
              <a:buSzPts val="2000"/>
              <a:buFont typeface="Source Sans Pro"/>
              <a:buChar char="●"/>
            </a:pPr>
            <a:r>
              <a:rPr lang="fr-CA" sz="2000">
                <a:solidFill>
                  <a:srgbClr val="363759"/>
                </a:solidFill>
                <a:latin typeface="Source Sans Pro"/>
                <a:ea typeface="Source Sans Pro"/>
                <a:cs typeface="Source Sans Pro"/>
                <a:sym typeface="Source Sans Pro"/>
              </a:rPr>
              <a:t>Deviennent des agents de socialisation au même titre que la famille. </a:t>
            </a:r>
            <a:endParaRPr sz="2000">
              <a:solidFill>
                <a:srgbClr val="363759"/>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eu">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552EDEE0ED184F8436F95201FED710" ma:contentTypeVersion="13" ma:contentTypeDescription="Crée un document." ma:contentTypeScope="" ma:versionID="f785dca387f58dc9bdf4d1929e23a4b9">
  <xsd:schema xmlns:xsd="http://www.w3.org/2001/XMLSchema" xmlns:xs="http://www.w3.org/2001/XMLSchema" xmlns:p="http://schemas.microsoft.com/office/2006/metadata/properties" xmlns:ns2="85e1e3ed-d200-4a09-bc4b-ae2eac87e06a" xmlns:ns3="43c84c27-5f86-4081-aff9-b27a6863c48b" targetNamespace="http://schemas.microsoft.com/office/2006/metadata/properties" ma:root="true" ma:fieldsID="e98ce2eee941e286b12583f1b53e4f25" ns2:_="" ns3:_="">
    <xsd:import namespace="85e1e3ed-d200-4a09-bc4b-ae2eac87e06a"/>
    <xsd:import namespace="43c84c27-5f86-4081-aff9-b27a6863c4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e1e3ed-d200-4a09-bc4b-ae2eac87e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c84c27-5f86-4081-aff9-b27a6863c48b"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11D90FF-D9EE-42A3-B9FD-76EEBD752892}"/>
</file>

<file path=customXml/itemProps2.xml><?xml version="1.0" encoding="utf-8"?>
<ds:datastoreItem xmlns:ds="http://schemas.openxmlformats.org/officeDocument/2006/customXml" ds:itemID="{2D171250-71C3-4897-814F-4EAE34B6DE15}"/>
</file>

<file path=customXml/itemProps3.xml><?xml version="1.0" encoding="utf-8"?>
<ds:datastoreItem xmlns:ds="http://schemas.openxmlformats.org/officeDocument/2006/customXml" ds:itemID="{3B34C548-ED9A-41C3-B82C-92D886997EE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0x010100ED552EDEE0ED184F8436F95201FED710</vt:lpwstr>
  </property>
</Properties>
</file>