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Default Extension="jpg" ContentType="image/jpeg"/>
  <Override PartName="/ppt/commentAuthors.xml" ContentType="application/vnd.openxmlformats-officedocument.presentationml.commentAuthors+xml"/>
  <Override PartName="/ppt/comments/comment1.xml" ContentType="application/vnd.openxmlformats-officedocument.presentationml.comment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Space Mono"/>
      <p:regular r:id="rId43"/>
      <p:bold r:id="rId44"/>
      <p:italic r:id="rId45"/>
      <p:boldItalic r:id="rId46"/>
    </p:embeddedFont>
    <p:embeddedFont>
      <p:font typeface="Source Sans Pro Light"/>
      <p:regular r:id="rId47"/>
      <p:bold r:id="rId48"/>
      <p:italic r:id="rId49"/>
      <p:boldItalic r:id="rId50"/>
    </p:embeddedFont>
    <p:embeddedFont>
      <p:font typeface="Source Sans Pro SemiBold"/>
      <p:regular r:id="rId51"/>
      <p:bold r:id="rId52"/>
      <p:italic r:id="rId53"/>
      <p:boldItalic r:id="rId54"/>
    </p:embeddedFont>
    <p:embeddedFont>
      <p:font typeface="Helvetica Neue"/>
      <p:regular r:id="rId55"/>
      <p:bold r:id="rId56"/>
      <p:italic r:id="rId57"/>
      <p:boldItalic r:id="rId58"/>
    </p:embeddedFont>
    <p:embeddedFont>
      <p:font typeface="Source Sans Pro"/>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76">
          <p15:clr>
            <a:srgbClr val="A4A3A4"/>
          </p15:clr>
        </p15:guide>
        <p15:guide id="2" pos="2880">
          <p15:clr>
            <a:srgbClr val="A4A3A4"/>
          </p15:clr>
        </p15:guide>
        <p15:guide id="3" orient="horz" pos="1716">
          <p15:clr>
            <a:srgbClr val="9AA0A6"/>
          </p15:clr>
        </p15:guide>
        <p15:guide id="4" orient="horz" pos="1146">
          <p15:clr>
            <a:srgbClr val="9AA0A6"/>
          </p15:clr>
        </p15:guide>
        <p15:guide id="5" orient="horz" pos="2286">
          <p15:clr>
            <a:srgbClr val="9AA0A6"/>
          </p15:clr>
        </p15:guide>
        <p15:guide id="6" orient="horz" pos="2880">
          <p15:clr>
            <a:srgbClr val="9AA0A6"/>
          </p15:clr>
        </p15:guide>
        <p15:guide id="7" pos="590">
          <p15:clr>
            <a:srgbClr val="9AA0A6"/>
          </p15:clr>
        </p15:guide>
        <p15:guide id="8" pos="1152">
          <p15:clr>
            <a:srgbClr val="9AA0A6"/>
          </p15:clr>
        </p15:guide>
        <p15:guide id="9" pos="1735">
          <p15:clr>
            <a:srgbClr val="9AA0A6"/>
          </p15:clr>
        </p15:guide>
        <p15:guide id="10" pos="2308">
          <p15:clr>
            <a:srgbClr val="9AA0A6"/>
          </p15:clr>
        </p15:guide>
        <p15:guide id="11" pos="3452">
          <p15:clr>
            <a:srgbClr val="9AA0A6"/>
          </p15:clr>
        </p15:guide>
        <p15:guide id="12" pos="4025">
          <p15:clr>
            <a:srgbClr val="9AA0A6"/>
          </p15:clr>
        </p15:guide>
        <p15:guide id="13" pos="4608">
          <p15:clr>
            <a:srgbClr val="9AA0A6"/>
          </p15:clr>
        </p15:guide>
        <p15:guide id="14" pos="5191">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Sophie Courchesn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 orient="horz"/>
        <p:guide pos="2880"/>
        <p:guide pos="1716" orient="horz"/>
        <p:guide pos="1146" orient="horz"/>
        <p:guide pos="2286" orient="horz"/>
        <p:guide pos="2880" orient="horz"/>
        <p:guide pos="590"/>
        <p:guide pos="1152"/>
        <p:guide pos="1735"/>
        <p:guide pos="2308"/>
        <p:guide pos="3452"/>
        <p:guide pos="4025"/>
        <p:guide pos="4608"/>
        <p:guide pos="5191"/>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42" Type="http://schemas.openxmlformats.org/officeDocument/2006/relationships/slide" Target="slides/slide36.xml"/><Relationship Id="rId47" Type="http://schemas.openxmlformats.org/officeDocument/2006/relationships/font" Target="fonts/SourceSansProLight-regular.fntdata"/><Relationship Id="rId34" Type="http://schemas.openxmlformats.org/officeDocument/2006/relationships/slide" Target="slides/slide28.xml"/><Relationship Id="rId21" Type="http://schemas.openxmlformats.org/officeDocument/2006/relationships/slide" Target="slides/slide15.xml"/><Relationship Id="rId50" Type="http://schemas.openxmlformats.org/officeDocument/2006/relationships/font" Target="fonts/SourceSansProLight-boldItalic.fntdata"/><Relationship Id="rId55" Type="http://schemas.openxmlformats.org/officeDocument/2006/relationships/font" Target="fonts/HelveticaNeue-regular.fntdata"/><Relationship Id="rId63" Type="http://schemas.openxmlformats.org/officeDocument/2006/relationships/customXml" Target="../customXml/item1.xml"/><Relationship Id="rId7" Type="http://schemas.openxmlformats.org/officeDocument/2006/relationships/slide" Target="slides/slide1.xml"/><Relationship Id="rId2" Type="http://schemas.openxmlformats.org/officeDocument/2006/relationships/viewProps" Target="view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45" Type="http://schemas.openxmlformats.org/officeDocument/2006/relationships/font" Target="fonts/SpaceMono-italic.fntdata"/><Relationship Id="rId32" Type="http://schemas.openxmlformats.org/officeDocument/2006/relationships/slide" Target="slides/slide26.xml"/><Relationship Id="rId37" Type="http://schemas.openxmlformats.org/officeDocument/2006/relationships/slide" Target="slides/slide31.xml"/><Relationship Id="rId24" Type="http://schemas.openxmlformats.org/officeDocument/2006/relationships/slide" Target="slides/slide18.xml"/><Relationship Id="rId53" Type="http://schemas.openxmlformats.org/officeDocument/2006/relationships/font" Target="fonts/SourceSansProSemiBold-italic.fntdata"/><Relationship Id="rId11" Type="http://schemas.openxmlformats.org/officeDocument/2006/relationships/slide" Target="slides/slide5.xml"/><Relationship Id="rId58" Type="http://schemas.openxmlformats.org/officeDocument/2006/relationships/font" Target="fonts/HelveticaNeue-boldItalic.fntdata"/><Relationship Id="rId5" Type="http://schemas.openxmlformats.org/officeDocument/2006/relationships/slideMaster" Target="slideMasters/slideMaster1.xml"/><Relationship Id="rId61" Type="http://schemas.openxmlformats.org/officeDocument/2006/relationships/font" Target="fonts/SourceSansPro-italic.fntdata"/><Relationship Id="rId19" Type="http://schemas.openxmlformats.org/officeDocument/2006/relationships/slide" Target="slides/slide13.xml"/><Relationship Id="rId43" Type="http://schemas.openxmlformats.org/officeDocument/2006/relationships/font" Target="fonts/SpaceMono-regular.fntdata"/><Relationship Id="rId48" Type="http://schemas.openxmlformats.org/officeDocument/2006/relationships/font" Target="fonts/SourceSansProLight-bold.fntdata"/><Relationship Id="rId30" Type="http://schemas.openxmlformats.org/officeDocument/2006/relationships/slide" Target="slides/slide24.xml"/><Relationship Id="rId35" Type="http://schemas.openxmlformats.org/officeDocument/2006/relationships/slide" Target="slides/slide29.xml"/><Relationship Id="rId22" Type="http://schemas.openxmlformats.org/officeDocument/2006/relationships/slide" Target="slides/slide16.xml"/><Relationship Id="rId27" Type="http://schemas.openxmlformats.org/officeDocument/2006/relationships/slide" Target="slides/slide21.xml"/><Relationship Id="rId56" Type="http://schemas.openxmlformats.org/officeDocument/2006/relationships/font" Target="fonts/HelveticaNeue-bold.fntdata"/><Relationship Id="rId14" Type="http://schemas.openxmlformats.org/officeDocument/2006/relationships/slide" Target="slides/slide8.xml"/><Relationship Id="rId64" Type="http://schemas.openxmlformats.org/officeDocument/2006/relationships/customXml" Target="../customXml/item2.xml"/><Relationship Id="rId8" Type="http://schemas.openxmlformats.org/officeDocument/2006/relationships/slide" Target="slides/slide2.xml"/><Relationship Id="rId51" Type="http://schemas.openxmlformats.org/officeDocument/2006/relationships/font" Target="fonts/SourceSansProSemiBold-regular.fntdata"/><Relationship Id="rId3" Type="http://schemas.openxmlformats.org/officeDocument/2006/relationships/presProps" Target="presProps.xml"/><Relationship Id="rId46" Type="http://schemas.openxmlformats.org/officeDocument/2006/relationships/font" Target="fonts/SpaceMono-boldItalic.fntdata"/><Relationship Id="rId33" Type="http://schemas.openxmlformats.org/officeDocument/2006/relationships/slide" Target="slides/slide27.xml"/><Relationship Id="rId38" Type="http://schemas.openxmlformats.org/officeDocument/2006/relationships/slide" Target="slides/slide32.xml"/><Relationship Id="rId25" Type="http://schemas.openxmlformats.org/officeDocument/2006/relationships/slide" Target="slides/slide19.xml"/><Relationship Id="rId12" Type="http://schemas.openxmlformats.org/officeDocument/2006/relationships/slide" Target="slides/slide6.xml"/><Relationship Id="rId59" Type="http://schemas.openxmlformats.org/officeDocument/2006/relationships/font" Target="fonts/SourceSansPro-regular.fntdata"/><Relationship Id="rId17" Type="http://schemas.openxmlformats.org/officeDocument/2006/relationships/slide" Target="slides/slide11.xml"/><Relationship Id="rId41" Type="http://schemas.openxmlformats.org/officeDocument/2006/relationships/slide" Target="slides/slide35.xml"/><Relationship Id="rId62" Type="http://schemas.openxmlformats.org/officeDocument/2006/relationships/font" Target="fonts/SourceSansPro-boldItalic.fntdata"/><Relationship Id="rId20" Type="http://schemas.openxmlformats.org/officeDocument/2006/relationships/slide" Target="slides/slide14.xml"/><Relationship Id="rId54" Type="http://schemas.openxmlformats.org/officeDocument/2006/relationships/font" Target="fonts/SourceSansProSemiBold-boldItalic.fntdata"/><Relationship Id="rId1" Type="http://schemas.openxmlformats.org/officeDocument/2006/relationships/theme" Target="theme/theme1.xml"/><Relationship Id="rId6" Type="http://schemas.openxmlformats.org/officeDocument/2006/relationships/notesMaster" Target="notesMasters/notesMaster1.xml"/><Relationship Id="rId49" Type="http://schemas.openxmlformats.org/officeDocument/2006/relationships/font" Target="fonts/SourceSansProLight-italic.fntdata"/><Relationship Id="rId36" Type="http://schemas.openxmlformats.org/officeDocument/2006/relationships/slide" Target="slides/slide30.xml"/><Relationship Id="rId23" Type="http://schemas.openxmlformats.org/officeDocument/2006/relationships/slide" Target="slides/slide17.xml"/><Relationship Id="rId28" Type="http://schemas.openxmlformats.org/officeDocument/2006/relationships/slide" Target="slides/slide22.xml"/><Relationship Id="rId57" Type="http://schemas.openxmlformats.org/officeDocument/2006/relationships/font" Target="fonts/HelveticaNeue-italic.fntdata"/><Relationship Id="rId15" Type="http://schemas.openxmlformats.org/officeDocument/2006/relationships/slide" Target="slides/slide9.xml"/><Relationship Id="rId44" Type="http://schemas.openxmlformats.org/officeDocument/2006/relationships/font" Target="fonts/SpaceMono-bold.fntdata"/><Relationship Id="rId31" Type="http://schemas.openxmlformats.org/officeDocument/2006/relationships/slide" Target="slides/slide25.xml"/><Relationship Id="rId60" Type="http://schemas.openxmlformats.org/officeDocument/2006/relationships/font" Target="fonts/SourceSansPro-bold.fntdata"/><Relationship Id="rId52" Type="http://schemas.openxmlformats.org/officeDocument/2006/relationships/font" Target="fonts/SourceSansProSemiBold-bold.fntdata"/><Relationship Id="rId10" Type="http://schemas.openxmlformats.org/officeDocument/2006/relationships/slide" Target="slides/slide4.xml"/><Relationship Id="rId65" Type="http://schemas.openxmlformats.org/officeDocument/2006/relationships/customXml" Target="../customXml/item3.xml"/><Relationship Id="rId4" Type="http://schemas.openxmlformats.org/officeDocument/2006/relationships/commentAuthors" Target="commentAuthors.xml"/><Relationship Id="rId9" Type="http://schemas.openxmlformats.org/officeDocument/2006/relationships/slide" Target="slides/slide3.xml"/><Relationship Id="rId39" Type="http://schemas.openxmlformats.org/officeDocument/2006/relationships/slide" Target="slides/slide33.xml"/><Relationship Id="rId13" Type="http://schemas.openxmlformats.org/officeDocument/2006/relationships/slide" Target="slides/slide7.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7-07T20:39:14.502">
    <p:pos x="1124" y="415"/>
    <p:text>slide sans titre 13 -19</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0jrRjqef1M_02fIb6Vr0H7-Nl2ZB5yHI/view?usp=sharing" TargetMode="External"/><Relationship Id="rId3" Type="http://schemas.openxmlformats.org/officeDocument/2006/relationships/hyperlink" Target="https://drive.google.com/file/d/1yVSj7KW2L4NmN-G0nA9oT7ypy_YYFeSO/view?usp=sharing" TargetMode="External"/><Relationship Id="rId4" Type="http://schemas.openxmlformats.org/officeDocument/2006/relationships/hyperlink" Target="https://docs.google.com/document/d/1bG-Rw5bgymcudiN--oJ-V3uni9bUn46_/edit" TargetMode="External"/><Relationship Id="rId9" Type="http://schemas.openxmlformats.org/officeDocument/2006/relationships/hyperlink" Target="https://docs.google.com/presentation/d/1RGUSnQIQWNeTF4U5g75yd2iaVi6XG8EYgMNjscvJsiY/edit#slide=id.gca900aae6b_0_0" TargetMode="External"/><Relationship Id="rId5" Type="http://schemas.openxmlformats.org/officeDocument/2006/relationships/hyperlink" Target="https://alphanumerique.ca" TargetMode="External"/><Relationship Id="rId6" Type="http://schemas.openxmlformats.org/officeDocument/2006/relationships/hyperlink" Target="https://drive.google.com/file/d/12YVJdsC3Mrxdj4Jv32i1JDU9M9F-TYzu/view?usp=sharing" TargetMode="External"/><Relationship Id="rId7" Type="http://schemas.openxmlformats.org/officeDocument/2006/relationships/hyperlink" Target="https://docs.google.com/document/d/1ilxJ7I6VUnqH0hbBnUHjOVzNmuOjsblw4HIOdXPgZsE/edit" TargetMode="External"/><Relationship Id="rId8" Type="http://schemas.openxmlformats.org/officeDocument/2006/relationships/hyperlink" Target="https://docs.google.com/presentation/d/16zw8BcNmEltSLzBHw_eLrYFdP47ZyzCp3BptbyyHAMY/edit#slide=id.g1a69419a36841d52_0"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a372016179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ga372016179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 sz="1200" u="sng">
                <a:solidFill>
                  <a:srgbClr val="1155CC"/>
                </a:solidFill>
                <a:latin typeface="Source Sans Pro"/>
                <a:ea typeface="Source Sans Pro"/>
                <a:cs typeface="Source Sans Pro"/>
                <a:sym typeface="Source Sans Pro"/>
                <a:hlinkClick r:id="rId2">
                  <a:extLst>
                    <a:ext uri="{A12FA001-AC4F-418D-AE19-62706E023703}">
                      <ahyp:hlinkClr val="tx"/>
                    </a:ext>
                  </a:extLst>
                </a:hlinkClick>
              </a:rPr>
              <a:t>Règles d’éthique et code de conduite</a:t>
            </a:r>
            <a:endParaRPr sz="10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u="sng">
                <a:solidFill>
                  <a:srgbClr val="1155CC"/>
                </a:solidFill>
                <a:latin typeface="Source Sans Pro"/>
                <a:ea typeface="Source Sans Pro"/>
                <a:cs typeface="Source Sans Pro"/>
                <a:sym typeface="Source Sans Pro"/>
                <a:hlinkClick r:id="rId3">
                  <a:extLst>
                    <a:ext uri="{A12FA001-AC4F-418D-AE19-62706E023703}">
                      <ahyp:hlinkClr val="tx"/>
                    </a:ext>
                  </a:extLst>
                </a:hlinkClick>
              </a:rPr>
              <a:t>Procédure - Litige ou non-respect du code de conduite</a:t>
            </a:r>
            <a:endParaRPr sz="10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u="sng">
                <a:solidFill>
                  <a:srgbClr val="1155CC"/>
                </a:solidFill>
                <a:latin typeface="Source Sans Pro"/>
                <a:ea typeface="Source Sans Pro"/>
                <a:cs typeface="Source Sans Pro"/>
                <a:sym typeface="Source Sans Pro"/>
                <a:hlinkClick r:id="rId4">
                  <a:extLst>
                    <a:ext uri="{A12FA001-AC4F-418D-AE19-62706E023703}">
                      <ahyp:hlinkClr val="tx"/>
                    </a:ext>
                  </a:extLst>
                </a:hlinkClick>
              </a:rPr>
              <a:t>Déroulé technique </a:t>
            </a:r>
            <a:endParaRPr b="1" sz="13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300">
                <a:solidFill>
                  <a:srgbClr val="008BCB"/>
                </a:solidFill>
                <a:latin typeface="Source Sans Pro"/>
                <a:ea typeface="Source Sans Pro"/>
                <a:cs typeface="Source Sans Pro"/>
                <a:sym typeface="Source Sans Pro"/>
              </a:rPr>
              <a:t>PRÉSENTEZ-VOUS</a:t>
            </a:r>
            <a:endParaRPr>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073763"/>
                </a:solidFill>
                <a:latin typeface="Source Sans Pro"/>
                <a:ea typeface="Source Sans Pro"/>
                <a:cs typeface="Source Sans Pro"/>
                <a:sym typeface="Source Sans Pro"/>
              </a:rPr>
              <a:t>Bonjour je m’appelle (...) , et je suis (...) pour l’organisme </a:t>
            </a:r>
            <a:r>
              <a:rPr i="1" lang="en" sz="1200">
                <a:solidFill>
                  <a:srgbClr val="073763"/>
                </a:solidFill>
                <a:latin typeface="Source Sans Pro"/>
                <a:ea typeface="Source Sans Pro"/>
                <a:cs typeface="Source Sans Pro"/>
                <a:sym typeface="Source Sans Pro"/>
              </a:rPr>
              <a:t>Techno Culture Club</a:t>
            </a:r>
            <a:r>
              <a:rPr lang="en" sz="1200">
                <a:solidFill>
                  <a:srgbClr val="073763"/>
                </a:solidFill>
                <a:latin typeface="Source Sans Pro"/>
                <a:ea typeface="Source Sans Pro"/>
                <a:cs typeface="Source Sans Pro"/>
                <a:sym typeface="Source Sans Pro"/>
              </a:rPr>
              <a:t>. Nous sommes un organisme situé à Montréal et nous sommes spécialisé·e·s dans la création et la diffusion de contenu sur la littératie numérique.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073763"/>
                </a:solidFill>
                <a:latin typeface="Source Sans Pro"/>
                <a:ea typeface="Source Sans Pro"/>
                <a:cs typeface="Source Sans Pro"/>
                <a:sym typeface="Source Sans Pro"/>
              </a:rPr>
              <a:t>Cet atelier est donné dans le cadre du projet </a:t>
            </a:r>
            <a:r>
              <a:rPr i="1" lang="en" sz="1200">
                <a:solidFill>
                  <a:srgbClr val="073763"/>
                </a:solidFill>
                <a:latin typeface="Source Sans Pro"/>
                <a:ea typeface="Source Sans Pro"/>
                <a:cs typeface="Source Sans Pro"/>
                <a:sym typeface="Source Sans Pro"/>
              </a:rPr>
              <a:t>AlphaNumérique</a:t>
            </a:r>
            <a:r>
              <a:rPr lang="en" sz="1200">
                <a:solidFill>
                  <a:srgbClr val="073763"/>
                </a:solidFill>
                <a:latin typeface="Source Sans Pro"/>
                <a:ea typeface="Source Sans Pro"/>
                <a:cs typeface="Source Sans Pro"/>
                <a:sym typeface="Source Sans Pro"/>
              </a:rPr>
              <a:t>.</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i="1" lang="en" sz="1200">
                <a:solidFill>
                  <a:srgbClr val="073763"/>
                </a:solidFill>
                <a:latin typeface="Source Sans Pro"/>
                <a:ea typeface="Source Sans Pro"/>
                <a:cs typeface="Source Sans Pro"/>
                <a:sym typeface="Source Sans Pro"/>
              </a:rPr>
              <a:t>AlphaNumérique</a:t>
            </a:r>
            <a:r>
              <a:rPr lang="en" sz="1200">
                <a:solidFill>
                  <a:srgbClr val="073763"/>
                </a:solidFill>
                <a:latin typeface="Source Sans Pro"/>
                <a:ea typeface="Source Sans Pro"/>
                <a:cs typeface="Source Sans Pro"/>
                <a:sym typeface="Source Sans Pro"/>
              </a:rPr>
              <a:t> est un projet d’envergure nationale qui a pour vocation de contribuer à réduire les fossés numériques au sein de la population. Pour plus d'informations rendez-vous sur </a:t>
            </a:r>
            <a:r>
              <a:rPr lang="en" sz="1200" u="sng">
                <a:solidFill>
                  <a:srgbClr val="1155CC"/>
                </a:solidFill>
                <a:latin typeface="Source Sans Pro"/>
                <a:ea typeface="Source Sans Pro"/>
                <a:cs typeface="Source Sans Pro"/>
                <a:sym typeface="Source Sans Pro"/>
                <a:hlinkClick r:id="rId5">
                  <a:extLst>
                    <a:ext uri="{A12FA001-AC4F-418D-AE19-62706E023703}">
                      <ahyp:hlinkClr val="tx"/>
                    </a:ext>
                  </a:extLst>
                </a:hlinkClick>
              </a:rPr>
              <a:t>https://alphanumerique.ca</a:t>
            </a:r>
            <a:r>
              <a:rPr lang="en" sz="1200">
                <a:solidFill>
                  <a:srgbClr val="073763"/>
                </a:solidFill>
                <a:latin typeface="Source Sans Pro"/>
                <a:ea typeface="Source Sans Pro"/>
                <a:cs typeface="Source Sans Pro"/>
                <a:sym typeface="Source Sans Pro"/>
              </a:rPr>
              <a:t>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008BCB"/>
                </a:solidFill>
                <a:latin typeface="Source Sans Pro"/>
                <a:ea typeface="Source Sans Pro"/>
                <a:cs typeface="Source Sans Pro"/>
                <a:sym typeface="Source Sans Pro"/>
              </a:rPr>
              <a:t>PARTAGER CE </a:t>
            </a:r>
            <a:r>
              <a:rPr b="1" lang="en" sz="1200" u="sng">
                <a:solidFill>
                  <a:schemeClr val="hlink"/>
                </a:solidFill>
                <a:latin typeface="Source Sans Pro"/>
                <a:ea typeface="Source Sans Pro"/>
                <a:cs typeface="Source Sans Pro"/>
                <a:sym typeface="Source Sans Pro"/>
                <a:hlinkClick r:id="rId6"/>
              </a:rPr>
              <a:t>TEXTE</a:t>
            </a:r>
            <a:r>
              <a:rPr b="1" lang="en" sz="1200">
                <a:solidFill>
                  <a:srgbClr val="008BCB"/>
                </a:solidFill>
                <a:latin typeface="Source Sans Pro"/>
                <a:ea typeface="Source Sans Pro"/>
                <a:cs typeface="Source Sans Pro"/>
                <a:sym typeface="Source Sans Pro"/>
              </a:rPr>
              <a:t> DANS LE CLAVARDAGE</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073763"/>
                </a:solidFill>
                <a:latin typeface="Source Sans Pro"/>
                <a:ea typeface="Source Sans Pro"/>
                <a:cs typeface="Source Sans Pro"/>
                <a:sym typeface="Source Sans Pro"/>
              </a:rPr>
              <a:t>Notez que cet atelier est enregistré, il sera utilisé à l’interne à des fins de formations et de contrôle de la qualité et ne sera en aucun cas partagé sur internet ou à des tierces.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200">
                <a:solidFill>
                  <a:srgbClr val="008BCB"/>
                </a:solidFill>
                <a:latin typeface="Source Sans Pro"/>
                <a:ea typeface="Source Sans Pro"/>
                <a:cs typeface="Source Sans Pro"/>
                <a:sym typeface="Source Sans Pro"/>
              </a:rPr>
              <a:t>AVANT DE COMMENCER L’ATELIER : S’ASSURER QUE TOUT LE MONDE EST CONNECTÉ À L’AUDIO ET QUE TOUT LE MONDE EST À L’AISE AVEC ZOOM À l’AIDE D’UN</a:t>
            </a:r>
            <a:r>
              <a:rPr b="1" lang="en" sz="1200" u="sng">
                <a:solidFill>
                  <a:srgbClr val="1155CC"/>
                </a:solidFill>
                <a:latin typeface="Source Sans Pro"/>
                <a:ea typeface="Source Sans Pro"/>
                <a:cs typeface="Source Sans Pro"/>
                <a:sym typeface="Source Sans Pro"/>
                <a:hlinkClick r:id="rId7">
                  <a:extLst>
                    <a:ext uri="{A12FA001-AC4F-418D-AE19-62706E023703}">
                      <ahyp:hlinkClr val="tx"/>
                    </a:ext>
                  </a:extLst>
                </a:hlinkClick>
              </a:rPr>
              <a:t> SONDAGE </a:t>
            </a:r>
            <a:r>
              <a:rPr b="1" lang="en" sz="1200">
                <a:solidFill>
                  <a:srgbClr val="008BCB"/>
                </a:solidFill>
                <a:latin typeface="Source Sans Pro"/>
                <a:ea typeface="Source Sans Pro"/>
                <a:cs typeface="Source Sans Pro"/>
                <a:sym typeface="Source Sans Pro"/>
              </a:rPr>
              <a:t>ZOOM.</a:t>
            </a:r>
            <a:endParaRPr b="1"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3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300">
                <a:solidFill>
                  <a:srgbClr val="008BCB"/>
                </a:solidFill>
                <a:latin typeface="Source Sans Pro"/>
                <a:ea typeface="Source Sans Pro"/>
                <a:cs typeface="Source Sans Pro"/>
                <a:sym typeface="Source Sans Pro"/>
              </a:rPr>
              <a:t>AIDE AUDIO </a:t>
            </a:r>
            <a:r>
              <a:rPr b="1" lang="en" sz="1300" u="sng">
                <a:solidFill>
                  <a:srgbClr val="1155CC"/>
                </a:solidFill>
                <a:latin typeface="Source Sans Pro"/>
                <a:ea typeface="Source Sans Pro"/>
                <a:cs typeface="Source Sans Pro"/>
                <a:sym typeface="Source Sans Pro"/>
                <a:hlinkClick r:id="rId8">
                  <a:extLst>
                    <a:ext uri="{A12FA001-AC4F-418D-AE19-62706E023703}">
                      <ahyp:hlinkClr val="tx"/>
                    </a:ext>
                  </a:extLst>
                </a:hlinkClick>
              </a:rPr>
              <a:t>ICI</a:t>
            </a:r>
            <a:endParaRPr b="1" sz="13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300">
                <a:solidFill>
                  <a:srgbClr val="008BCB"/>
                </a:solidFill>
                <a:latin typeface="Source Sans Pro"/>
                <a:ea typeface="Source Sans Pro"/>
                <a:cs typeface="Source Sans Pro"/>
                <a:sym typeface="Source Sans Pro"/>
              </a:rPr>
              <a:t>AIDE ZOOM </a:t>
            </a:r>
            <a:r>
              <a:rPr b="1" lang="en" sz="1300" u="sng">
                <a:solidFill>
                  <a:srgbClr val="1155CC"/>
                </a:solidFill>
                <a:latin typeface="Source Sans Pro"/>
                <a:ea typeface="Source Sans Pro"/>
                <a:cs typeface="Source Sans Pro"/>
                <a:sym typeface="Source Sans Pro"/>
                <a:hlinkClick r:id="rId9">
                  <a:extLst>
                    <a:ext uri="{A12FA001-AC4F-418D-AE19-62706E023703}">
                      <ahyp:hlinkClr val="tx"/>
                    </a:ext>
                  </a:extLst>
                </a:hlinkClick>
              </a:rPr>
              <a:t>ICI</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400">
              <a:solidFill>
                <a:srgbClr val="E0666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p:txBody>
      </p:sp>
      <p:sp>
        <p:nvSpPr>
          <p:cNvPr id="75" name="Google Shape;75;ga372016179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372016179_1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a372016179_1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10</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Voici les 7 signaux d’alarme d’un message d’hameçonnage selon le site web du Gouvernement du Canada </a:t>
            </a:r>
            <a:r>
              <a:rPr i="1" lang="en" sz="1200">
                <a:solidFill>
                  <a:schemeClr val="dk1"/>
                </a:solidFill>
                <a:latin typeface="Source Sans Pro"/>
                <a:ea typeface="Source Sans Pro"/>
                <a:cs typeface="Source Sans Pro"/>
                <a:sym typeface="Source Sans Pro"/>
              </a:rPr>
              <a:t>pensezsecurite.ca.</a:t>
            </a:r>
            <a:r>
              <a:rPr lang="en" sz="1200">
                <a:solidFill>
                  <a:schemeClr val="dk1"/>
                </a:solidFill>
                <a:latin typeface="Source Sans Pro"/>
                <a:ea typeface="Source Sans Pro"/>
                <a:cs typeface="Source Sans Pro"/>
                <a:sym typeface="Source Sans Pro"/>
              </a:rPr>
              <a:t> L’hameçonnage par texto utilise exactement les mêmes codes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1. Pression ou langage menaçant</a:t>
            </a:r>
            <a:br>
              <a:rPr lang="en" sz="1200">
                <a:solidFill>
                  <a:schemeClr val="dk1"/>
                </a:solidFill>
                <a:latin typeface="Source Sans Pro"/>
                <a:ea typeface="Source Sans Pro"/>
                <a:cs typeface="Source Sans Pro"/>
                <a:sym typeface="Source Sans Pro"/>
              </a:rPr>
            </a:br>
            <a:r>
              <a:rPr lang="en" sz="1200">
                <a:solidFill>
                  <a:schemeClr val="dk1"/>
                </a:solidFill>
                <a:latin typeface="Source Sans Pro"/>
                <a:ea typeface="Source Sans Pro"/>
                <a:cs typeface="Source Sans Pro"/>
                <a:sym typeface="Source Sans Pro"/>
              </a:rPr>
              <a:t>Les réels messages d’urgence sont rarement envoyés par courriel.</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2. Informations sensibles demandées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Les organisations ou individus de confiance demandent rarement de fournir ce type d’information par courriel.</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i="1" sz="1200">
              <a:solidFill>
                <a:srgbClr val="6FA8DC"/>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3. Trop beau pour être vrai</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Il est rare de gagner à la loterie sans y avoir participé ou de toucher un héritage d’un·e proche dont on a jamais entendu parler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4. Courriels inattendus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Recevoir des reçus et des suivis concernant des articles qui n’ont jamais été commandés est plutôt surprenant.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5. Renseignements douteux</a:t>
            </a:r>
            <a:br>
              <a:rPr lang="en" sz="1200">
                <a:solidFill>
                  <a:schemeClr val="dk1"/>
                </a:solidFill>
                <a:latin typeface="Source Sans Pro"/>
                <a:ea typeface="Source Sans Pro"/>
                <a:cs typeface="Source Sans Pro"/>
                <a:sym typeface="Source Sans Pro"/>
              </a:rPr>
            </a:br>
            <a:r>
              <a:rPr lang="en" sz="1200">
                <a:solidFill>
                  <a:schemeClr val="dk1"/>
                </a:solidFill>
                <a:latin typeface="Source Sans Pro"/>
                <a:ea typeface="Source Sans Pro"/>
                <a:cs typeface="Source Sans Pro"/>
                <a:sym typeface="Source Sans Pro"/>
              </a:rPr>
              <a:t>Suivre son instinct et chercher des indices peut permettre de repérer l’hameçonnage. Voici des réflexions qui peuvent aider:</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L’adresse courriel de l'expéditeur est-elle correcte ? </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Les liens mènent-ils vers une page officielle ? </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Y a-t-il des erreurs d’orthographe ou de grammaire qu’une organisation légitime saurait éviter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6. Pièces jointes suspectes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Rester méfiant est important si les noms ou les types de fichiers accompagnant un courriel sont inhabituels.</a:t>
            </a:r>
            <a:br>
              <a:rPr lang="en" sz="1200">
                <a:solidFill>
                  <a:schemeClr val="dk1"/>
                </a:solidFill>
                <a:latin typeface="Source Sans Pro"/>
                <a:ea typeface="Source Sans Pro"/>
                <a:cs typeface="Source Sans Pro"/>
                <a:sym typeface="Source Sans Pro"/>
              </a:rPr>
            </a:b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7. Grammaire ou syntaxe douteuse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200">
                <a:solidFill>
                  <a:schemeClr val="dk1"/>
                </a:solidFill>
                <a:latin typeface="Source Sans Pro"/>
                <a:ea typeface="Source Sans Pro"/>
                <a:cs typeface="Source Sans Pro"/>
                <a:sym typeface="Source Sans Pro"/>
              </a:rPr>
              <a:t>Les criminel·le·s ne prennent pas toujours le temps de revoir leur français avant d’envoyer un message d’hameçonnage! De plus, toute institution crédible n’aura probablement aucune faille au niveau de la syntaxe ou de la grammaire.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i="1" sz="1200">
              <a:solidFill>
                <a:srgbClr val="6FA8DC"/>
              </a:solidFill>
              <a:latin typeface="Source Sans Pro"/>
              <a:ea typeface="Source Sans Pro"/>
              <a:cs typeface="Source Sans Pro"/>
              <a:sym typeface="Source Sans Pr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a372016179_1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a372016179_1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11</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2. Comment repérer l’hameçonnage par courriel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372016179_1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a372016179_1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12</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Regardons maintenant ensemble plusieurs exemples permettant d’observer différents signaux d’alerte pouvant être contenus dans des messages d’hameçonnage.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Voici un exemple de message avertissant d’une urgence ou d’un problème.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Ici, l’objet du courriel indique que le compte de l’internaute a été suspendu.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Le message indique que les informations de paiement doivent être mises à jour en cliquant sur le bouton rouge </a:t>
            </a:r>
            <a:r>
              <a:rPr i="1" lang="en" sz="1200">
                <a:solidFill>
                  <a:schemeClr val="dk1"/>
                </a:solidFill>
                <a:latin typeface="Source Sans Pro"/>
                <a:ea typeface="Source Sans Pro"/>
                <a:cs typeface="Source Sans Pro"/>
                <a:sym typeface="Source Sans Pro"/>
              </a:rPr>
              <a:t>Mettre le compte à jour</a:t>
            </a:r>
            <a:r>
              <a:rPr lang="en" sz="1200">
                <a:solidFill>
                  <a:schemeClr val="dk1"/>
                </a:solidFill>
                <a:latin typeface="Source Sans Pro"/>
                <a:ea typeface="Source Sans Pro"/>
                <a:cs typeface="Source Sans Pro"/>
                <a:sym typeface="Source Sans Pro"/>
              </a:rPr>
              <a:t>.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On peut repérer plusieurs signaux d’alerte: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br>
              <a:rPr lang="en" sz="1200">
                <a:solidFill>
                  <a:schemeClr val="dk1"/>
                </a:solidFill>
                <a:latin typeface="Source Sans Pro"/>
                <a:ea typeface="Source Sans Pro"/>
                <a:cs typeface="Source Sans Pro"/>
                <a:sym typeface="Source Sans Pro"/>
              </a:rPr>
            </a:br>
            <a:r>
              <a:rPr lang="en" sz="1200">
                <a:solidFill>
                  <a:schemeClr val="dk1"/>
                </a:solidFill>
                <a:latin typeface="Source Sans Pro"/>
                <a:ea typeface="Source Sans Pro"/>
                <a:cs typeface="Source Sans Pro"/>
                <a:sym typeface="Source Sans Pro"/>
              </a:rPr>
              <a:t>1. Il s’agit d’un courriel inattendu qui exerce une pression sur la personne qui le reçoit  et crée un sentiment d’urgence. Cette sensation se retranscrit dans le titre qui annonce une nouvelle négative et qui contient plusieurs points d’exclamations.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2. Des informations sensibles qui ne sont habituellement pas demandées par courriel sont requises.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3. Le texte contient des erreurs d’orthographe et de grammaire.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Regardons maintenant un second exemple.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a372016179_1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a372016179_1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13</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Dans celui-ci, vous pouvez voir un message d’hameçonnage dans lequel on peut repérer d’autres signaux d’alerte. Ce courriel frauduleux informe l’internaute qu’un remboursement à cause du Coronavirus lui est destiné et l’invite à accéder à son </a:t>
            </a:r>
            <a:r>
              <a:rPr i="1" lang="en" sz="1200">
                <a:solidFill>
                  <a:schemeClr val="dk1"/>
                </a:solidFill>
                <a:latin typeface="Source Sans Pro"/>
                <a:ea typeface="Source Sans Pro"/>
                <a:cs typeface="Source Sans Pro"/>
                <a:sym typeface="Source Sans Pro"/>
              </a:rPr>
              <a:t>Espace client</a:t>
            </a:r>
            <a:r>
              <a:rPr lang="en" sz="1200">
                <a:solidFill>
                  <a:schemeClr val="dk1"/>
                </a:solidFill>
                <a:latin typeface="Source Sans Pro"/>
                <a:ea typeface="Source Sans Pro"/>
                <a:cs typeface="Source Sans Pro"/>
                <a:sym typeface="Source Sans Pro"/>
              </a:rPr>
              <a:t> en cliquant sur un lien.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AutoNum type="arabicPeriod"/>
            </a:pPr>
            <a:r>
              <a:rPr lang="en" sz="1200">
                <a:solidFill>
                  <a:schemeClr val="dk1"/>
                </a:solidFill>
                <a:latin typeface="Source Sans Pro"/>
                <a:ea typeface="Source Sans Pro"/>
                <a:cs typeface="Source Sans Pro"/>
                <a:sym typeface="Source Sans Pro"/>
              </a:rPr>
              <a:t>Ce message informe d’un profit inattendu et dont les raisons sont douteuses. L’organisation utilise généralement la voie postale pour ce type d’avis.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AutoNum type="arabicPeriod"/>
            </a:pPr>
            <a:r>
              <a:rPr lang="en" sz="1200">
                <a:solidFill>
                  <a:schemeClr val="dk1"/>
                </a:solidFill>
                <a:latin typeface="Source Sans Pro"/>
                <a:ea typeface="Source Sans Pro"/>
                <a:cs typeface="Source Sans Pro"/>
                <a:sym typeface="Source Sans Pro"/>
              </a:rPr>
              <a:t>Le corps du texte comporte des erreurs d’orthographe et de grammaire qu'Hydro Québec saurait éviter.</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AutoNum type="arabicPeriod"/>
            </a:pPr>
            <a:r>
              <a:rPr lang="en" sz="1200">
                <a:solidFill>
                  <a:schemeClr val="dk1"/>
                </a:solidFill>
                <a:latin typeface="Source Sans Pro"/>
                <a:ea typeface="Source Sans Pro"/>
                <a:cs typeface="Source Sans Pro"/>
                <a:sym typeface="Source Sans Pro"/>
              </a:rPr>
              <a:t>Le courriel de l’envoi n’est pas celui d'Hydro Québec.</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a372016179_1_1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a372016179_1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14</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En cliquant sur le lien, l’internaute est redirigé·e vers un site malveillant qui l’invite à entrer des informations personnelles pour recevoir le remboursement indiqué.</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a372016179_1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a372016179_1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15</a:t>
            </a:r>
            <a:endParaRPr i="1" sz="1200">
              <a:solidFill>
                <a:srgbClr val="3D85C6"/>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i="1" sz="1200">
              <a:solidFill>
                <a:srgbClr val="3D85C6"/>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Maintenant, nous allons observer le processus complet d’hameçonnage, allant du message reçu par l’internaute à la page de saisie des informations bancaires.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AutoNum type="arabicPeriod"/>
            </a:pPr>
            <a:r>
              <a:rPr lang="en" sz="1200">
                <a:solidFill>
                  <a:schemeClr val="dk1"/>
                </a:solidFill>
                <a:latin typeface="Source Sans Pro"/>
                <a:ea typeface="Source Sans Pro"/>
                <a:cs typeface="Source Sans Pro"/>
                <a:sym typeface="Source Sans Pro"/>
              </a:rPr>
              <a:t>Dans l’image 1, le message qui s’affiche à l’écran semble être envoyé par Netflix, une plateforme de diffusion de films et d’émissions pour laquelle les usager·ère·s paient un abonnement mensuel. Il informe de la suspension du compte pour manque de paiement. Le message demande à l’utilisateur·trice de communiquer des informations personnelles afin d’effectuer le paiement de sa facture en cliquant sur le bouton rouge </a:t>
            </a:r>
            <a:r>
              <a:rPr i="1" lang="en" sz="1200">
                <a:solidFill>
                  <a:schemeClr val="dk1"/>
                </a:solidFill>
                <a:latin typeface="Source Sans Pro"/>
                <a:ea typeface="Source Sans Pro"/>
                <a:cs typeface="Source Sans Pro"/>
                <a:sym typeface="Source Sans Pro"/>
              </a:rPr>
              <a:t>Réessayer le paiement</a:t>
            </a:r>
            <a:r>
              <a:rPr lang="en" sz="1200">
                <a:solidFill>
                  <a:schemeClr val="dk1"/>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AutoNum type="arabicPeriod"/>
            </a:pPr>
            <a:r>
              <a:rPr lang="en" sz="1200">
                <a:solidFill>
                  <a:schemeClr val="dk1"/>
                </a:solidFill>
                <a:latin typeface="Source Sans Pro"/>
                <a:ea typeface="Source Sans Pro"/>
                <a:cs typeface="Source Sans Pro"/>
                <a:sym typeface="Source Sans Pro"/>
              </a:rPr>
              <a:t>Lorsqu’il clique sur le bouton, l’internaute est redirigé vers un site Web s’apparentant en de nombreux points à celui de Netflix.</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On lui demande de s'identifier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AutoNum type="arabicPeriod"/>
            </a:pPr>
            <a:r>
              <a:rPr lang="en" sz="1200">
                <a:solidFill>
                  <a:schemeClr val="dk1"/>
                </a:solidFill>
                <a:latin typeface="Source Sans Pro"/>
                <a:ea typeface="Source Sans Pro"/>
                <a:cs typeface="Source Sans Pro"/>
                <a:sym typeface="Source Sans Pro"/>
              </a:rPr>
              <a:t>et de mettre à jour ses informations personnelles.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Lorsqu’on regarde de plus près l’adresse indiquée dans la barre d’adresse, on constate qu’elle n’est pas celle de la plateforme Netflix. Il s’agit d’un site contrefait qui s’intitule </a:t>
            </a:r>
            <a:r>
              <a:rPr i="1" lang="en" sz="1200">
                <a:solidFill>
                  <a:schemeClr val="dk1"/>
                </a:solidFill>
                <a:latin typeface="Source Sans Pro"/>
                <a:ea typeface="Source Sans Pro"/>
                <a:cs typeface="Source Sans Pro"/>
                <a:sym typeface="Source Sans Pro"/>
              </a:rPr>
              <a:t>ca-consulter.com</a:t>
            </a:r>
            <a:r>
              <a:rPr lang="en" sz="1200">
                <a:solidFill>
                  <a:schemeClr val="dk1"/>
                </a:solidFill>
                <a:latin typeface="Source Sans Pro"/>
                <a:ea typeface="Source Sans Pro"/>
                <a:cs typeface="Source Sans Pro"/>
                <a:sym typeface="Source Sans Pro"/>
              </a:rPr>
              <a:t>.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6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a372016179_1_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a372016179_1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16</a:t>
            </a:r>
            <a:endParaRPr i="1" sz="1200">
              <a:solidFill>
                <a:srgbClr val="3D85C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AutoNum type="arabicPeriod"/>
            </a:pPr>
            <a:r>
              <a:rPr lang="en" sz="1200">
                <a:solidFill>
                  <a:schemeClr val="dk1"/>
                </a:solidFill>
                <a:latin typeface="Source Sans Pro"/>
                <a:ea typeface="Source Sans Pro"/>
                <a:cs typeface="Source Sans Pro"/>
                <a:sym typeface="Source Sans Pro"/>
              </a:rPr>
              <a:t>Dans les étapes suivantes, l’internaute est invité·e à définir un mode de paiement, puis à saisir ses informations bancaires.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AutoNum type="arabicPeriod"/>
            </a:pPr>
            <a:r>
              <a:rPr lang="en" sz="1200">
                <a:solidFill>
                  <a:schemeClr val="dk1"/>
                </a:solidFill>
                <a:latin typeface="Source Sans Pro"/>
                <a:ea typeface="Source Sans Pro"/>
                <a:cs typeface="Source Sans Pro"/>
                <a:sym typeface="Source Sans Pro"/>
              </a:rPr>
              <a:t>Une fois ces informations transmises après avoir cliqué sur le bouton rouge </a:t>
            </a:r>
            <a:r>
              <a:rPr i="1" lang="en" sz="1200">
                <a:solidFill>
                  <a:schemeClr val="dk1"/>
                </a:solidFill>
                <a:latin typeface="Source Sans Pro"/>
                <a:ea typeface="Source Sans Pro"/>
                <a:cs typeface="Source Sans Pro"/>
                <a:sym typeface="Source Sans Pro"/>
              </a:rPr>
              <a:t>Confirmer</a:t>
            </a:r>
            <a:r>
              <a:rPr lang="en" sz="1200">
                <a:solidFill>
                  <a:schemeClr val="dk1"/>
                </a:solidFill>
                <a:latin typeface="Source Sans Pro"/>
                <a:ea typeface="Source Sans Pro"/>
                <a:cs typeface="Source Sans Pro"/>
                <a:sym typeface="Source Sans Pro"/>
              </a:rPr>
              <a:t>, </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AutoNum type="arabicPeriod"/>
            </a:pPr>
            <a:r>
              <a:rPr lang="en" sz="1200">
                <a:solidFill>
                  <a:schemeClr val="dk1"/>
                </a:solidFill>
                <a:latin typeface="Source Sans Pro"/>
                <a:ea typeface="Source Sans Pro"/>
                <a:cs typeface="Source Sans Pro"/>
                <a:sym typeface="Source Sans Pro"/>
              </a:rPr>
              <a:t>La personne est alors redirigée vers le site Web officiel de Netflix, lui laissant ainsi croire qu’il a effectué ces démarches sur la plateforme officielle.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Cet exemple illustre bien l’importance de prêter attention à l’adresse d’un site Web. </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6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a372016179_1_1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a372016179_1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17</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Voici un exemple pour illustrer l’importance de prêter attention à l’adresse d’un site Web. On voit apparaître à l’écran une page qui semble appartenir à un site Web du Gouvernement canadien. On y voit le logo officiel et l’habillage du site correspond à celui des sites Web officiels du Gouvernement du Canada.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6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a372016179_1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a372016179_1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18</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Pourtant, lorsqu’on prête attention à l’url, on s'aperçoit qu’il s’agit en fait d’un site Web non sécurisé intitulé marocgro.com.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Le symbole du point d’exclamation entouré d’un cercle indique ici que la connexion au site n'est pas privée. Un tiers pourrait voir ou modifier les informations qui sont envoyées ou reçues via ce site.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050">
              <a:solidFill>
                <a:srgbClr val="222222"/>
              </a:solidFill>
              <a:highlight>
                <a:schemeClr val="lt1"/>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a372016179_1_6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a372016179_1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19</a:t>
            </a:r>
            <a:endParaRPr i="1" sz="1200">
              <a:solidFill>
                <a:srgbClr val="3D85C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En vous basant sur les informations dont nous venons de discuter, quelles sont les signaux d’alarmes* que pouvez- vous pouvez repérer dans ce message d’hameçonnage?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a372016179_1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a372016179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Au cours de cet atelier, nous répondrons aux questions suivantes: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br>
              <a:rPr lang="en" sz="1200">
                <a:solidFill>
                  <a:schemeClr val="dk1"/>
                </a:solidFill>
                <a:latin typeface="Source Sans Pro"/>
                <a:ea typeface="Source Sans Pro"/>
                <a:cs typeface="Source Sans Pro"/>
                <a:sym typeface="Source Sans Pro"/>
              </a:rPr>
            </a:br>
            <a:r>
              <a:rPr lang="en" sz="1200">
                <a:solidFill>
                  <a:schemeClr val="dk1"/>
                </a:solidFill>
                <a:latin typeface="Source Sans Pro"/>
                <a:ea typeface="Source Sans Pro"/>
                <a:cs typeface="Source Sans Pro"/>
                <a:sym typeface="Source Sans Pro"/>
              </a:rPr>
              <a:t>1. Qu’est-ce que l’hameçonnage?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2. Comment repérer l’hameçonnage par courriel?</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3. Que faire en cas de doute?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4. Que faire si vous êtes victime d’une fraude en ligne?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Dans cet atelier, nous aborderons plusieurs formes d’hameçonnage, mais surtout l’hameçonnage par courriel ou message texte.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a372016179_1_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a372016179_1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20</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en" sz="1400">
                <a:solidFill>
                  <a:srgbClr val="F05A4E"/>
                </a:solidFill>
                <a:latin typeface="Source Sans Pro"/>
                <a:ea typeface="Source Sans Pro"/>
                <a:cs typeface="Source Sans Pro"/>
                <a:sym typeface="Source Sans Pro"/>
              </a:rPr>
              <a:t>Réponses</a:t>
            </a:r>
            <a:endParaRPr b="1" sz="14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4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b="1"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AutoNum type="arabicPeriod"/>
            </a:pPr>
            <a:r>
              <a:rPr lang="en" sz="1200">
                <a:solidFill>
                  <a:schemeClr val="dk1"/>
                </a:solidFill>
                <a:latin typeface="Source Sans Pro"/>
                <a:ea typeface="Source Sans Pro"/>
                <a:cs typeface="Source Sans Pro"/>
                <a:sym typeface="Source Sans Pro"/>
              </a:rPr>
              <a:t>Le numéros de téléphone qui nous est  inconnu (on peut vérifier avec une recherche sur le web)</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AutoNum type="arabicPeriod"/>
            </a:pPr>
            <a:r>
              <a:rPr lang="en" sz="1200">
                <a:solidFill>
                  <a:schemeClr val="dk1"/>
                </a:solidFill>
                <a:latin typeface="Source Sans Pro"/>
                <a:ea typeface="Source Sans Pro"/>
                <a:cs typeface="Source Sans Pro"/>
                <a:sym typeface="Source Sans Pro"/>
              </a:rPr>
              <a:t>Message d’alerte demandant des renseignements personnels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AutoNum type="arabicPeriod"/>
            </a:pPr>
            <a:r>
              <a:rPr lang="en" sz="1200">
                <a:solidFill>
                  <a:schemeClr val="dk1"/>
                </a:solidFill>
                <a:latin typeface="Source Sans Pro"/>
                <a:ea typeface="Source Sans Pro"/>
                <a:cs typeface="Source Sans Pro"/>
                <a:sym typeface="Source Sans Pro"/>
              </a:rPr>
              <a:t>L’url n’est pas celle de Netflix</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a372016179_1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a372016179_1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21</a:t>
            </a:r>
            <a:endParaRPr b="1"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Si vous recevez un courriel et doutez de son authenticité, voici les démarches à suivre: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a372016179_1_1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a372016179_1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22</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Tout d’abord, vérifiez la source à l’aide d’un moteur de recherche.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Vous pouvez faire une recherche en utilisant avec la formule Nom du site Web ou le numéro de téléphone ou l’adresse courriel du suspect PLUS le mot Fraude.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Vous pouvez également remplacer le mot Fraude par le mot arnaque ou hameçonnage.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a372016179_1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a372016179_1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23</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Si vous ne trouvez pas assez d'informations en faisant une recherche sur Internet, vous pouvez vous rendre sur le site Web du Centre anti-fraude du gouvernement du Canada.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Les informations y sont mises à jour quotidiennement. Vous pouvez y effectuer des recherches,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signaler une fraude, et trouver des conseils pour mieux vous protéger.</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150">
              <a:solidFill>
                <a:srgbClr val="333333"/>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a372016179_1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a372016179_1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24</a:t>
            </a:r>
            <a:endParaRPr i="1" sz="1200">
              <a:solidFill>
                <a:srgbClr val="3D85C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Il y a différentes façons de trouver des renseignements sur le site.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Vous pouvez chercher:</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les fraudes par index A-Z, les fraudes par moyen utilisé, les fraudes touchant les entreprises, ou les fraudes touchant les particuliers.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a372016179_1_2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a372016179_1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25</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Vous pouvez également contacter l’interlocuteur·trice (que ce soit une institution financière, un·e de vos proches, etc.) par un moyen de communication différent du courriel.  Vous pouvez envoyer un sms, ou appeler directement pour vérifier si le courriel est légitime ou pas.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Lorsqu’ils s’agit de criminel·le·s, ils et elles préfèrent ne pas répondre afin de ne pas être identifié·e·s. L’absence de réponse vous donne un indice de plus qu’il s’agit d’une fraude.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150">
              <a:solidFill>
                <a:srgbClr val="333333"/>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a372016179_1_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a372016179_1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26</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Il existe aussi des options présentes dans toutes les messageries électroniques (Outlook, Vidéotron, Bell, etc.) pour vous aider à gérer des courriels suspects. Elles utilisent toutes les mêmes symboles et icônes. Voici un exemple avec la messagerie Gmail.</a:t>
            </a:r>
            <a:br>
              <a:rPr lang="en" sz="1200">
                <a:solidFill>
                  <a:schemeClr val="dk1"/>
                </a:solidFill>
                <a:latin typeface="Source Sans Pro"/>
                <a:ea typeface="Source Sans Pro"/>
                <a:cs typeface="Source Sans Pro"/>
                <a:sym typeface="Source Sans Pro"/>
              </a:rPr>
            </a:b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Vous pouvez soit cliquer sur l’icône de la poubelle pour envoyer le courriel directement dans la poubelle, soit cliquer sur l’icône qui ressemble à un panneau de signalisation avec un point d’exclamation pour signaler que le courriel est en fait un pourriel communément appelé un</a:t>
            </a:r>
            <a:r>
              <a:rPr i="1" lang="en" sz="1200">
                <a:solidFill>
                  <a:schemeClr val="dk1"/>
                </a:solidFill>
                <a:latin typeface="Source Sans Pro"/>
                <a:ea typeface="Source Sans Pro"/>
                <a:cs typeface="Source Sans Pro"/>
                <a:sym typeface="Source Sans Pro"/>
              </a:rPr>
              <a:t> spam</a:t>
            </a:r>
            <a:r>
              <a:rPr lang="en" sz="1200">
                <a:solidFill>
                  <a:schemeClr val="dk1"/>
                </a:solidFill>
                <a:latin typeface="Source Sans Pro"/>
                <a:ea typeface="Source Sans Pro"/>
                <a:cs typeface="Source Sans Pro"/>
                <a:sym typeface="Source Sans Pro"/>
              </a:rPr>
              <a:t>. Un pourriel est un courrier électronique indésirable, envoyé massivement aux internautes.</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Vous pouvez également cliquer sur les trois petits points à l’extrême droite du courriel en question.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Vous y trouverez les options d’envoyer le message à la poubelle ou de le signaler comme pourriel. Vous pouvez aussi bloquer l’adresse courriel de l’expéditeur·trice et/ou le signaler comme de l'hameçonnage.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 </a:t>
            </a:r>
            <a:endParaRPr sz="1150">
              <a:solidFill>
                <a:srgbClr val="333333"/>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a372016179_1_2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a372016179_1_2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27</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4. Que faire si vous êtes victime d’une fraude en ligne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a372016179_1_2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a372016179_1_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28</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Lors de la dénonciation d’une tentative de fraude, les documents et les renseignements requis, selon la situation, peuvent être les suivants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le pseudonyme et l'adresse courriel du suspect;</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le forum de discussion, le réseau de clavardage ou le réseau social utilisé;</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l’adresse du blogue ou du site Web;</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une copie de la discussion ou du courriel;</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la photo, la vidéo ou le texte distribué; </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tout autre renseignement pertinent.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8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a372016179_1_5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ga372016179_1_5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29</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Selon le Centre antifraude du Canada, moins de 5% des cas de fraudes sont signalés aux autorités.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En 2019, 47 389 cas de fraudes ont été signalés.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Selon le Centre antifraude du Canada, pour signaler une fraude, vous devriez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D’abord contacter la police locale pour faire ouvrir un dossier et prendre en note le numéro de dossier.</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Ensuite, s’il s’agit d’une fraude bancaire, contactez votre institution bancaire.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Et enfin, appeler le Centre antifraude pour signaler la fraude en vous servant du numéro sans-frais.  Vous pouvez également leur signaler la fraude par le biais de leur site Web.</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8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a372016179_1_3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ga372016179_1_3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3</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Avez-vous déjà vécu une situation d’hameçonnage ou de fraude ou connaissez-vous une personne en ayant vécue une?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150">
              <a:solidFill>
                <a:srgbClr val="333333"/>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a372016179_1_5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a372016179_1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30</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Nous allons maintenant écouter un témoignage d’une personne qui a été récemment victime d’hameçonnage. Vous allez voir que ce n’était pas si évident pour elle de savoir qu’elle se faisait frauder!</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a372016179_1_7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a372016179_1_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31</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Quels signaux d’alarme auraient pu vous alerter si vous aviez été la victime de cette tentative de hameçonnage?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Source Sans Pro"/>
                <a:ea typeface="Source Sans Pro"/>
                <a:cs typeface="Source Sans Pro"/>
                <a:sym typeface="Source Sans Pro"/>
              </a:rPr>
              <a:t>Réponses</a:t>
            </a:r>
            <a:endParaRPr sz="13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Demande d’informations personnelles</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Demande de versement d’une somme d’argent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a372016179_1_7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a372016179_1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32</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Quelles méthodes auriez-vous utilisées pour vérifier l’identité du vendeur?</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Source Sans Pro"/>
                <a:ea typeface="Source Sans Pro"/>
                <a:cs typeface="Source Sans Pro"/>
                <a:sym typeface="Source Sans Pro"/>
              </a:rPr>
              <a:t>Réponses</a:t>
            </a:r>
            <a:endParaRPr sz="13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4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Vérifier l’identité sur internet</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Lire les témoignages client·e·s</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Demander à faire un appel vidéo pour voir les animaux et les installations</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Consulter la liste des fraudes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a372016179_1_2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a372016179_1_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33</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br>
              <a:rPr lang="en" sz="1200">
                <a:solidFill>
                  <a:schemeClr val="dk1"/>
                </a:solidFill>
                <a:latin typeface="Source Sans Pro"/>
                <a:ea typeface="Source Sans Pro"/>
                <a:cs typeface="Source Sans Pro"/>
                <a:sym typeface="Source Sans Pro"/>
              </a:rPr>
            </a:br>
            <a:r>
              <a:rPr lang="en" sz="1200">
                <a:solidFill>
                  <a:schemeClr val="dk1"/>
                </a:solidFill>
                <a:latin typeface="Source Sans Pro"/>
                <a:ea typeface="Source Sans Pro"/>
                <a:cs typeface="Source Sans Pro"/>
                <a:sym typeface="Source Sans Pro"/>
              </a:rPr>
              <a:t>1. Se méfier des demandes urgentes ou inattendues</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2. Lire attentivement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3. Ne pas cliquer sur les liens ni ouvrir les pièces jointes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4. Authentifier l’interlocuteur·trice en le joignant directement ou en faisant des recherches en ligne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e4e5b5df8b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e4e5b5df8b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34</a:t>
            </a:r>
            <a:endParaRPr>
              <a:solidFill>
                <a:srgbClr val="363759"/>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363759"/>
              </a:solidFill>
            </a:endParaRPr>
          </a:p>
          <a:p>
            <a:pPr indent="0" lvl="0" marL="0" rtl="0" algn="l">
              <a:lnSpc>
                <a:spcPct val="115000"/>
              </a:lnSpc>
              <a:spcBef>
                <a:spcPts val="0"/>
              </a:spcBef>
              <a:spcAft>
                <a:spcPts val="0"/>
              </a:spcAft>
              <a:buClr>
                <a:schemeClr val="dk1"/>
              </a:buClr>
              <a:buSzPts val="1100"/>
              <a:buFont typeface="Arial"/>
              <a:buNone/>
            </a:pPr>
            <a:r>
              <a:rPr lang="en">
                <a:solidFill>
                  <a:srgbClr val="363759"/>
                </a:solidFill>
              </a:rPr>
              <a:t>C’est maintenant la fin de l’atelier! Voici des ressources qui pourraient vous aider si vous êtes victime de fraude en ligne. </a:t>
            </a:r>
            <a:endParaRPr>
              <a:solidFill>
                <a:srgbClr val="363759"/>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363759"/>
              </a:solidFill>
            </a:endParaRPr>
          </a:p>
          <a:p>
            <a:pPr indent="0" lvl="0" marL="0" rtl="0" algn="l">
              <a:lnSpc>
                <a:spcPct val="115000"/>
              </a:lnSpc>
              <a:spcBef>
                <a:spcPts val="0"/>
              </a:spcBef>
              <a:spcAft>
                <a:spcPts val="0"/>
              </a:spcAft>
              <a:buClr>
                <a:schemeClr val="dk1"/>
              </a:buClr>
              <a:buSzPts val="1100"/>
              <a:buFont typeface="Arial"/>
              <a:buNone/>
            </a:pPr>
            <a:r>
              <a:rPr lang="en">
                <a:solidFill>
                  <a:srgbClr val="363759"/>
                </a:solidFill>
              </a:rPr>
              <a:t>On vous invite à faire une capture d’écran si vous le souhaitez!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e4e5b5df8b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e4e5b5df8b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35</a:t>
            </a:r>
            <a:endParaRPr>
              <a:solidFill>
                <a:srgbClr val="363759"/>
              </a:solidFill>
            </a:endParaRPr>
          </a:p>
          <a:p>
            <a:pPr indent="0" lvl="0" marL="0" rtl="0" algn="l">
              <a:lnSpc>
                <a:spcPct val="115000"/>
              </a:lnSpc>
              <a:spcBef>
                <a:spcPts val="0"/>
              </a:spcBef>
              <a:spcAft>
                <a:spcPts val="0"/>
              </a:spcAft>
              <a:buClr>
                <a:srgbClr val="363759"/>
              </a:buClr>
              <a:buSzPts val="1100"/>
              <a:buFont typeface="Arial"/>
              <a:buNone/>
            </a:pPr>
            <a:r>
              <a:t/>
            </a:r>
            <a:endParaRPr>
              <a:solidFill>
                <a:srgbClr val="363759"/>
              </a:solidFill>
            </a:endParaRPr>
          </a:p>
          <a:p>
            <a:pPr indent="0" lvl="0" marL="0" rtl="0" algn="l">
              <a:lnSpc>
                <a:spcPct val="115000"/>
              </a:lnSpc>
              <a:spcBef>
                <a:spcPts val="0"/>
              </a:spcBef>
              <a:spcAft>
                <a:spcPts val="0"/>
              </a:spcAft>
              <a:buClr>
                <a:srgbClr val="363759"/>
              </a:buClr>
              <a:buSzPts val="1100"/>
              <a:buFont typeface="Arial"/>
              <a:buNone/>
            </a:pPr>
            <a:r>
              <a:rPr lang="en">
                <a:solidFill>
                  <a:srgbClr val="363759"/>
                </a:solidFill>
              </a:rPr>
              <a:t>Voici les sources que nous avons consultées pour concevoir l’atelier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e4e5b5df8b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ge4e5b5df8b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36</a:t>
            </a:r>
            <a:endParaRPr>
              <a:solidFill>
                <a:srgbClr val="363759"/>
              </a:solidFill>
            </a:endParaRPr>
          </a:p>
          <a:p>
            <a:pPr indent="0" lvl="0" marL="0" rtl="0" algn="l">
              <a:lnSpc>
                <a:spcPct val="115000"/>
              </a:lnSpc>
              <a:spcBef>
                <a:spcPts val="0"/>
              </a:spcBef>
              <a:spcAft>
                <a:spcPts val="0"/>
              </a:spcAft>
              <a:buClr>
                <a:srgbClr val="363759"/>
              </a:buClr>
              <a:buSzPts val="1100"/>
              <a:buFont typeface="Arial"/>
              <a:buNone/>
            </a:pPr>
            <a:r>
              <a:t/>
            </a:r>
            <a:endParaRPr>
              <a:solidFill>
                <a:srgbClr val="363759"/>
              </a:solidFill>
            </a:endParaRPr>
          </a:p>
          <a:p>
            <a:pPr indent="0" lvl="0" marL="0" rtl="0" algn="l">
              <a:lnSpc>
                <a:spcPct val="115000"/>
              </a:lnSpc>
              <a:spcBef>
                <a:spcPts val="0"/>
              </a:spcBef>
              <a:spcAft>
                <a:spcPts val="0"/>
              </a:spcAft>
              <a:buClr>
                <a:srgbClr val="363759"/>
              </a:buClr>
              <a:buSzPts val="1100"/>
              <a:buFont typeface="Arial"/>
              <a:buNone/>
            </a:pPr>
            <a:r>
              <a:rPr lang="en">
                <a:solidFill>
                  <a:srgbClr val="363759"/>
                </a:solidFill>
              </a:rPr>
              <a:t>Et voici les autrices et auteurs des images que nous avons utilisées! </a:t>
            </a:r>
            <a:endParaRPr>
              <a:solidFill>
                <a:srgbClr val="363759"/>
              </a:solidFill>
            </a:endParaRPr>
          </a:p>
          <a:p>
            <a:pPr indent="0" lvl="0" marL="0" rtl="0" algn="l">
              <a:lnSpc>
                <a:spcPct val="115000"/>
              </a:lnSpc>
              <a:spcBef>
                <a:spcPts val="0"/>
              </a:spcBef>
              <a:spcAft>
                <a:spcPts val="0"/>
              </a:spcAft>
              <a:buClr>
                <a:srgbClr val="363759"/>
              </a:buClr>
              <a:buSzPts val="1100"/>
              <a:buFont typeface="Arial"/>
              <a:buNone/>
            </a:pPr>
            <a:r>
              <a:t/>
            </a:r>
            <a:endParaRPr>
              <a:solidFill>
                <a:srgbClr val="363759"/>
              </a:solidFill>
            </a:endParaRPr>
          </a:p>
          <a:p>
            <a:pPr indent="0" lvl="0" marL="0" rtl="0" algn="l">
              <a:lnSpc>
                <a:spcPct val="115000"/>
              </a:lnSpc>
              <a:spcBef>
                <a:spcPts val="0"/>
              </a:spcBef>
              <a:spcAft>
                <a:spcPts val="0"/>
              </a:spcAft>
              <a:buClr>
                <a:srgbClr val="363759"/>
              </a:buClr>
              <a:buSzPts val="1100"/>
              <a:buFont typeface="Arial"/>
              <a:buNone/>
            </a:pPr>
            <a:r>
              <a:rPr lang="en">
                <a:solidFill>
                  <a:srgbClr val="363759"/>
                </a:solidFill>
              </a:rPr>
              <a:t>Merci beaucoup pour votre participation! </a:t>
            </a:r>
            <a:endParaRPr b="1" sz="120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a372016179_1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a372016179_1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4</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rgbClr val="FFFFFF"/>
                </a:highlight>
                <a:latin typeface="Source Sans Pro"/>
                <a:ea typeface="Source Sans Pro"/>
                <a:cs typeface="Source Sans Pro"/>
                <a:sym typeface="Source Sans Pro"/>
              </a:rPr>
              <a:t>Définissons maintenant en quoi consiste l’hameçonnage. </a:t>
            </a:r>
            <a:endParaRPr sz="1200">
              <a:solidFill>
                <a:schemeClr val="dk1"/>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a372016179_1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a372016179_1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5</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Selon le Centre Canadien pour la cybersécurité, l'hameçonnage « désigne la conception et la fabrication de courriels, de messages texte et de sites Web par des criminel[·le·]s de sorte à donner l’impression que ce contenu numérique provient d’entreprises bien connues et fiables, dont les institutions financières et les organismes gouvernementaux. Les criminel[·le·]s diffusent ce contenu pour tenter de recueillir de l’information sensible de nature personnelle ou financière.»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150">
              <a:solidFill>
                <a:srgbClr val="333333"/>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a372016179_1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a372016179_1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6</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Selon le site Web de Postes Canada, le contenu d’un courriel ou d’un message texte d’hameçonnage a pour but de déclencher une réaction immédiate auprès de l’internaute en lui demandant de « mettre à jour », de « valider » ou de « confirmer » une information.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Il arrive souvent que le message ou le site Web contient des logos d’apparence officielle ou d’autres renseignements d’identification du gouvernement, d’institutions financières ou de services de paiement en ligne. Les tentatives d’hameçonnage créent souvent un sentiment d’urgence en leurrant les internautes par la perspective d’une récompense possible ou en les menaçant d’une perte financière.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En réalité, il s'agit d'une tentative malveillante de recueillir de l'information sur l’internaute dans le but de commettre une fraude.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8E7CC3"/>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372016179_1_4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a372016179_1_4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7</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Les personnes qui se servent de l’hameçonnage pour commettre des fraudes le font pour atteindre l’un des objectifs suivants:</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la fraude par carte de paiement;</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le vol d'identité;</a:t>
            </a:r>
            <a:endParaRPr sz="1200">
              <a:solidFill>
                <a:schemeClr val="dk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dk1"/>
              </a:buClr>
              <a:buSzPts val="1200"/>
              <a:buFont typeface="Source Sans Pro"/>
              <a:buChar char="●"/>
            </a:pPr>
            <a:r>
              <a:rPr lang="en" sz="1200">
                <a:solidFill>
                  <a:schemeClr val="dk1"/>
                </a:solidFill>
                <a:latin typeface="Source Sans Pro"/>
                <a:ea typeface="Source Sans Pro"/>
                <a:cs typeface="Source Sans Pro"/>
                <a:sym typeface="Source Sans Pro"/>
              </a:rPr>
              <a:t>la falsification de documents.</a:t>
            </a:r>
            <a:endParaRPr sz="1150">
              <a:solidFill>
                <a:srgbClr val="333333"/>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a372016179_1_5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a372016179_1_5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8</a:t>
            </a:r>
            <a:endParaRPr b="1"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363759"/>
                </a:solidFill>
                <a:latin typeface="Source Sans Pro"/>
                <a:ea typeface="Source Sans Pro"/>
                <a:cs typeface="Source Sans Pro"/>
                <a:sym typeface="Source Sans Pro"/>
              </a:rPr>
              <a:t>Voici un court extrait d’un reportage de Rad sur la fraude organisée au Québec.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150">
              <a:solidFill>
                <a:srgbClr val="333333"/>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372016179_1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ga372016179_1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F05A4E"/>
                </a:solidFill>
                <a:latin typeface="Source Sans Pro"/>
                <a:ea typeface="Source Sans Pro"/>
                <a:cs typeface="Source Sans Pro"/>
                <a:sym typeface="Source Sans Pro"/>
              </a:rPr>
              <a:t>Slide 9</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Les fraudeur·se·s  utilisent différents moyens pour entrer en contact avec leurs cibles. Les tentatives de hameçonnage peuvent se faire par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téléphone,</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 par message texte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ou par courriel, et par l’entremise d’un site Web malveillant.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Source Sans Pro"/>
                <a:ea typeface="Source Sans Pro"/>
                <a:cs typeface="Source Sans Pro"/>
                <a:sym typeface="Source Sans Pro"/>
              </a:rPr>
              <a:t>Aujourd’hui, nous parlerons de la fraude en ligne par courriel. Ce type d’hameçonnage utilise souvent la même approche. Cette dernière a pour but de manipuler les émotions de l’internaute pour l’amener à réagir de façon impulsive. Elle l’invite à transmettre des informations personnelles par l’entremise d’un message ou d’un formulaire présent sur un site Web contrefait.</a:t>
            </a:r>
            <a:endParaRPr sz="1200">
              <a:solidFill>
                <a:srgbClr val="8E7CC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en" sz="1200">
                <a:solidFill>
                  <a:srgbClr val="F05B4E"/>
                </a:solidFill>
                <a:latin typeface="Source Sans Pro"/>
                <a:ea typeface="Source Sans Pro"/>
                <a:cs typeface="Source Sans Pro"/>
                <a:sym typeface="Source Sans Pro"/>
              </a:rPr>
              <a:t>------------------------------</a:t>
            </a:r>
            <a:endParaRPr sz="1150">
              <a:solidFill>
                <a:srgbClr val="333333"/>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74890" y="151636"/>
            <a:ext cx="5811600" cy="766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363659"/>
              </a:buClr>
              <a:buSzPts val="2600"/>
              <a:buFont typeface="Helvetica Neue"/>
              <a:buNone/>
              <a:defRPr b="1" i="0" sz="2600" u="none" cap="none" strike="noStrike">
                <a:solidFill>
                  <a:srgbClr val="363659"/>
                </a:solidFill>
                <a:latin typeface="Helvetica Neue"/>
                <a:ea typeface="Helvetica Neue"/>
                <a:cs typeface="Helvetica Neue"/>
                <a:sym typeface="Helvetica Neue"/>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52" name="Google Shape;52;p13"/>
          <p:cNvSpPr txBox="1"/>
          <p:nvPr>
            <p:ph idx="1" type="body"/>
          </p:nvPr>
        </p:nvSpPr>
        <p:spPr>
          <a:xfrm>
            <a:off x="474890" y="1237821"/>
            <a:ext cx="8334000" cy="3625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60"/>
              </a:spcBef>
              <a:spcAft>
                <a:spcPts val="0"/>
              </a:spcAft>
              <a:buClr>
                <a:srgbClr val="F05B4E"/>
              </a:buClr>
              <a:buSzPts val="2300"/>
              <a:buFont typeface="Arial"/>
              <a:buNone/>
              <a:defRPr b="1" i="0" sz="2300" u="none" cap="none" strike="noStrike">
                <a:solidFill>
                  <a:srgbClr val="F05B4E"/>
                </a:solidFill>
                <a:latin typeface="Helvetica Neue"/>
                <a:ea typeface="Helvetica Neue"/>
                <a:cs typeface="Helvetica Neue"/>
                <a:sym typeface="Helvetica Neue"/>
              </a:defRPr>
            </a:lvl1pPr>
            <a:lvl2pPr indent="-361950" lvl="1" marL="914400" marR="0" rtl="0" algn="l">
              <a:spcBef>
                <a:spcPts val="1600"/>
              </a:spcBef>
              <a:spcAft>
                <a:spcPts val="0"/>
              </a:spcAft>
              <a:buClr>
                <a:srgbClr val="363659"/>
              </a:buClr>
              <a:buSzPts val="2100"/>
              <a:buFont typeface="Arial"/>
              <a:buChar char="–"/>
              <a:defRPr b="0" i="0" sz="2100" u="none" cap="none" strike="noStrike">
                <a:solidFill>
                  <a:srgbClr val="363659"/>
                </a:solidFill>
                <a:latin typeface="Helvetica Neue"/>
                <a:ea typeface="Helvetica Neue"/>
                <a:cs typeface="Helvetica Neue"/>
                <a:sym typeface="Helvetica Neue"/>
              </a:defRPr>
            </a:lvl2pPr>
            <a:lvl3pPr indent="-342900" lvl="2" marL="1371600" marR="0" rtl="0" algn="l">
              <a:spcBef>
                <a:spcPts val="300"/>
              </a:spcBef>
              <a:spcAft>
                <a:spcPts val="0"/>
              </a:spcAft>
              <a:buClr>
                <a:srgbClr val="363659"/>
              </a:buClr>
              <a:buSzPts val="1800"/>
              <a:buFont typeface="Arial"/>
              <a:buChar char="•"/>
              <a:defRPr b="0" i="0" sz="1800" u="none" cap="none" strike="noStrike">
                <a:solidFill>
                  <a:srgbClr val="363659"/>
                </a:solidFill>
                <a:latin typeface="Helvetica Neue"/>
                <a:ea typeface="Helvetica Neue"/>
                <a:cs typeface="Helvetica Neue"/>
                <a:sym typeface="Helvetica Neue"/>
              </a:defRPr>
            </a:lvl3pPr>
            <a:lvl4pPr indent="-323850" lvl="3" marL="1828800" marR="0" rtl="0" algn="l">
              <a:spcBef>
                <a:spcPts val="16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4pPr>
            <a:lvl5pPr indent="-323850" lvl="4" marL="2286000" marR="0" rtl="0" algn="l">
              <a:spcBef>
                <a:spcPts val="16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5pPr>
            <a:lvl6pPr indent="-323850" lvl="5" marL="2743200" marR="0" rtl="0" algn="l">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1600"/>
              </a:spcBef>
              <a:spcAft>
                <a:spcPts val="160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 de base pour les titres">
  <p:cSld name="BLANK_1">
    <p:spTree>
      <p:nvGrpSpPr>
        <p:cNvPr id="53"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55" name="Google Shape;55;p14"/>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4"/>
          <p:cNvSpPr txBox="1"/>
          <p:nvPr>
            <p:ph type="title"/>
          </p:nvPr>
        </p:nvSpPr>
        <p:spPr>
          <a:xfrm>
            <a:off x="477300" y="0"/>
            <a:ext cx="8189400" cy="8913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rgbClr val="F05A4E"/>
              </a:buClr>
              <a:buSzPts val="2800"/>
              <a:buFont typeface="Source Sans Pro"/>
              <a:buNone/>
              <a:defRPr sz="24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ndage, Donnée chifféres etc">
  <p:cSld name="BLANK_1_1">
    <p:spTree>
      <p:nvGrpSpPr>
        <p:cNvPr id="57" name="Shape 57"/>
        <p:cNvGrpSpPr/>
        <p:nvPr/>
      </p:nvGrpSpPr>
      <p:grpSpPr>
        <a:xfrm>
          <a:off x="0" y="0"/>
          <a:ext cx="0" cy="0"/>
          <a:chOff x="0" y="0"/>
          <a:chExt cx="0" cy="0"/>
        </a:xfrm>
      </p:grpSpPr>
      <p:pic>
        <p:nvPicPr>
          <p:cNvPr id="58" name="Google Shape;58;p15"/>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59" name="Google Shape;59;p15"/>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5"/>
          <p:cNvSpPr txBox="1"/>
          <p:nvPr>
            <p:ph type="title"/>
          </p:nvPr>
        </p:nvSpPr>
        <p:spPr>
          <a:xfrm>
            <a:off x="477300" y="0"/>
            <a:ext cx="8189400" cy="9099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800"/>
              <a:buFont typeface="Source Sans Pro"/>
              <a:buNone/>
              <a:defRPr sz="24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1" name="Google Shape;61;p15"/>
          <p:cNvSpPr txBox="1"/>
          <p:nvPr>
            <p:ph idx="2" type="title"/>
          </p:nvPr>
        </p:nvSpPr>
        <p:spPr>
          <a:xfrm>
            <a:off x="783900" y="1322775"/>
            <a:ext cx="7576200" cy="9654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200"/>
              <a:buFont typeface="Source Sans Pro"/>
              <a:buNone/>
              <a:defRPr b="1" sz="18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2" name="Google Shape;62;p15"/>
          <p:cNvSpPr txBox="1"/>
          <p:nvPr>
            <p:ph idx="3" type="title"/>
          </p:nvPr>
        </p:nvSpPr>
        <p:spPr>
          <a:xfrm>
            <a:off x="783900" y="2288175"/>
            <a:ext cx="7576200" cy="20361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000"/>
              <a:buFont typeface="Source Sans Pro"/>
              <a:buNone/>
              <a:defRPr sz="16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2">
    <p:spTree>
      <p:nvGrpSpPr>
        <p:cNvPr id="63" name="Shape 63"/>
        <p:cNvGrpSpPr/>
        <p:nvPr/>
      </p:nvGrpSpPr>
      <p:grpSpPr>
        <a:xfrm>
          <a:off x="0" y="0"/>
          <a:ext cx="0" cy="0"/>
          <a:chOff x="0" y="0"/>
          <a:chExt cx="0" cy="0"/>
        </a:xfrm>
      </p:grpSpPr>
      <p:pic>
        <p:nvPicPr>
          <p:cNvPr id="64" name="Google Shape;64;p16"/>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65" name="Google Shape;65;p16"/>
          <p:cNvSpPr txBox="1"/>
          <p:nvPr/>
        </p:nvSpPr>
        <p:spPr>
          <a:xfrm>
            <a:off x="602275" y="3418775"/>
            <a:ext cx="1828800" cy="7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6"/>
          <p:cNvSpPr txBox="1"/>
          <p:nvPr/>
        </p:nvSpPr>
        <p:spPr>
          <a:xfrm>
            <a:off x="3501538" y="3418775"/>
            <a:ext cx="1828800" cy="7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txBox="1"/>
          <p:nvPr/>
        </p:nvSpPr>
        <p:spPr>
          <a:xfrm>
            <a:off x="6400800" y="3418775"/>
            <a:ext cx="1828800" cy="7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3">
    <p:spTree>
      <p:nvGrpSpPr>
        <p:cNvPr id="68" name="Shape 68"/>
        <p:cNvGrpSpPr/>
        <p:nvPr/>
      </p:nvGrpSpPr>
      <p:grpSpPr>
        <a:xfrm>
          <a:off x="0" y="0"/>
          <a:ext cx="0" cy="0"/>
          <a:chOff x="0" y="0"/>
          <a:chExt cx="0" cy="0"/>
        </a:xfrm>
      </p:grpSpPr>
      <p:pic>
        <p:nvPicPr>
          <p:cNvPr id="69" name="Google Shape;69;p17"/>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70" name="Google Shape;70;p17"/>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7"/>
          <p:cNvSpPr txBox="1"/>
          <p:nvPr>
            <p:ph type="title"/>
          </p:nvPr>
        </p:nvSpPr>
        <p:spPr>
          <a:xfrm>
            <a:off x="502926" y="411475"/>
            <a:ext cx="8189400" cy="5670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800"/>
              <a:buNone/>
              <a:defRPr sz="2400">
                <a:solidFill>
                  <a:srgbClr val="F05A4E"/>
                </a:solidFill>
                <a:latin typeface="Space Mono"/>
                <a:ea typeface="Space Mono"/>
                <a:cs typeface="Space Mono"/>
                <a:sym typeface="Space Mon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mc:Choice Requires="p14">
      <p:transition spd="slow" p14:dur="15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comments" Target="../comments/comment1.xml"/><Relationship Id="rId4" Type="http://schemas.openxmlformats.org/officeDocument/2006/relationships/image" Target="../media/image10.png"/><Relationship Id="rId5" Type="http://schemas.openxmlformats.org/officeDocument/2006/relationships/image" Target="../media/image19.png"/><Relationship Id="rId6"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hyperlink" Target="https://www.francoischarron.com/ce-courriel-de-netflix-mentionne-que-votre-dernier-paiement-na-pas-passe/-/GLcJ1fg3UB/" TargetMode="External"/><Relationship Id="rId5" Type="http://schemas.openxmlformats.org/officeDocument/2006/relationships/image" Target="../media/image21.png"/><Relationship Id="rId6" Type="http://schemas.openxmlformats.org/officeDocument/2006/relationships/image" Target="../media/image25.png"/><Relationship Id="rId7"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38.jpg"/><Relationship Id="rId4" Type="http://schemas.openxmlformats.org/officeDocument/2006/relationships/image" Target="../media/image33.png"/><Relationship Id="rId5" Type="http://schemas.openxmlformats.org/officeDocument/2006/relationships/image" Target="../media/image30.png"/><Relationship Id="rId6"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39.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https://www.tvanouvelles.ca/2020/11/10/des-fraudeurs-se-font-passer-pour-des-eleveurs-danimaux" TargetMode="External"/><Relationship Id="rId4" Type="http://schemas.openxmlformats.org/officeDocument/2006/relationships/hyperlink" Target="https://www.tvanouvelles.ca/2020/11/10/des-fraudeurs-se-font-passer-pour-des-eleveurs-danimaux" TargetMode="External"/><Relationship Id="rId5" Type="http://schemas.openxmlformats.org/officeDocument/2006/relationships/hyperlink" Target="https://www.tvanouvelles.ca/2020/11/10/des-fraudeurs-se-font-passer-pour-des-eleveurs-danimaux" TargetMode="External"/><Relationship Id="rId6" Type="http://schemas.openxmlformats.org/officeDocument/2006/relationships/hyperlink" Target="http://drive.google.com/file/d/1ydSvjMOv1t_HP28m6fvV_qWHFl9I0sUM/view" TargetMode="External"/><Relationship Id="rId7"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47.png"/><Relationship Id="rId4" Type="http://schemas.openxmlformats.org/officeDocument/2006/relationships/hyperlink" Target="http://www.antifraudcentre-centreantifraude.ca" TargetMode="External"/><Relationship Id="rId5" Type="http://schemas.openxmlformats.org/officeDocument/2006/relationships/hyperlink" Target="http://www.antifraudcentre-centreantifraude.ca" TargetMode="External"/><Relationship Id="rId6" Type="http://schemas.openxmlformats.org/officeDocument/2006/relationships/hyperlink" Target="http://www.antifraudcentre-centreantifraude.ca"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cyber.gc.ca/fr/cyberinciden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www.youtube.com/watch?v=R72d04SA_qw"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8"/>
          <p:cNvSpPr txBox="1"/>
          <p:nvPr>
            <p:ph type="title"/>
          </p:nvPr>
        </p:nvSpPr>
        <p:spPr>
          <a:xfrm>
            <a:off x="948875" y="2334607"/>
            <a:ext cx="7294200" cy="2277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05B4E"/>
              </a:buClr>
              <a:buSzPts val="3000"/>
              <a:buFont typeface="Source Sans Pro SemiBold"/>
              <a:buNone/>
            </a:pPr>
            <a:r>
              <a:t/>
            </a:r>
            <a:endParaRPr sz="3000">
              <a:solidFill>
                <a:srgbClr val="F05B4E"/>
              </a:solidFill>
              <a:latin typeface="Source Sans Pro SemiBold"/>
              <a:ea typeface="Source Sans Pro SemiBold"/>
              <a:cs typeface="Source Sans Pro SemiBold"/>
              <a:sym typeface="Source Sans Pro SemiBold"/>
            </a:endParaRPr>
          </a:p>
          <a:p>
            <a:pPr indent="0" lvl="0" marL="0" rtl="0" algn="ctr">
              <a:spcBef>
                <a:spcPts val="0"/>
              </a:spcBef>
              <a:spcAft>
                <a:spcPts val="0"/>
              </a:spcAft>
              <a:buClr>
                <a:srgbClr val="F05B4E"/>
              </a:buClr>
              <a:buSzPts val="3000"/>
              <a:buFont typeface="Source Sans Pro SemiBold"/>
              <a:buNone/>
            </a:pPr>
            <a:r>
              <a:rPr lang="en" sz="2800">
                <a:solidFill>
                  <a:srgbClr val="F05B4E"/>
                </a:solidFill>
                <a:latin typeface="Source Sans Pro SemiBold"/>
                <a:ea typeface="Source Sans Pro SemiBold"/>
                <a:cs typeface="Source Sans Pro SemiBold"/>
                <a:sym typeface="Source Sans Pro SemiBold"/>
              </a:rPr>
              <a:t>Cliquer ou ne pas cliquer?</a:t>
            </a:r>
            <a:r>
              <a:rPr lang="en" sz="2800">
                <a:solidFill>
                  <a:srgbClr val="F05B4E"/>
                </a:solidFill>
                <a:latin typeface="Source Sans Pro SemiBold"/>
                <a:ea typeface="Source Sans Pro SemiBold"/>
                <a:cs typeface="Source Sans Pro SemiBold"/>
                <a:sym typeface="Source Sans Pro SemiBold"/>
              </a:rPr>
              <a:t> </a:t>
            </a:r>
            <a:br>
              <a:rPr lang="en" sz="2800">
                <a:solidFill>
                  <a:srgbClr val="F05B4E"/>
                </a:solidFill>
                <a:latin typeface="Source Sans Pro SemiBold"/>
                <a:ea typeface="Source Sans Pro SemiBold"/>
                <a:cs typeface="Source Sans Pro SemiBold"/>
                <a:sym typeface="Source Sans Pro SemiBold"/>
              </a:rPr>
            </a:br>
            <a:r>
              <a:rPr lang="en" sz="2800">
                <a:solidFill>
                  <a:srgbClr val="F05B4E"/>
                </a:solidFill>
                <a:latin typeface="Source Sans Pro SemiBold"/>
                <a:ea typeface="Source Sans Pro SemiBold"/>
                <a:cs typeface="Source Sans Pro SemiBold"/>
                <a:sym typeface="Source Sans Pro SemiBold"/>
              </a:rPr>
              <a:t>Reconnaître et se protéger de l’hameçonnage</a:t>
            </a:r>
            <a:endParaRPr sz="2000">
              <a:solidFill>
                <a:schemeClr val="lt1"/>
              </a:solidFill>
              <a:latin typeface="Source Sans Pro"/>
              <a:ea typeface="Source Sans Pro"/>
              <a:cs typeface="Source Sans Pro"/>
              <a:sym typeface="Source Sans Pro"/>
            </a:endParaRPr>
          </a:p>
          <a:p>
            <a:pPr indent="0" lvl="0" marL="0" rtl="0" algn="ctr">
              <a:spcBef>
                <a:spcPts val="0"/>
              </a:spcBef>
              <a:spcAft>
                <a:spcPts val="0"/>
              </a:spcAft>
              <a:buClr>
                <a:srgbClr val="F05B4E"/>
              </a:buClr>
              <a:buSzPts val="3000"/>
              <a:buFont typeface="Source Sans Pro SemiBold"/>
              <a:buNone/>
            </a:pPr>
            <a:br>
              <a:rPr lang="en" sz="2200">
                <a:solidFill>
                  <a:schemeClr val="lt1"/>
                </a:solidFill>
                <a:latin typeface="Source Sans Pro"/>
                <a:ea typeface="Source Sans Pro"/>
                <a:cs typeface="Source Sans Pro"/>
                <a:sym typeface="Source Sans Pro"/>
              </a:rPr>
            </a:br>
            <a:r>
              <a:rPr lang="en" sz="2000">
                <a:solidFill>
                  <a:schemeClr val="lt1"/>
                </a:solidFill>
                <a:latin typeface="Source Sans Pro"/>
                <a:ea typeface="Source Sans Pro"/>
                <a:cs typeface="Source Sans Pro"/>
                <a:sym typeface="Source Sans Pro"/>
              </a:rPr>
              <a:t>Atelier </a:t>
            </a:r>
            <a:r>
              <a:rPr lang="en" sz="2000">
                <a:solidFill>
                  <a:schemeClr val="lt1"/>
                </a:solidFill>
                <a:latin typeface="Source Sans Pro"/>
                <a:ea typeface="Source Sans Pro"/>
                <a:cs typeface="Source Sans Pro"/>
                <a:sym typeface="Source Sans Pro"/>
              </a:rPr>
              <a:t>public</a:t>
            </a:r>
            <a:r>
              <a:rPr lang="en" sz="2000">
                <a:solidFill>
                  <a:schemeClr val="lt1"/>
                </a:solidFill>
                <a:latin typeface="Source Sans Pro"/>
                <a:ea typeface="Source Sans Pro"/>
                <a:cs typeface="Source Sans Pro"/>
                <a:sym typeface="Source Sans Pro"/>
              </a:rPr>
              <a:t> </a:t>
            </a:r>
            <a:endParaRPr b="0" sz="2100">
              <a:solidFill>
                <a:srgbClr val="FFFFFF"/>
              </a:solidFill>
              <a:latin typeface="Source Sans Pro SemiBold"/>
              <a:ea typeface="Source Sans Pro SemiBold"/>
              <a:cs typeface="Source Sans Pro SemiBold"/>
              <a:sym typeface="Source Sans Pro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51475" y="0"/>
            <a:ext cx="8189400" cy="89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700"/>
              <a:t>      </a:t>
            </a:r>
            <a:r>
              <a:rPr lang="en" sz="2700"/>
              <a:t>7 signaux d’alarme d’un message d’hameçonnage</a:t>
            </a:r>
            <a:endParaRPr sz="2700"/>
          </a:p>
        </p:txBody>
      </p:sp>
      <p:sp>
        <p:nvSpPr>
          <p:cNvPr id="147" name="Google Shape;147;p27"/>
          <p:cNvSpPr txBox="1"/>
          <p:nvPr/>
        </p:nvSpPr>
        <p:spPr>
          <a:xfrm>
            <a:off x="408600" y="1238850"/>
            <a:ext cx="4113900" cy="66240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None/>
            </a:pPr>
            <a:r>
              <a:rPr lang="en" sz="2000">
                <a:solidFill>
                  <a:srgbClr val="F05A4E"/>
                </a:solidFill>
                <a:latin typeface="Source Sans Pro"/>
                <a:ea typeface="Source Sans Pro"/>
                <a:cs typeface="Source Sans Pro"/>
                <a:sym typeface="Source Sans Pro"/>
              </a:rPr>
              <a:t>1.</a:t>
            </a:r>
            <a:r>
              <a:rPr lang="en" sz="2000">
                <a:solidFill>
                  <a:srgbClr val="363759"/>
                </a:solidFill>
                <a:latin typeface="Source Sans Pro"/>
                <a:ea typeface="Source Sans Pro"/>
                <a:cs typeface="Source Sans Pro"/>
                <a:sym typeface="Source Sans Pro"/>
              </a:rPr>
              <a:t> Pression ou langage menaçant</a:t>
            </a:r>
            <a:endParaRPr sz="2000">
              <a:solidFill>
                <a:srgbClr val="363759"/>
              </a:solidFill>
              <a:latin typeface="Source Sans Pro"/>
              <a:ea typeface="Source Sans Pro"/>
              <a:cs typeface="Source Sans Pro"/>
              <a:sym typeface="Source Sans Pro"/>
            </a:endParaRPr>
          </a:p>
        </p:txBody>
      </p:sp>
      <p:sp>
        <p:nvSpPr>
          <p:cNvPr id="148" name="Google Shape;148;p27"/>
          <p:cNvSpPr txBox="1"/>
          <p:nvPr/>
        </p:nvSpPr>
        <p:spPr>
          <a:xfrm>
            <a:off x="408600" y="1968500"/>
            <a:ext cx="5017500" cy="66240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None/>
            </a:pPr>
            <a:r>
              <a:rPr lang="en" sz="2000">
                <a:solidFill>
                  <a:srgbClr val="F05A4E"/>
                </a:solidFill>
                <a:latin typeface="Source Sans Pro"/>
                <a:ea typeface="Source Sans Pro"/>
                <a:cs typeface="Source Sans Pro"/>
                <a:sym typeface="Source Sans Pro"/>
              </a:rPr>
              <a:t>2.</a:t>
            </a:r>
            <a:r>
              <a:rPr lang="en" sz="2000">
                <a:solidFill>
                  <a:srgbClr val="363759"/>
                </a:solidFill>
                <a:latin typeface="Source Sans Pro"/>
                <a:ea typeface="Source Sans Pro"/>
                <a:cs typeface="Source Sans Pro"/>
                <a:sym typeface="Source Sans Pro"/>
              </a:rPr>
              <a:t> Demande d’informations sensibles</a:t>
            </a:r>
            <a:endParaRPr sz="2000">
              <a:solidFill>
                <a:srgbClr val="363759"/>
              </a:solidFill>
              <a:latin typeface="Source Sans Pro"/>
              <a:ea typeface="Source Sans Pro"/>
              <a:cs typeface="Source Sans Pro"/>
              <a:sym typeface="Source Sans Pro"/>
            </a:endParaRPr>
          </a:p>
        </p:txBody>
      </p:sp>
      <p:sp>
        <p:nvSpPr>
          <p:cNvPr id="149" name="Google Shape;149;p27"/>
          <p:cNvSpPr txBox="1"/>
          <p:nvPr/>
        </p:nvSpPr>
        <p:spPr>
          <a:xfrm>
            <a:off x="408600" y="2698125"/>
            <a:ext cx="4113900" cy="66240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None/>
            </a:pPr>
            <a:r>
              <a:rPr lang="en" sz="2000">
                <a:solidFill>
                  <a:srgbClr val="F05A4E"/>
                </a:solidFill>
                <a:latin typeface="Source Sans Pro"/>
                <a:ea typeface="Source Sans Pro"/>
                <a:cs typeface="Source Sans Pro"/>
                <a:sym typeface="Source Sans Pro"/>
              </a:rPr>
              <a:t>3.</a:t>
            </a:r>
            <a:r>
              <a:rPr lang="en" sz="2000">
                <a:solidFill>
                  <a:srgbClr val="363759"/>
                </a:solidFill>
                <a:latin typeface="Source Sans Pro"/>
                <a:ea typeface="Source Sans Pro"/>
                <a:cs typeface="Source Sans Pro"/>
                <a:sym typeface="Source Sans Pro"/>
              </a:rPr>
              <a:t> Trop beau pour être vrai</a:t>
            </a:r>
            <a:endParaRPr sz="2000">
              <a:solidFill>
                <a:srgbClr val="363759"/>
              </a:solidFill>
              <a:latin typeface="Source Sans Pro"/>
              <a:ea typeface="Source Sans Pro"/>
              <a:cs typeface="Source Sans Pro"/>
              <a:sym typeface="Source Sans Pro"/>
            </a:endParaRPr>
          </a:p>
        </p:txBody>
      </p:sp>
      <p:sp>
        <p:nvSpPr>
          <p:cNvPr id="150" name="Google Shape;150;p27"/>
          <p:cNvSpPr txBox="1"/>
          <p:nvPr/>
        </p:nvSpPr>
        <p:spPr>
          <a:xfrm>
            <a:off x="408600" y="3436450"/>
            <a:ext cx="3549000" cy="66240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None/>
            </a:pPr>
            <a:r>
              <a:rPr lang="en" sz="2000">
                <a:solidFill>
                  <a:srgbClr val="F05A4E"/>
                </a:solidFill>
                <a:latin typeface="Source Sans Pro"/>
                <a:ea typeface="Source Sans Pro"/>
                <a:cs typeface="Source Sans Pro"/>
                <a:sym typeface="Source Sans Pro"/>
              </a:rPr>
              <a:t>4.</a:t>
            </a:r>
            <a:r>
              <a:rPr lang="en" sz="2000">
                <a:solidFill>
                  <a:srgbClr val="363759"/>
                </a:solidFill>
                <a:latin typeface="Source Sans Pro"/>
                <a:ea typeface="Source Sans Pro"/>
                <a:cs typeface="Source Sans Pro"/>
                <a:sym typeface="Source Sans Pro"/>
              </a:rPr>
              <a:t> Courriels inattendus</a:t>
            </a:r>
            <a:endParaRPr sz="2000">
              <a:solidFill>
                <a:srgbClr val="363759"/>
              </a:solidFill>
              <a:latin typeface="Source Sans Pro"/>
              <a:ea typeface="Source Sans Pro"/>
              <a:cs typeface="Source Sans Pro"/>
              <a:sym typeface="Source Sans Pro"/>
            </a:endParaRPr>
          </a:p>
        </p:txBody>
      </p:sp>
      <p:sp>
        <p:nvSpPr>
          <p:cNvPr id="151" name="Google Shape;151;p27"/>
          <p:cNvSpPr txBox="1"/>
          <p:nvPr/>
        </p:nvSpPr>
        <p:spPr>
          <a:xfrm>
            <a:off x="5126609" y="1238850"/>
            <a:ext cx="3549000" cy="66240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None/>
            </a:pPr>
            <a:r>
              <a:rPr lang="en" sz="2000">
                <a:solidFill>
                  <a:srgbClr val="F05A4E"/>
                </a:solidFill>
                <a:latin typeface="Source Sans Pro"/>
                <a:ea typeface="Source Sans Pro"/>
                <a:cs typeface="Source Sans Pro"/>
                <a:sym typeface="Source Sans Pro"/>
              </a:rPr>
              <a:t>5.</a:t>
            </a:r>
            <a:r>
              <a:rPr lang="en" sz="2000">
                <a:solidFill>
                  <a:srgbClr val="363759"/>
                </a:solidFill>
                <a:latin typeface="Source Sans Pro"/>
                <a:ea typeface="Source Sans Pro"/>
                <a:cs typeface="Source Sans Pro"/>
                <a:sym typeface="Source Sans Pro"/>
              </a:rPr>
              <a:t> Renseignements douteux</a:t>
            </a:r>
            <a:endParaRPr sz="2000">
              <a:solidFill>
                <a:srgbClr val="363759"/>
              </a:solidFill>
              <a:latin typeface="Source Sans Pro"/>
              <a:ea typeface="Source Sans Pro"/>
              <a:cs typeface="Source Sans Pro"/>
              <a:sym typeface="Source Sans Pro"/>
            </a:endParaRPr>
          </a:p>
        </p:txBody>
      </p:sp>
      <p:sp>
        <p:nvSpPr>
          <p:cNvPr id="152" name="Google Shape;152;p27"/>
          <p:cNvSpPr txBox="1"/>
          <p:nvPr/>
        </p:nvSpPr>
        <p:spPr>
          <a:xfrm>
            <a:off x="5126609" y="1968488"/>
            <a:ext cx="3549000" cy="66240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None/>
            </a:pPr>
            <a:r>
              <a:rPr lang="en" sz="2000">
                <a:solidFill>
                  <a:srgbClr val="F05A4E"/>
                </a:solidFill>
                <a:latin typeface="Source Sans Pro"/>
                <a:ea typeface="Source Sans Pro"/>
                <a:cs typeface="Source Sans Pro"/>
                <a:sym typeface="Source Sans Pro"/>
              </a:rPr>
              <a:t>6.</a:t>
            </a:r>
            <a:r>
              <a:rPr lang="en" sz="2000">
                <a:solidFill>
                  <a:srgbClr val="363759"/>
                </a:solidFill>
                <a:latin typeface="Source Sans Pro"/>
                <a:ea typeface="Source Sans Pro"/>
                <a:cs typeface="Source Sans Pro"/>
                <a:sym typeface="Source Sans Pro"/>
              </a:rPr>
              <a:t> </a:t>
            </a:r>
            <a:r>
              <a:rPr lang="en" sz="2000">
                <a:solidFill>
                  <a:srgbClr val="363759"/>
                </a:solidFill>
                <a:latin typeface="Source Sans Pro"/>
                <a:ea typeface="Source Sans Pro"/>
                <a:cs typeface="Source Sans Pro"/>
                <a:sym typeface="Source Sans Pro"/>
              </a:rPr>
              <a:t>Pièce</a:t>
            </a:r>
            <a:r>
              <a:rPr lang="en" sz="2000">
                <a:solidFill>
                  <a:srgbClr val="363759"/>
                </a:solidFill>
                <a:latin typeface="Source Sans Pro"/>
                <a:ea typeface="Source Sans Pro"/>
                <a:cs typeface="Source Sans Pro"/>
                <a:sym typeface="Source Sans Pro"/>
              </a:rPr>
              <a:t>s jointes suspectes</a:t>
            </a:r>
            <a:endParaRPr sz="2000">
              <a:solidFill>
                <a:srgbClr val="363759"/>
              </a:solidFill>
              <a:latin typeface="Source Sans Pro"/>
              <a:ea typeface="Source Sans Pro"/>
              <a:cs typeface="Source Sans Pro"/>
              <a:sym typeface="Source Sans Pro"/>
            </a:endParaRPr>
          </a:p>
        </p:txBody>
      </p:sp>
      <p:sp>
        <p:nvSpPr>
          <p:cNvPr id="153" name="Google Shape;153;p27"/>
          <p:cNvSpPr txBox="1"/>
          <p:nvPr/>
        </p:nvSpPr>
        <p:spPr>
          <a:xfrm>
            <a:off x="5138754" y="2925225"/>
            <a:ext cx="3524700" cy="662400"/>
          </a:xfrm>
          <a:prstGeom prst="rect">
            <a:avLst/>
          </a:prstGeom>
          <a:no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None/>
            </a:pPr>
            <a:r>
              <a:rPr lang="en" sz="2000">
                <a:solidFill>
                  <a:srgbClr val="F05A4E"/>
                </a:solidFill>
                <a:latin typeface="Source Sans Pro"/>
                <a:ea typeface="Source Sans Pro"/>
                <a:cs typeface="Source Sans Pro"/>
                <a:sym typeface="Source Sans Pro"/>
              </a:rPr>
              <a:t>7.</a:t>
            </a:r>
            <a:r>
              <a:rPr lang="en" sz="2000">
                <a:solidFill>
                  <a:srgbClr val="363759"/>
                </a:solidFill>
                <a:latin typeface="Source Sans Pro"/>
                <a:ea typeface="Source Sans Pro"/>
                <a:cs typeface="Source Sans Pro"/>
                <a:sym typeface="Source Sans Pro"/>
              </a:rPr>
              <a:t> Grammaire ou syntaxe douteuse </a:t>
            </a:r>
            <a:endParaRPr sz="2000">
              <a:solidFill>
                <a:srgbClr val="363759"/>
              </a:solidFill>
              <a:latin typeface="Source Sans Pro"/>
              <a:ea typeface="Source Sans Pro"/>
              <a:cs typeface="Source Sans Pro"/>
              <a:sym typeface="Source Sans Pro"/>
            </a:endParaRPr>
          </a:p>
        </p:txBody>
      </p:sp>
      <p:pic>
        <p:nvPicPr>
          <p:cNvPr id="154" name="Google Shape;154;p27"/>
          <p:cNvPicPr preferRelativeResize="0"/>
          <p:nvPr/>
        </p:nvPicPr>
        <p:blipFill>
          <a:blip r:embed="rId3">
            <a:alphaModFix/>
          </a:blip>
          <a:stretch>
            <a:fillRect/>
          </a:stretch>
        </p:blipFill>
        <p:spPr>
          <a:xfrm>
            <a:off x="6810525" y="3440025"/>
            <a:ext cx="929800" cy="929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158" name="Shape 158"/>
        <p:cNvGrpSpPr/>
        <p:nvPr/>
      </p:nvGrpSpPr>
      <p:grpSpPr>
        <a:xfrm>
          <a:off x="0" y="0"/>
          <a:ext cx="0" cy="0"/>
          <a:chOff x="0" y="0"/>
          <a:chExt cx="0" cy="0"/>
        </a:xfrm>
      </p:grpSpPr>
      <p:sp>
        <p:nvSpPr>
          <p:cNvPr id="159" name="Google Shape;159;p28"/>
          <p:cNvSpPr txBox="1"/>
          <p:nvPr>
            <p:ph type="title"/>
          </p:nvPr>
        </p:nvSpPr>
        <p:spPr>
          <a:xfrm>
            <a:off x="463750" y="0"/>
            <a:ext cx="8242200" cy="5143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Arial"/>
              <a:buNone/>
            </a:pPr>
            <a:r>
              <a:t/>
            </a:r>
            <a:endParaRPr sz="3000">
              <a:solidFill>
                <a:srgbClr val="F05B4E"/>
              </a:solidFill>
            </a:endParaRPr>
          </a:p>
          <a:p>
            <a:pPr indent="0" lvl="0" marL="0" marR="0" rtl="0" algn="ctr">
              <a:lnSpc>
                <a:spcPct val="100000"/>
              </a:lnSpc>
              <a:spcBef>
                <a:spcPts val="0"/>
              </a:spcBef>
              <a:spcAft>
                <a:spcPts val="0"/>
              </a:spcAft>
              <a:buClr>
                <a:schemeClr val="dk1"/>
              </a:buClr>
              <a:buSzPts val="3000"/>
              <a:buFont typeface="Arial"/>
              <a:buNone/>
            </a:pPr>
            <a:r>
              <a:rPr b="1" lang="en" sz="3200">
                <a:solidFill>
                  <a:srgbClr val="F05B4E"/>
                </a:solidFill>
              </a:rPr>
              <a:t>2. Comment repérer l’hameçonnage </a:t>
            </a:r>
            <a:endParaRPr b="1" sz="3200">
              <a:solidFill>
                <a:srgbClr val="F05B4E"/>
              </a:solidFill>
            </a:endParaRPr>
          </a:p>
          <a:p>
            <a:pPr indent="0" lvl="0" marL="0" marR="0" rtl="0" algn="ctr">
              <a:lnSpc>
                <a:spcPct val="100000"/>
              </a:lnSpc>
              <a:spcBef>
                <a:spcPts val="0"/>
              </a:spcBef>
              <a:spcAft>
                <a:spcPts val="0"/>
              </a:spcAft>
              <a:buClr>
                <a:schemeClr val="dk1"/>
              </a:buClr>
              <a:buSzPts val="3000"/>
              <a:buFont typeface="Arial"/>
              <a:buNone/>
            </a:pPr>
            <a:r>
              <a:rPr b="1" lang="en" sz="3200">
                <a:solidFill>
                  <a:srgbClr val="F05B4E"/>
                </a:solidFill>
              </a:rPr>
              <a:t>par courriel?</a:t>
            </a:r>
            <a:br>
              <a:rPr b="1" lang="en" sz="3400">
                <a:solidFill>
                  <a:srgbClr val="FFFFFF"/>
                </a:solidFill>
              </a:rPr>
            </a:br>
            <a:endParaRPr b="1" sz="3400">
              <a:solidFill>
                <a:srgbClr val="F05B4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9"/>
          <p:cNvPicPr preferRelativeResize="0"/>
          <p:nvPr/>
        </p:nvPicPr>
        <p:blipFill>
          <a:blip r:embed="rId4">
            <a:alphaModFix/>
          </a:blip>
          <a:stretch>
            <a:fillRect/>
          </a:stretch>
        </p:blipFill>
        <p:spPr>
          <a:xfrm>
            <a:off x="2869317" y="913754"/>
            <a:ext cx="3512604" cy="3590795"/>
          </a:xfrm>
          <a:prstGeom prst="rect">
            <a:avLst/>
          </a:prstGeom>
          <a:noFill/>
          <a:ln>
            <a:noFill/>
          </a:ln>
        </p:spPr>
      </p:pic>
      <p:pic>
        <p:nvPicPr>
          <p:cNvPr id="165" name="Google Shape;165;p29"/>
          <p:cNvPicPr preferRelativeResize="0"/>
          <p:nvPr/>
        </p:nvPicPr>
        <p:blipFill rotWithShape="1">
          <a:blip r:embed="rId4">
            <a:alphaModFix/>
          </a:blip>
          <a:srcRect b="75333" l="0" r="0" t="0"/>
          <a:stretch/>
        </p:blipFill>
        <p:spPr>
          <a:xfrm>
            <a:off x="1785296" y="659750"/>
            <a:ext cx="5325319" cy="1342813"/>
          </a:xfrm>
          <a:prstGeom prst="rect">
            <a:avLst/>
          </a:prstGeom>
          <a:noFill/>
          <a:ln cap="flat" cmpd="sng" w="19050">
            <a:solidFill>
              <a:srgbClr val="363759"/>
            </a:solidFill>
            <a:prstDash val="solid"/>
            <a:round/>
            <a:headEnd len="sm" w="sm" type="none"/>
            <a:tailEnd len="sm" w="sm" type="none"/>
          </a:ln>
        </p:spPr>
      </p:pic>
      <p:pic>
        <p:nvPicPr>
          <p:cNvPr id="166" name="Google Shape;166;p29"/>
          <p:cNvPicPr preferRelativeResize="0"/>
          <p:nvPr/>
        </p:nvPicPr>
        <p:blipFill>
          <a:blip r:embed="rId5">
            <a:alphaModFix/>
          </a:blip>
          <a:stretch>
            <a:fillRect/>
          </a:stretch>
        </p:blipFill>
        <p:spPr>
          <a:xfrm>
            <a:off x="2996881" y="1808350"/>
            <a:ext cx="3257485" cy="1069849"/>
          </a:xfrm>
          <a:prstGeom prst="rect">
            <a:avLst/>
          </a:prstGeom>
          <a:noFill/>
          <a:ln cap="flat" cmpd="sng" w="19050">
            <a:solidFill>
              <a:srgbClr val="363659"/>
            </a:solidFill>
            <a:prstDash val="solid"/>
            <a:round/>
            <a:headEnd len="sm" w="sm" type="none"/>
            <a:tailEnd len="sm" w="sm" type="none"/>
          </a:ln>
        </p:spPr>
      </p:pic>
      <p:pic>
        <p:nvPicPr>
          <p:cNvPr id="167" name="Google Shape;167;p29"/>
          <p:cNvPicPr preferRelativeResize="0"/>
          <p:nvPr/>
        </p:nvPicPr>
        <p:blipFill>
          <a:blip r:embed="rId6">
            <a:alphaModFix/>
          </a:blip>
          <a:stretch>
            <a:fillRect/>
          </a:stretch>
        </p:blipFill>
        <p:spPr>
          <a:xfrm>
            <a:off x="2262538" y="3404437"/>
            <a:ext cx="3643365" cy="729943"/>
          </a:xfrm>
          <a:prstGeom prst="rect">
            <a:avLst/>
          </a:prstGeom>
          <a:noFill/>
          <a:ln cap="flat" cmpd="sng" w="19050">
            <a:solidFill>
              <a:srgbClr val="363659"/>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500"/>
                                        <p:tgtEl>
                                          <p:spTgt spid="165"/>
                                        </p:tgtEl>
                                      </p:cBhvr>
                                    </p:animEffect>
                                    <p:set>
                                      <p:cBhvr>
                                        <p:cTn dur="1" fill="hold">
                                          <p:stCondLst>
                                            <p:cond delay="1500"/>
                                          </p:stCondLst>
                                        </p:cTn>
                                        <p:tgtEl>
                                          <p:spTgt spid="16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66"/>
                                        </p:tgtEl>
                                      </p:cBhvr>
                                    </p:animEffect>
                                    <p:set>
                                      <p:cBhvr>
                                        <p:cTn dur="1" fill="hold">
                                          <p:stCondLst>
                                            <p:cond delay="1000"/>
                                          </p:stCondLst>
                                        </p:cTn>
                                        <p:tgtEl>
                                          <p:spTgt spid="16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67"/>
                                        </p:tgtEl>
                                      </p:cBhvr>
                                    </p:animEffect>
                                    <p:set>
                                      <p:cBhvr>
                                        <p:cTn dur="1" fill="hold">
                                          <p:stCondLst>
                                            <p:cond delay="1000"/>
                                          </p:stCondLst>
                                        </p:cTn>
                                        <p:tgtEl>
                                          <p:spTgt spid="16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30"/>
          <p:cNvPicPr preferRelativeResize="0"/>
          <p:nvPr/>
        </p:nvPicPr>
        <p:blipFill>
          <a:blip r:embed="rId3">
            <a:alphaModFix/>
          </a:blip>
          <a:stretch>
            <a:fillRect/>
          </a:stretch>
        </p:blipFill>
        <p:spPr>
          <a:xfrm>
            <a:off x="1060225" y="781625"/>
            <a:ext cx="6418585" cy="3844799"/>
          </a:xfrm>
          <a:prstGeom prst="rect">
            <a:avLst/>
          </a:prstGeom>
          <a:noFill/>
          <a:ln>
            <a:noFill/>
          </a:ln>
        </p:spPr>
      </p:pic>
      <p:pic>
        <p:nvPicPr>
          <p:cNvPr id="173" name="Google Shape;173;p30"/>
          <p:cNvPicPr preferRelativeResize="0"/>
          <p:nvPr/>
        </p:nvPicPr>
        <p:blipFill rotWithShape="1">
          <a:blip r:embed="rId3">
            <a:alphaModFix/>
          </a:blip>
          <a:srcRect b="87788" l="0" r="24230" t="0"/>
          <a:stretch/>
        </p:blipFill>
        <p:spPr>
          <a:xfrm>
            <a:off x="1208643" y="781625"/>
            <a:ext cx="6834186" cy="659797"/>
          </a:xfrm>
          <a:prstGeom prst="rect">
            <a:avLst/>
          </a:prstGeom>
          <a:noFill/>
          <a:ln cap="flat" cmpd="sng" w="38100">
            <a:solidFill>
              <a:srgbClr val="272350"/>
            </a:solidFill>
            <a:prstDash val="solid"/>
            <a:round/>
            <a:headEnd len="sm" w="sm" type="none"/>
            <a:tailEnd len="sm" w="sm" type="none"/>
          </a:ln>
        </p:spPr>
      </p:pic>
      <p:pic>
        <p:nvPicPr>
          <p:cNvPr id="174" name="Google Shape;174;p30"/>
          <p:cNvPicPr preferRelativeResize="0"/>
          <p:nvPr/>
        </p:nvPicPr>
        <p:blipFill rotWithShape="1">
          <a:blip r:embed="rId3">
            <a:alphaModFix/>
          </a:blip>
          <a:srcRect b="24757" l="35620" r="0" t="36583"/>
          <a:stretch/>
        </p:blipFill>
        <p:spPr>
          <a:xfrm>
            <a:off x="1293814" y="1779957"/>
            <a:ext cx="6697821" cy="2409167"/>
          </a:xfrm>
          <a:prstGeom prst="rect">
            <a:avLst/>
          </a:prstGeom>
          <a:noFill/>
          <a:ln cap="flat" cmpd="sng" w="38100">
            <a:solidFill>
              <a:srgbClr val="272350"/>
            </a:solidFill>
            <a:prstDash val="solid"/>
            <a:round/>
            <a:headEnd len="sm" w="sm" type="none"/>
            <a:tailEnd len="sm" w="sm" type="none"/>
          </a:ln>
        </p:spPr>
      </p:pic>
      <p:cxnSp>
        <p:nvCxnSpPr>
          <p:cNvPr id="175" name="Google Shape;175;p30"/>
          <p:cNvCxnSpPr/>
          <p:nvPr/>
        </p:nvCxnSpPr>
        <p:spPr>
          <a:xfrm>
            <a:off x="6455323" y="2984538"/>
            <a:ext cx="1222800" cy="0"/>
          </a:xfrm>
          <a:prstGeom prst="straightConnector1">
            <a:avLst/>
          </a:prstGeom>
          <a:noFill/>
          <a:ln cap="flat" cmpd="sng" w="38100">
            <a:solidFill>
              <a:srgbClr val="F05A4E"/>
            </a:solidFill>
            <a:prstDash val="solid"/>
            <a:round/>
            <a:headEnd len="med" w="med" type="none"/>
            <a:tailEnd len="med" w="med" type="none"/>
          </a:ln>
        </p:spPr>
      </p:cxnSp>
      <p:cxnSp>
        <p:nvCxnSpPr>
          <p:cNvPr id="176" name="Google Shape;176;p30"/>
          <p:cNvCxnSpPr/>
          <p:nvPr/>
        </p:nvCxnSpPr>
        <p:spPr>
          <a:xfrm flipH="1" rot="10800000">
            <a:off x="5932159" y="3820300"/>
            <a:ext cx="1486500" cy="7800"/>
          </a:xfrm>
          <a:prstGeom prst="straightConnector1">
            <a:avLst/>
          </a:prstGeom>
          <a:noFill/>
          <a:ln cap="flat" cmpd="sng" w="38100">
            <a:solidFill>
              <a:srgbClr val="F05A4E"/>
            </a:solidFill>
            <a:prstDash val="solid"/>
            <a:round/>
            <a:headEnd len="med" w="med" type="none"/>
            <a:tailEnd len="med" w="med" type="none"/>
          </a:ln>
        </p:spPr>
      </p:cxnSp>
      <p:cxnSp>
        <p:nvCxnSpPr>
          <p:cNvPr id="177" name="Google Shape;177;p30"/>
          <p:cNvCxnSpPr/>
          <p:nvPr/>
        </p:nvCxnSpPr>
        <p:spPr>
          <a:xfrm flipH="1" rot="10800000">
            <a:off x="5828774" y="1105963"/>
            <a:ext cx="1912500" cy="11100"/>
          </a:xfrm>
          <a:prstGeom prst="straightConnector1">
            <a:avLst/>
          </a:prstGeom>
          <a:noFill/>
          <a:ln cap="flat" cmpd="sng" w="38100">
            <a:solidFill>
              <a:srgbClr val="F05A4E"/>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31"/>
          <p:cNvPicPr preferRelativeResize="0"/>
          <p:nvPr/>
        </p:nvPicPr>
        <p:blipFill rotWithShape="1">
          <a:blip r:embed="rId3">
            <a:alphaModFix/>
          </a:blip>
          <a:srcRect b="0" l="0" r="0" t="1516"/>
          <a:stretch/>
        </p:blipFill>
        <p:spPr>
          <a:xfrm>
            <a:off x="1187818" y="659725"/>
            <a:ext cx="6636306" cy="3844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32"/>
          <p:cNvPicPr preferRelativeResize="0"/>
          <p:nvPr/>
        </p:nvPicPr>
        <p:blipFill rotWithShape="1">
          <a:blip r:embed="rId3">
            <a:alphaModFix/>
          </a:blip>
          <a:srcRect b="2818" l="637" r="1226" t="0"/>
          <a:stretch/>
        </p:blipFill>
        <p:spPr>
          <a:xfrm>
            <a:off x="1825309" y="671113"/>
            <a:ext cx="5879693" cy="3823037"/>
          </a:xfrm>
          <a:prstGeom prst="rect">
            <a:avLst/>
          </a:prstGeom>
          <a:noFill/>
          <a:ln>
            <a:noFill/>
          </a:ln>
        </p:spPr>
      </p:pic>
      <p:pic>
        <p:nvPicPr>
          <p:cNvPr id="188" name="Google Shape;188;p32"/>
          <p:cNvPicPr preferRelativeResize="0"/>
          <p:nvPr/>
        </p:nvPicPr>
        <p:blipFill>
          <a:blip r:embed="rId3">
            <a:alphaModFix amt="33000"/>
          </a:blip>
          <a:stretch>
            <a:fillRect/>
          </a:stretch>
        </p:blipFill>
        <p:spPr>
          <a:xfrm>
            <a:off x="2268550" y="649350"/>
            <a:ext cx="5338618" cy="3505248"/>
          </a:xfrm>
          <a:prstGeom prst="rect">
            <a:avLst/>
          </a:prstGeom>
          <a:noFill/>
          <a:ln>
            <a:noFill/>
          </a:ln>
        </p:spPr>
      </p:pic>
      <p:pic>
        <p:nvPicPr>
          <p:cNvPr id="189" name="Google Shape;189;p32"/>
          <p:cNvPicPr preferRelativeResize="0"/>
          <p:nvPr/>
        </p:nvPicPr>
        <p:blipFill rotWithShape="1">
          <a:blip r:embed="rId3">
            <a:alphaModFix/>
          </a:blip>
          <a:srcRect b="10463" l="0" r="66536" t="20603"/>
          <a:stretch/>
        </p:blipFill>
        <p:spPr>
          <a:xfrm>
            <a:off x="3641992" y="805119"/>
            <a:ext cx="2591716" cy="3505248"/>
          </a:xfrm>
          <a:prstGeom prst="rect">
            <a:avLst/>
          </a:prstGeom>
          <a:noFill/>
          <a:ln cap="flat" cmpd="sng" w="38100">
            <a:solidFill>
              <a:srgbClr val="272350"/>
            </a:solidFill>
            <a:prstDash val="solid"/>
            <a:round/>
            <a:headEnd len="sm" w="sm" type="none"/>
            <a:tailEnd len="sm" w="sm" type="none"/>
          </a:ln>
        </p:spPr>
      </p:pic>
      <p:pic>
        <p:nvPicPr>
          <p:cNvPr id="190" name="Google Shape;190;p32"/>
          <p:cNvPicPr preferRelativeResize="0"/>
          <p:nvPr/>
        </p:nvPicPr>
        <p:blipFill rotWithShape="1">
          <a:blip r:embed="rId3">
            <a:alphaModFix/>
          </a:blip>
          <a:srcRect b="12248" l="34516" r="34835" t="1185"/>
          <a:stretch/>
        </p:blipFill>
        <p:spPr>
          <a:xfrm>
            <a:off x="4092384" y="726629"/>
            <a:ext cx="1974858" cy="3662243"/>
          </a:xfrm>
          <a:prstGeom prst="rect">
            <a:avLst/>
          </a:prstGeom>
          <a:noFill/>
          <a:ln cap="flat" cmpd="sng" w="38100">
            <a:solidFill>
              <a:srgbClr val="272350"/>
            </a:solidFill>
            <a:prstDash val="solid"/>
            <a:round/>
            <a:headEnd len="sm" w="sm" type="none"/>
            <a:tailEnd len="sm" w="sm" type="none"/>
          </a:ln>
        </p:spPr>
      </p:pic>
      <p:pic>
        <p:nvPicPr>
          <p:cNvPr id="191" name="Google Shape;191;p32"/>
          <p:cNvPicPr preferRelativeResize="0"/>
          <p:nvPr/>
        </p:nvPicPr>
        <p:blipFill rotWithShape="1">
          <a:blip r:embed="rId3">
            <a:alphaModFix/>
          </a:blip>
          <a:srcRect b="13726" l="66022" r="0" t="0"/>
          <a:stretch/>
        </p:blipFill>
        <p:spPr>
          <a:xfrm>
            <a:off x="3969042" y="705928"/>
            <a:ext cx="2221564" cy="3703658"/>
          </a:xfrm>
          <a:prstGeom prst="rect">
            <a:avLst/>
          </a:prstGeom>
          <a:noFill/>
          <a:ln cap="flat" cmpd="sng" w="38100">
            <a:solidFill>
              <a:srgbClr val="272350"/>
            </a:solidFill>
            <a:prstDash val="solid"/>
            <a:round/>
            <a:headEnd len="sm" w="sm" type="none"/>
            <a:tailEnd len="sm" w="sm" type="none"/>
          </a:ln>
        </p:spPr>
      </p:pic>
      <p:sp>
        <p:nvSpPr>
          <p:cNvPr id="192" name="Google Shape;192;p32"/>
          <p:cNvSpPr txBox="1"/>
          <p:nvPr/>
        </p:nvSpPr>
        <p:spPr>
          <a:xfrm>
            <a:off x="1060150" y="4088470"/>
            <a:ext cx="1041900" cy="221100"/>
          </a:xfrm>
          <a:prstGeom prst="rect">
            <a:avLst/>
          </a:prstGeom>
          <a:solidFill>
            <a:srgbClr val="CCCCCC"/>
          </a:solidFill>
          <a:ln>
            <a:noFill/>
          </a:ln>
        </p:spPr>
        <p:txBody>
          <a:bodyPr anchorCtr="0" anchor="b" bIns="91425" lIns="91425" spcFirstLastPara="1" rIns="91425" wrap="square" tIns="91425">
            <a:noAutofit/>
          </a:bodyPr>
          <a:lstStyle/>
          <a:p>
            <a:pPr indent="0" lvl="0" marL="0" rtl="0" algn="l">
              <a:spcBef>
                <a:spcPts val="500"/>
              </a:spcBef>
              <a:spcAft>
                <a:spcPts val="0"/>
              </a:spcAft>
              <a:buClr>
                <a:srgbClr val="000000"/>
              </a:buClr>
              <a:buSzPts val="1100"/>
              <a:buFont typeface="Arial"/>
              <a:buNone/>
            </a:pPr>
            <a:r>
              <a:rPr i="1" lang="en" sz="700" u="sng">
                <a:solidFill>
                  <a:schemeClr val="hlink"/>
                </a:solidFill>
                <a:latin typeface="Source Sans Pro"/>
                <a:ea typeface="Source Sans Pro"/>
                <a:cs typeface="Source Sans Pro"/>
                <a:sym typeface="Source Sans Pro"/>
                <a:hlinkClick r:id="rId4"/>
              </a:rPr>
              <a:t>Source : francoischarron.com</a:t>
            </a:r>
            <a:endParaRPr i="1" sz="300">
              <a:solidFill>
                <a:srgbClr val="272350"/>
              </a:solidFill>
            </a:endParaRPr>
          </a:p>
        </p:txBody>
      </p:sp>
      <p:pic>
        <p:nvPicPr>
          <p:cNvPr id="193" name="Google Shape;193;p32"/>
          <p:cNvPicPr preferRelativeResize="0"/>
          <p:nvPr/>
        </p:nvPicPr>
        <p:blipFill>
          <a:blip r:embed="rId5">
            <a:alphaModFix/>
          </a:blip>
          <a:stretch>
            <a:fillRect/>
          </a:stretch>
        </p:blipFill>
        <p:spPr>
          <a:xfrm>
            <a:off x="3400918" y="4006494"/>
            <a:ext cx="415968" cy="385861"/>
          </a:xfrm>
          <a:prstGeom prst="rect">
            <a:avLst/>
          </a:prstGeom>
          <a:noFill/>
          <a:ln>
            <a:noFill/>
          </a:ln>
        </p:spPr>
      </p:pic>
      <p:pic>
        <p:nvPicPr>
          <p:cNvPr id="194" name="Google Shape;194;p32"/>
          <p:cNvPicPr preferRelativeResize="0"/>
          <p:nvPr/>
        </p:nvPicPr>
        <p:blipFill>
          <a:blip r:embed="rId6">
            <a:alphaModFix/>
          </a:blip>
          <a:stretch>
            <a:fillRect/>
          </a:stretch>
        </p:blipFill>
        <p:spPr>
          <a:xfrm>
            <a:off x="3816879" y="4088470"/>
            <a:ext cx="390543" cy="362280"/>
          </a:xfrm>
          <a:prstGeom prst="rect">
            <a:avLst/>
          </a:prstGeom>
          <a:noFill/>
          <a:ln>
            <a:noFill/>
          </a:ln>
        </p:spPr>
      </p:pic>
      <p:pic>
        <p:nvPicPr>
          <p:cNvPr id="195" name="Google Shape;195;p32"/>
          <p:cNvPicPr preferRelativeResize="0"/>
          <p:nvPr/>
        </p:nvPicPr>
        <p:blipFill>
          <a:blip r:embed="rId7">
            <a:alphaModFix/>
          </a:blip>
          <a:stretch>
            <a:fillRect/>
          </a:stretch>
        </p:blipFill>
        <p:spPr>
          <a:xfrm>
            <a:off x="3816879" y="4088462"/>
            <a:ext cx="390543" cy="362292"/>
          </a:xfrm>
          <a:prstGeom prst="rect">
            <a:avLst/>
          </a:prstGeom>
          <a:noFill/>
          <a:ln>
            <a:noFill/>
          </a:ln>
        </p:spPr>
      </p:pic>
      <p:sp>
        <p:nvSpPr>
          <p:cNvPr id="196" name="Google Shape;196;p32"/>
          <p:cNvSpPr txBox="1"/>
          <p:nvPr/>
        </p:nvSpPr>
        <p:spPr>
          <a:xfrm>
            <a:off x="3974455" y="911311"/>
            <a:ext cx="2218200" cy="362100"/>
          </a:xfrm>
          <a:prstGeom prst="rect">
            <a:avLst/>
          </a:prstGeom>
          <a:noFill/>
          <a:ln cap="flat" cmpd="sng" w="28575">
            <a:solidFill>
              <a:srgbClr val="F05A4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8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2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
                                        <p:tgtEl>
                                          <p:spTgt spid="189"/>
                                        </p:tgtEl>
                                      </p:cBhvr>
                                    </p:animEffect>
                                    <p:set>
                                      <p:cBhvr>
                                        <p:cTn dur="1" fill="hold">
                                          <p:stCondLst>
                                            <p:cond delay="200"/>
                                          </p:stCondLst>
                                        </p:cTn>
                                        <p:tgtEl>
                                          <p:spTgt spid="18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
                                        <p:tgtEl>
                                          <p:spTgt spid="193"/>
                                        </p:tgtEl>
                                      </p:cBhvr>
                                    </p:animEffect>
                                    <p:set>
                                      <p:cBhvr>
                                        <p:cTn dur="1" fill="hold">
                                          <p:stCondLst>
                                            <p:cond delay="200"/>
                                          </p:stCondLst>
                                        </p:cTn>
                                        <p:tgtEl>
                                          <p:spTgt spid="1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2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2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
                                        <p:tgtEl>
                                          <p:spTgt spid="190"/>
                                        </p:tgtEl>
                                      </p:cBhvr>
                                    </p:animEffect>
                                    <p:set>
                                      <p:cBhvr>
                                        <p:cTn dur="1" fill="hold">
                                          <p:stCondLst>
                                            <p:cond delay="200"/>
                                          </p:stCondLst>
                                        </p:cTn>
                                        <p:tgtEl>
                                          <p:spTgt spid="19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
                                        <p:tgtEl>
                                          <p:spTgt spid="194"/>
                                        </p:tgtEl>
                                      </p:cBhvr>
                                    </p:animEffect>
                                    <p:set>
                                      <p:cBhvr>
                                        <p:cTn dur="1" fill="hold">
                                          <p:stCondLst>
                                            <p:cond delay="200"/>
                                          </p:stCondLst>
                                        </p:cTn>
                                        <p:tgtEl>
                                          <p:spTgt spid="1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2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3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96"/>
                                        </p:tgtEl>
                                      </p:cBhvr>
                                    </p:animEffect>
                                    <p:set>
                                      <p:cBhvr>
                                        <p:cTn dur="1" fill="hold">
                                          <p:stCondLst>
                                            <p:cond delay="1000"/>
                                          </p:stCondLst>
                                        </p:cTn>
                                        <p:tgtEl>
                                          <p:spTgt spid="19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33"/>
          <p:cNvPicPr preferRelativeResize="0"/>
          <p:nvPr/>
        </p:nvPicPr>
        <p:blipFill>
          <a:blip r:embed="rId3">
            <a:alphaModFix amt="20000"/>
          </a:blip>
          <a:stretch>
            <a:fillRect/>
          </a:stretch>
        </p:blipFill>
        <p:spPr>
          <a:xfrm>
            <a:off x="1675861" y="753004"/>
            <a:ext cx="5739795" cy="3635187"/>
          </a:xfrm>
          <a:prstGeom prst="rect">
            <a:avLst/>
          </a:prstGeom>
          <a:noFill/>
          <a:ln>
            <a:noFill/>
          </a:ln>
        </p:spPr>
      </p:pic>
      <p:pic>
        <p:nvPicPr>
          <p:cNvPr id="202" name="Google Shape;202;p33"/>
          <p:cNvPicPr preferRelativeResize="0"/>
          <p:nvPr/>
        </p:nvPicPr>
        <p:blipFill rotWithShape="1">
          <a:blip r:embed="rId3">
            <a:alphaModFix/>
          </a:blip>
          <a:srcRect b="17225" l="0" r="65816" t="0"/>
          <a:stretch/>
        </p:blipFill>
        <p:spPr>
          <a:xfrm>
            <a:off x="3361330" y="713852"/>
            <a:ext cx="2421361" cy="3713491"/>
          </a:xfrm>
          <a:prstGeom prst="rect">
            <a:avLst/>
          </a:prstGeom>
          <a:noFill/>
          <a:ln cap="flat" cmpd="sng" w="38100">
            <a:solidFill>
              <a:srgbClr val="272350"/>
            </a:solidFill>
            <a:prstDash val="solid"/>
            <a:round/>
            <a:headEnd len="sm" w="sm" type="none"/>
            <a:tailEnd len="sm" w="sm" type="none"/>
          </a:ln>
        </p:spPr>
      </p:pic>
      <p:pic>
        <p:nvPicPr>
          <p:cNvPr id="203" name="Google Shape;203;p33"/>
          <p:cNvPicPr preferRelativeResize="0"/>
          <p:nvPr/>
        </p:nvPicPr>
        <p:blipFill rotWithShape="1">
          <a:blip r:embed="rId3">
            <a:alphaModFix/>
          </a:blip>
          <a:srcRect b="22114" l="34267" r="34535" t="1549"/>
          <a:stretch/>
        </p:blipFill>
        <p:spPr>
          <a:xfrm>
            <a:off x="3268680" y="649350"/>
            <a:ext cx="2345637" cy="3635187"/>
          </a:xfrm>
          <a:prstGeom prst="rect">
            <a:avLst/>
          </a:prstGeom>
          <a:noFill/>
          <a:ln cap="flat" cmpd="sng" w="38100">
            <a:solidFill>
              <a:srgbClr val="272350"/>
            </a:solidFill>
            <a:prstDash val="solid"/>
            <a:round/>
            <a:headEnd len="sm" w="sm" type="none"/>
            <a:tailEnd len="sm" w="sm" type="none"/>
          </a:ln>
        </p:spPr>
      </p:pic>
      <p:pic>
        <p:nvPicPr>
          <p:cNvPr id="204" name="Google Shape;204;p33"/>
          <p:cNvPicPr preferRelativeResize="0"/>
          <p:nvPr/>
        </p:nvPicPr>
        <p:blipFill>
          <a:blip r:embed="rId4">
            <a:alphaModFix/>
          </a:blip>
          <a:stretch>
            <a:fillRect/>
          </a:stretch>
        </p:blipFill>
        <p:spPr>
          <a:xfrm>
            <a:off x="3116576" y="4111857"/>
            <a:ext cx="424588" cy="382292"/>
          </a:xfrm>
          <a:prstGeom prst="rect">
            <a:avLst/>
          </a:prstGeom>
          <a:noFill/>
          <a:ln>
            <a:noFill/>
          </a:ln>
        </p:spPr>
      </p:pic>
      <p:pic>
        <p:nvPicPr>
          <p:cNvPr id="205" name="Google Shape;205;p33"/>
          <p:cNvPicPr preferRelativeResize="0"/>
          <p:nvPr/>
        </p:nvPicPr>
        <p:blipFill>
          <a:blip r:embed="rId5">
            <a:alphaModFix/>
          </a:blip>
          <a:stretch>
            <a:fillRect/>
          </a:stretch>
        </p:blipFill>
        <p:spPr>
          <a:xfrm>
            <a:off x="3139068" y="4132109"/>
            <a:ext cx="379562" cy="341774"/>
          </a:xfrm>
          <a:prstGeom prst="rect">
            <a:avLst/>
          </a:prstGeom>
          <a:noFill/>
          <a:ln>
            <a:noFill/>
          </a:ln>
        </p:spPr>
      </p:pic>
      <p:pic>
        <p:nvPicPr>
          <p:cNvPr id="206" name="Google Shape;206;p33"/>
          <p:cNvPicPr preferRelativeResize="0"/>
          <p:nvPr/>
        </p:nvPicPr>
        <p:blipFill rotWithShape="1">
          <a:blip r:embed="rId3">
            <a:alphaModFix/>
          </a:blip>
          <a:srcRect b="10362" l="67601" r="1380" t="0"/>
          <a:stretch/>
        </p:blipFill>
        <p:spPr>
          <a:xfrm>
            <a:off x="3557513" y="713852"/>
            <a:ext cx="2028965" cy="3713491"/>
          </a:xfrm>
          <a:prstGeom prst="rect">
            <a:avLst/>
          </a:prstGeom>
          <a:noFill/>
          <a:ln cap="flat" cmpd="sng" w="38100">
            <a:solidFill>
              <a:srgbClr val="272350"/>
            </a:solidFill>
            <a:prstDash val="solid"/>
            <a:round/>
            <a:headEnd len="sm" w="sm" type="none"/>
            <a:tailEnd len="sm" w="sm" type="none"/>
          </a:ln>
        </p:spPr>
      </p:pic>
      <p:pic>
        <p:nvPicPr>
          <p:cNvPr id="207" name="Google Shape;207;p33"/>
          <p:cNvPicPr preferRelativeResize="0"/>
          <p:nvPr/>
        </p:nvPicPr>
        <p:blipFill>
          <a:blip r:embed="rId6">
            <a:alphaModFix/>
          </a:blip>
          <a:stretch>
            <a:fillRect/>
          </a:stretch>
        </p:blipFill>
        <p:spPr>
          <a:xfrm>
            <a:off x="3268680" y="4132109"/>
            <a:ext cx="379562" cy="341774"/>
          </a:xfrm>
          <a:prstGeom prst="rect">
            <a:avLst/>
          </a:prstGeom>
          <a:noFill/>
          <a:ln>
            <a:noFill/>
          </a:ln>
        </p:spPr>
      </p:pic>
      <p:sp>
        <p:nvSpPr>
          <p:cNvPr id="208" name="Google Shape;208;p33"/>
          <p:cNvSpPr/>
          <p:nvPr/>
        </p:nvSpPr>
        <p:spPr>
          <a:xfrm>
            <a:off x="3557513" y="951683"/>
            <a:ext cx="2031000" cy="285000"/>
          </a:xfrm>
          <a:prstGeom prst="rect">
            <a:avLst/>
          </a:prstGeom>
          <a:noFill/>
          <a:ln cap="flat" cmpd="sng" w="28575">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2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2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
                                        <p:tgtEl>
                                          <p:spTgt spid="204"/>
                                        </p:tgtEl>
                                      </p:cBhvr>
                                    </p:animEffect>
                                    <p:set>
                                      <p:cBhvr>
                                        <p:cTn dur="1" fill="hold">
                                          <p:stCondLst>
                                            <p:cond delay="200"/>
                                          </p:stCondLst>
                                        </p:cTn>
                                        <p:tgtEl>
                                          <p:spTgt spid="20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
                                        <p:tgtEl>
                                          <p:spTgt spid="202"/>
                                        </p:tgtEl>
                                      </p:cBhvr>
                                    </p:animEffect>
                                    <p:set>
                                      <p:cBhvr>
                                        <p:cTn dur="1" fill="hold">
                                          <p:stCondLst>
                                            <p:cond delay="200"/>
                                          </p:stCondLst>
                                        </p:cTn>
                                        <p:tgtEl>
                                          <p:spTgt spid="2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2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2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
                                        <p:tgtEl>
                                          <p:spTgt spid="203"/>
                                        </p:tgtEl>
                                      </p:cBhvr>
                                    </p:animEffect>
                                    <p:set>
                                      <p:cBhvr>
                                        <p:cTn dur="1" fill="hold">
                                          <p:stCondLst>
                                            <p:cond delay="200"/>
                                          </p:stCondLst>
                                        </p:cTn>
                                        <p:tgtEl>
                                          <p:spTgt spid="20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
                                        <p:tgtEl>
                                          <p:spTgt spid="205"/>
                                        </p:tgtEl>
                                      </p:cBhvr>
                                    </p:animEffect>
                                    <p:set>
                                      <p:cBhvr>
                                        <p:cTn dur="1" fill="hold">
                                          <p:stCondLst>
                                            <p:cond delay="200"/>
                                          </p:stCondLst>
                                        </p:cTn>
                                        <p:tgtEl>
                                          <p:spTgt spid="2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2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2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2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34"/>
          <p:cNvPicPr preferRelativeResize="0"/>
          <p:nvPr/>
        </p:nvPicPr>
        <p:blipFill rotWithShape="1">
          <a:blip r:embed="rId3">
            <a:alphaModFix/>
          </a:blip>
          <a:srcRect b="14280" l="0" r="734" t="0"/>
          <a:stretch/>
        </p:blipFill>
        <p:spPr>
          <a:xfrm>
            <a:off x="1060200" y="761222"/>
            <a:ext cx="7023599" cy="37329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5"/>
          <p:cNvPicPr preferRelativeResize="0"/>
          <p:nvPr/>
        </p:nvPicPr>
        <p:blipFill rotWithShape="1">
          <a:blip r:embed="rId3">
            <a:alphaModFix amt="47000"/>
          </a:blip>
          <a:srcRect b="14280" l="0" r="734" t="0"/>
          <a:stretch/>
        </p:blipFill>
        <p:spPr>
          <a:xfrm>
            <a:off x="1060200" y="792769"/>
            <a:ext cx="7023599" cy="3701380"/>
          </a:xfrm>
          <a:prstGeom prst="rect">
            <a:avLst/>
          </a:prstGeom>
          <a:noFill/>
          <a:ln>
            <a:noFill/>
          </a:ln>
        </p:spPr>
      </p:pic>
      <p:pic>
        <p:nvPicPr>
          <p:cNvPr id="219" name="Google Shape;219;p35"/>
          <p:cNvPicPr preferRelativeResize="0"/>
          <p:nvPr/>
        </p:nvPicPr>
        <p:blipFill rotWithShape="1">
          <a:blip r:embed="rId3">
            <a:alphaModFix/>
          </a:blip>
          <a:srcRect b="89832" l="7634" r="64772" t="3336"/>
          <a:stretch/>
        </p:blipFill>
        <p:spPr>
          <a:xfrm>
            <a:off x="1657250" y="710030"/>
            <a:ext cx="3394315" cy="512788"/>
          </a:xfrm>
          <a:prstGeom prst="rect">
            <a:avLst/>
          </a:prstGeom>
          <a:noFill/>
          <a:ln cap="flat" cmpd="sng" w="38100">
            <a:solidFill>
              <a:srgbClr val="363659"/>
            </a:solidFill>
            <a:prstDash val="solid"/>
            <a:round/>
            <a:headEnd len="sm" w="sm" type="none"/>
            <a:tailEnd len="sm" w="sm" type="none"/>
          </a:ln>
        </p:spPr>
      </p:pic>
      <p:sp>
        <p:nvSpPr>
          <p:cNvPr id="220" name="Google Shape;220;p35"/>
          <p:cNvSpPr/>
          <p:nvPr/>
        </p:nvSpPr>
        <p:spPr>
          <a:xfrm>
            <a:off x="1772120" y="792769"/>
            <a:ext cx="2001600" cy="346200"/>
          </a:xfrm>
          <a:prstGeom prst="rect">
            <a:avLst/>
          </a:prstGeom>
          <a:noFill/>
          <a:ln cap="flat" cmpd="sng" w="28575">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2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6"/>
          <p:cNvSpPr txBox="1"/>
          <p:nvPr/>
        </p:nvSpPr>
        <p:spPr>
          <a:xfrm>
            <a:off x="502926" y="411475"/>
            <a:ext cx="8189400" cy="567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sz="2400">
              <a:solidFill>
                <a:srgbClr val="F05A4E"/>
              </a:solidFill>
              <a:latin typeface="Helvetica Neue"/>
              <a:ea typeface="Helvetica Neue"/>
              <a:cs typeface="Helvetica Neue"/>
              <a:sym typeface="Helvetica Neue"/>
            </a:endParaRPr>
          </a:p>
        </p:txBody>
      </p:sp>
      <p:sp>
        <p:nvSpPr>
          <p:cNvPr id="226" name="Google Shape;226;p36"/>
          <p:cNvSpPr txBox="1"/>
          <p:nvPr/>
        </p:nvSpPr>
        <p:spPr>
          <a:xfrm>
            <a:off x="587650" y="891300"/>
            <a:ext cx="3984300" cy="2643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2000">
                <a:solidFill>
                  <a:srgbClr val="363759"/>
                </a:solidFill>
                <a:latin typeface="Source Sans Pro Light"/>
                <a:ea typeface="Source Sans Pro Light"/>
                <a:cs typeface="Source Sans Pro Light"/>
                <a:sym typeface="Source Sans Pro Light"/>
              </a:rPr>
              <a:t>En vous basant sur les informations dont nous venons de discuter, quels sont les signaux d’alarmes que vous pouvez repérer dans ce message d’hameçonnage?</a:t>
            </a:r>
            <a:endParaRPr i="1" sz="2000">
              <a:solidFill>
                <a:srgbClr val="4D5156"/>
              </a:solidFill>
              <a:highlight>
                <a:srgbClr val="FFFFFF"/>
              </a:highlight>
              <a:latin typeface="Source Sans Pro Light"/>
              <a:ea typeface="Source Sans Pro Light"/>
              <a:cs typeface="Source Sans Pro Light"/>
              <a:sym typeface="Source Sans Pro Light"/>
            </a:endParaRPr>
          </a:p>
          <a:p>
            <a:pPr indent="0" lvl="0" marL="0" marR="0" rtl="0" algn="l">
              <a:lnSpc>
                <a:spcPct val="115000"/>
              </a:lnSpc>
              <a:spcBef>
                <a:spcPts val="0"/>
              </a:spcBef>
              <a:spcAft>
                <a:spcPts val="0"/>
              </a:spcAft>
              <a:buNone/>
            </a:pPr>
            <a:r>
              <a:t/>
            </a:r>
            <a:endParaRPr i="1" sz="2200">
              <a:solidFill>
                <a:srgbClr val="4D5156"/>
              </a:solidFill>
              <a:highlight>
                <a:srgbClr val="FFFFFF"/>
              </a:highlight>
            </a:endParaRPr>
          </a:p>
        </p:txBody>
      </p:sp>
      <p:pic>
        <p:nvPicPr>
          <p:cNvPr id="227" name="Google Shape;227;p36"/>
          <p:cNvPicPr preferRelativeResize="0"/>
          <p:nvPr/>
        </p:nvPicPr>
        <p:blipFill>
          <a:blip r:embed="rId3">
            <a:alphaModFix/>
          </a:blip>
          <a:stretch>
            <a:fillRect/>
          </a:stretch>
        </p:blipFill>
        <p:spPr>
          <a:xfrm>
            <a:off x="5155038" y="411475"/>
            <a:ext cx="2468974" cy="4393851"/>
          </a:xfrm>
          <a:prstGeom prst="rect">
            <a:avLst/>
          </a:prstGeom>
          <a:noFill/>
          <a:ln>
            <a:noFill/>
          </a:ln>
        </p:spPr>
      </p:pic>
      <p:sp>
        <p:nvSpPr>
          <p:cNvPr id="228" name="Google Shape;228;p36"/>
          <p:cNvSpPr txBox="1"/>
          <p:nvPr>
            <p:ph type="title"/>
          </p:nvPr>
        </p:nvSpPr>
        <p:spPr>
          <a:xfrm>
            <a:off x="477300" y="0"/>
            <a:ext cx="8189400" cy="8913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2700">
                <a:solidFill>
                  <a:srgbClr val="F05B4E"/>
                </a:solidFill>
              </a:rPr>
              <a:t> </a:t>
            </a:r>
            <a:r>
              <a:rPr lang="en" sz="2700">
                <a:solidFill>
                  <a:srgbClr val="F05A4E"/>
                </a:solidFill>
              </a:rPr>
              <a:t>L</a:t>
            </a:r>
            <a:r>
              <a:rPr lang="en" sz="2700"/>
              <a:t>es</a:t>
            </a:r>
            <a:r>
              <a:rPr lang="en" sz="2700">
                <a:solidFill>
                  <a:srgbClr val="F05A4E"/>
                </a:solidFill>
              </a:rPr>
              <a:t> 3 erreurs </a:t>
            </a:r>
            <a:endParaRPr sz="2700">
              <a:solidFill>
                <a:srgbClr val="F05A4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81" name="Shape 81"/>
        <p:cNvGrpSpPr/>
        <p:nvPr/>
      </p:nvGrpSpPr>
      <p:grpSpPr>
        <a:xfrm>
          <a:off x="0" y="0"/>
          <a:ext cx="0" cy="0"/>
          <a:chOff x="0" y="0"/>
          <a:chExt cx="0" cy="0"/>
        </a:xfrm>
      </p:grpSpPr>
      <p:sp>
        <p:nvSpPr>
          <p:cNvPr id="82" name="Google Shape;82;p19"/>
          <p:cNvSpPr txBox="1"/>
          <p:nvPr/>
        </p:nvSpPr>
        <p:spPr>
          <a:xfrm>
            <a:off x="936950" y="1176850"/>
            <a:ext cx="7612500" cy="567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2200">
                <a:solidFill>
                  <a:srgbClr val="FFFFFF"/>
                </a:solidFill>
                <a:latin typeface="Source Sans Pro"/>
                <a:ea typeface="Source Sans Pro"/>
                <a:cs typeface="Source Sans Pro"/>
                <a:sym typeface="Source Sans Pro"/>
              </a:rPr>
              <a:t>1.</a:t>
            </a:r>
            <a:r>
              <a:rPr lang="en" sz="2000">
                <a:solidFill>
                  <a:srgbClr val="FFFFFF"/>
                </a:solidFill>
                <a:latin typeface="Source Sans Pro"/>
                <a:ea typeface="Source Sans Pro"/>
                <a:cs typeface="Source Sans Pro"/>
                <a:sym typeface="Source Sans Pro"/>
              </a:rPr>
              <a:t> Qu’est-ce que l’hameçonnage?</a:t>
            </a:r>
            <a:endParaRPr sz="2000">
              <a:solidFill>
                <a:srgbClr val="FFFFFF"/>
              </a:solidFill>
              <a:latin typeface="Source Sans Pro"/>
              <a:ea typeface="Source Sans Pro"/>
              <a:cs typeface="Source Sans Pro"/>
              <a:sym typeface="Source Sans Pro"/>
            </a:endParaRPr>
          </a:p>
        </p:txBody>
      </p:sp>
      <p:sp>
        <p:nvSpPr>
          <p:cNvPr id="83" name="Google Shape;83;p19"/>
          <p:cNvSpPr txBox="1"/>
          <p:nvPr/>
        </p:nvSpPr>
        <p:spPr>
          <a:xfrm>
            <a:off x="936950" y="2858550"/>
            <a:ext cx="7612500" cy="567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2200">
                <a:solidFill>
                  <a:srgbClr val="FFFFFF"/>
                </a:solidFill>
                <a:latin typeface="Source Sans Pro"/>
                <a:ea typeface="Source Sans Pro"/>
                <a:cs typeface="Source Sans Pro"/>
                <a:sym typeface="Source Sans Pro"/>
              </a:rPr>
              <a:t>3.</a:t>
            </a:r>
            <a:r>
              <a:rPr lang="en" sz="2000">
                <a:solidFill>
                  <a:srgbClr val="FFFFFF"/>
                </a:solidFill>
                <a:latin typeface="Source Sans Pro"/>
                <a:ea typeface="Source Sans Pro"/>
                <a:cs typeface="Source Sans Pro"/>
                <a:sym typeface="Source Sans Pro"/>
              </a:rPr>
              <a:t> Que </a:t>
            </a:r>
            <a:r>
              <a:rPr lang="en" sz="2000">
                <a:solidFill>
                  <a:srgbClr val="FFFFFF"/>
                </a:solidFill>
                <a:latin typeface="Source Sans Pro"/>
                <a:ea typeface="Source Sans Pro"/>
                <a:cs typeface="Source Sans Pro"/>
                <a:sym typeface="Source Sans Pro"/>
              </a:rPr>
              <a:t>faire en cas de doute?</a:t>
            </a:r>
            <a:endParaRPr sz="2000">
              <a:solidFill>
                <a:srgbClr val="FFFFFF"/>
              </a:solidFill>
              <a:latin typeface="Source Sans Pro"/>
              <a:ea typeface="Source Sans Pro"/>
              <a:cs typeface="Source Sans Pro"/>
              <a:sym typeface="Source Sans Pro"/>
            </a:endParaRPr>
          </a:p>
        </p:txBody>
      </p:sp>
      <p:sp>
        <p:nvSpPr>
          <p:cNvPr id="84" name="Google Shape;84;p19"/>
          <p:cNvSpPr txBox="1"/>
          <p:nvPr/>
        </p:nvSpPr>
        <p:spPr>
          <a:xfrm>
            <a:off x="936950" y="3775450"/>
            <a:ext cx="7612500" cy="567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2200">
                <a:solidFill>
                  <a:srgbClr val="FFFFFF"/>
                </a:solidFill>
                <a:latin typeface="Source Sans Pro"/>
                <a:ea typeface="Source Sans Pro"/>
                <a:cs typeface="Source Sans Pro"/>
                <a:sym typeface="Source Sans Pro"/>
              </a:rPr>
              <a:t>4. </a:t>
            </a:r>
            <a:r>
              <a:rPr lang="en" sz="2000">
                <a:solidFill>
                  <a:srgbClr val="FFFFFF"/>
                </a:solidFill>
                <a:latin typeface="Source Sans Pro"/>
                <a:ea typeface="Source Sans Pro"/>
                <a:cs typeface="Source Sans Pro"/>
                <a:sym typeface="Source Sans Pro"/>
              </a:rPr>
              <a:t>Que faire si vous êtes victime d’une fraude en ligne?</a:t>
            </a:r>
            <a:endParaRPr sz="2000">
              <a:solidFill>
                <a:srgbClr val="FFFFFF"/>
              </a:solidFill>
              <a:latin typeface="Source Sans Pro"/>
              <a:ea typeface="Source Sans Pro"/>
              <a:cs typeface="Source Sans Pro"/>
              <a:sym typeface="Source Sans Pro"/>
            </a:endParaRPr>
          </a:p>
        </p:txBody>
      </p:sp>
      <p:sp>
        <p:nvSpPr>
          <p:cNvPr id="85" name="Google Shape;85;p19"/>
          <p:cNvSpPr txBox="1"/>
          <p:nvPr/>
        </p:nvSpPr>
        <p:spPr>
          <a:xfrm>
            <a:off x="936950" y="2093750"/>
            <a:ext cx="7612500" cy="4149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2200">
                <a:solidFill>
                  <a:srgbClr val="FFFFFF"/>
                </a:solidFill>
                <a:latin typeface="Source Sans Pro"/>
                <a:ea typeface="Source Sans Pro"/>
                <a:cs typeface="Source Sans Pro"/>
                <a:sym typeface="Source Sans Pro"/>
              </a:rPr>
              <a:t>2. </a:t>
            </a:r>
            <a:r>
              <a:rPr lang="en" sz="2000">
                <a:solidFill>
                  <a:srgbClr val="FFFFFF"/>
                </a:solidFill>
                <a:latin typeface="Source Sans Pro"/>
                <a:ea typeface="Source Sans Pro"/>
                <a:cs typeface="Source Sans Pro"/>
                <a:sym typeface="Source Sans Pro"/>
              </a:rPr>
              <a:t> </a:t>
            </a:r>
            <a:r>
              <a:rPr lang="en" sz="2000">
                <a:solidFill>
                  <a:srgbClr val="FFFFFF"/>
                </a:solidFill>
                <a:latin typeface="Source Sans Pro"/>
                <a:ea typeface="Source Sans Pro"/>
                <a:cs typeface="Source Sans Pro"/>
                <a:sym typeface="Source Sans Pro"/>
              </a:rPr>
              <a:t>Comment repérer l’hameçonnage par courriel?</a:t>
            </a:r>
            <a:endParaRPr sz="2000">
              <a:solidFill>
                <a:srgbClr val="FFFFFF"/>
              </a:solidFill>
              <a:latin typeface="Source Sans Pro"/>
              <a:ea typeface="Source Sans Pro"/>
              <a:cs typeface="Source Sans Pro"/>
              <a:sym typeface="Source Sans Pro"/>
            </a:endParaRPr>
          </a:p>
        </p:txBody>
      </p:sp>
      <p:sp>
        <p:nvSpPr>
          <p:cNvPr id="86" name="Google Shape;86;p19"/>
          <p:cNvSpPr txBox="1"/>
          <p:nvPr>
            <p:ph type="title"/>
          </p:nvPr>
        </p:nvSpPr>
        <p:spPr>
          <a:xfrm>
            <a:off x="502100" y="166625"/>
            <a:ext cx="8189400" cy="89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b="1" lang="en" sz="3000"/>
              <a:t>Programme</a:t>
            </a:r>
            <a:endParaRPr b="1"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37"/>
          <p:cNvPicPr preferRelativeResize="0"/>
          <p:nvPr/>
        </p:nvPicPr>
        <p:blipFill>
          <a:blip r:embed="rId3">
            <a:alphaModFix/>
          </a:blip>
          <a:stretch>
            <a:fillRect/>
          </a:stretch>
        </p:blipFill>
        <p:spPr>
          <a:xfrm>
            <a:off x="3355044" y="294075"/>
            <a:ext cx="2604236" cy="4555349"/>
          </a:xfrm>
          <a:prstGeom prst="rect">
            <a:avLst/>
          </a:prstGeom>
          <a:noFill/>
          <a:ln>
            <a:noFill/>
          </a:ln>
        </p:spPr>
      </p:pic>
      <p:sp>
        <p:nvSpPr>
          <p:cNvPr id="234" name="Google Shape;234;p37"/>
          <p:cNvSpPr/>
          <p:nvPr/>
        </p:nvSpPr>
        <p:spPr>
          <a:xfrm>
            <a:off x="4169037" y="643607"/>
            <a:ext cx="1231200" cy="417300"/>
          </a:xfrm>
          <a:prstGeom prst="rect">
            <a:avLst/>
          </a:prstGeom>
          <a:noFill/>
          <a:ln cap="flat" cmpd="sng" w="38100">
            <a:solidFill>
              <a:srgbClr val="F05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7"/>
          <p:cNvSpPr/>
          <p:nvPr/>
        </p:nvSpPr>
        <p:spPr>
          <a:xfrm>
            <a:off x="3434156" y="1808280"/>
            <a:ext cx="1812000" cy="537300"/>
          </a:xfrm>
          <a:prstGeom prst="rect">
            <a:avLst/>
          </a:prstGeom>
          <a:noFill/>
          <a:ln cap="flat" cmpd="sng" w="38100">
            <a:solidFill>
              <a:srgbClr val="F05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7"/>
          <p:cNvSpPr/>
          <p:nvPr/>
        </p:nvSpPr>
        <p:spPr>
          <a:xfrm>
            <a:off x="3394556" y="2285249"/>
            <a:ext cx="1891200" cy="249300"/>
          </a:xfrm>
          <a:prstGeom prst="rect">
            <a:avLst/>
          </a:prstGeom>
          <a:noFill/>
          <a:ln cap="flat" cmpd="sng" w="38100">
            <a:solidFill>
              <a:srgbClr val="F05A4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7" name="Google Shape;237;p37"/>
          <p:cNvPicPr preferRelativeResize="0"/>
          <p:nvPr/>
        </p:nvPicPr>
        <p:blipFill>
          <a:blip r:embed="rId4">
            <a:alphaModFix/>
          </a:blip>
          <a:stretch>
            <a:fillRect/>
          </a:stretch>
        </p:blipFill>
        <p:spPr>
          <a:xfrm>
            <a:off x="3989192" y="526658"/>
            <a:ext cx="249428" cy="249430"/>
          </a:xfrm>
          <a:prstGeom prst="rect">
            <a:avLst/>
          </a:prstGeom>
          <a:noFill/>
          <a:ln>
            <a:noFill/>
          </a:ln>
        </p:spPr>
      </p:pic>
      <p:pic>
        <p:nvPicPr>
          <p:cNvPr id="238" name="Google Shape;238;p37"/>
          <p:cNvPicPr preferRelativeResize="0"/>
          <p:nvPr/>
        </p:nvPicPr>
        <p:blipFill>
          <a:blip r:embed="rId5">
            <a:alphaModFix/>
          </a:blip>
          <a:stretch>
            <a:fillRect/>
          </a:stretch>
        </p:blipFill>
        <p:spPr>
          <a:xfrm>
            <a:off x="3184727" y="1664720"/>
            <a:ext cx="249428" cy="249430"/>
          </a:xfrm>
          <a:prstGeom prst="rect">
            <a:avLst/>
          </a:prstGeom>
          <a:noFill/>
          <a:ln>
            <a:noFill/>
          </a:ln>
        </p:spPr>
      </p:pic>
      <p:pic>
        <p:nvPicPr>
          <p:cNvPr id="239" name="Google Shape;239;p37"/>
          <p:cNvPicPr preferRelativeResize="0"/>
          <p:nvPr/>
        </p:nvPicPr>
        <p:blipFill>
          <a:blip r:embed="rId6">
            <a:alphaModFix/>
          </a:blip>
          <a:stretch>
            <a:fillRect/>
          </a:stretch>
        </p:blipFill>
        <p:spPr>
          <a:xfrm>
            <a:off x="3184727" y="2447026"/>
            <a:ext cx="249428" cy="249443"/>
          </a:xfrm>
          <a:prstGeom prst="rect">
            <a:avLst/>
          </a:prstGeom>
          <a:noFill/>
          <a:ln>
            <a:noFill/>
          </a:ln>
        </p:spPr>
      </p:pic>
      <p:sp>
        <p:nvSpPr>
          <p:cNvPr id="240" name="Google Shape;240;p37"/>
          <p:cNvSpPr txBox="1"/>
          <p:nvPr>
            <p:ph type="title"/>
          </p:nvPr>
        </p:nvSpPr>
        <p:spPr>
          <a:xfrm>
            <a:off x="477300" y="0"/>
            <a:ext cx="3300900" cy="89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700"/>
              <a:t> Les 3 erreurs</a:t>
            </a:r>
            <a:endParaRPr sz="2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34"/>
                                        </p:tgtEl>
                                      </p:cBhvr>
                                    </p:animEffect>
                                    <p:set>
                                      <p:cBhvr>
                                        <p:cTn dur="1" fill="hold">
                                          <p:stCondLst>
                                            <p:cond delay="1000"/>
                                          </p:stCondLst>
                                        </p:cTn>
                                        <p:tgtEl>
                                          <p:spTgt spid="23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37"/>
                                        </p:tgtEl>
                                      </p:cBhvr>
                                    </p:animEffect>
                                    <p:set>
                                      <p:cBhvr>
                                        <p:cTn dur="1" fill="hold">
                                          <p:stCondLst>
                                            <p:cond delay="1000"/>
                                          </p:stCondLst>
                                        </p:cTn>
                                        <p:tgtEl>
                                          <p:spTgt spid="2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35"/>
                                        </p:tgtEl>
                                      </p:cBhvr>
                                    </p:animEffect>
                                    <p:set>
                                      <p:cBhvr>
                                        <p:cTn dur="1" fill="hold">
                                          <p:stCondLst>
                                            <p:cond delay="1000"/>
                                          </p:stCondLst>
                                        </p:cTn>
                                        <p:tgtEl>
                                          <p:spTgt spid="23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38"/>
                                        </p:tgtEl>
                                      </p:cBhvr>
                                    </p:animEffect>
                                    <p:set>
                                      <p:cBhvr>
                                        <p:cTn dur="1" fill="hold">
                                          <p:stCondLst>
                                            <p:cond delay="1000"/>
                                          </p:stCondLst>
                                        </p:cTn>
                                        <p:tgtEl>
                                          <p:spTgt spid="23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36"/>
                                        </p:tgtEl>
                                      </p:cBhvr>
                                    </p:animEffect>
                                    <p:set>
                                      <p:cBhvr>
                                        <p:cTn dur="1" fill="hold">
                                          <p:stCondLst>
                                            <p:cond delay="1000"/>
                                          </p:stCondLst>
                                        </p:cTn>
                                        <p:tgtEl>
                                          <p:spTgt spid="23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39"/>
                                        </p:tgtEl>
                                      </p:cBhvr>
                                    </p:animEffect>
                                    <p:set>
                                      <p:cBhvr>
                                        <p:cTn dur="1" fill="hold">
                                          <p:stCondLst>
                                            <p:cond delay="1000"/>
                                          </p:stCondLst>
                                        </p:cTn>
                                        <p:tgtEl>
                                          <p:spTgt spid="23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244" name="Shape 244"/>
        <p:cNvGrpSpPr/>
        <p:nvPr/>
      </p:nvGrpSpPr>
      <p:grpSpPr>
        <a:xfrm>
          <a:off x="0" y="0"/>
          <a:ext cx="0" cy="0"/>
          <a:chOff x="0" y="0"/>
          <a:chExt cx="0" cy="0"/>
        </a:xfrm>
      </p:grpSpPr>
      <p:sp>
        <p:nvSpPr>
          <p:cNvPr id="245" name="Google Shape;245;p38"/>
          <p:cNvSpPr txBox="1"/>
          <p:nvPr>
            <p:ph type="title"/>
          </p:nvPr>
        </p:nvSpPr>
        <p:spPr>
          <a:xfrm>
            <a:off x="0" y="0"/>
            <a:ext cx="9144000" cy="514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3000"/>
              <a:buFont typeface="Arial"/>
              <a:buNone/>
            </a:pPr>
            <a:r>
              <a:rPr b="1" lang="en" sz="3200">
                <a:solidFill>
                  <a:srgbClr val="F05B4E"/>
                </a:solidFill>
              </a:rPr>
              <a:t>3. Que faire en cas de doute?</a:t>
            </a:r>
            <a:endParaRPr b="1" sz="3200">
              <a:solidFill>
                <a:srgbClr val="F05B4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type="title"/>
          </p:nvPr>
        </p:nvSpPr>
        <p:spPr>
          <a:xfrm>
            <a:off x="477300" y="0"/>
            <a:ext cx="8189400" cy="891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chemeClr val="dk1"/>
              </a:buClr>
              <a:buSzPts val="3000"/>
              <a:buFont typeface="Arial"/>
              <a:buNone/>
            </a:pPr>
            <a:r>
              <a:rPr lang="en" sz="2700"/>
              <a:t>Vérifier la source sur un moteur de recherche</a:t>
            </a:r>
            <a:endParaRPr sz="2700"/>
          </a:p>
        </p:txBody>
      </p:sp>
      <p:pic>
        <p:nvPicPr>
          <p:cNvPr id="251" name="Google Shape;251;p39"/>
          <p:cNvPicPr preferRelativeResize="0"/>
          <p:nvPr/>
        </p:nvPicPr>
        <p:blipFill>
          <a:blip r:embed="rId3">
            <a:alphaModFix/>
          </a:blip>
          <a:stretch>
            <a:fillRect/>
          </a:stretch>
        </p:blipFill>
        <p:spPr>
          <a:xfrm>
            <a:off x="152400" y="891300"/>
            <a:ext cx="8839201" cy="323362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40"/>
          <p:cNvPicPr preferRelativeResize="0"/>
          <p:nvPr/>
        </p:nvPicPr>
        <p:blipFill rotWithShape="1">
          <a:blip r:embed="rId3">
            <a:alphaModFix/>
          </a:blip>
          <a:srcRect b="0" l="5969" r="5205" t="0"/>
          <a:stretch/>
        </p:blipFill>
        <p:spPr>
          <a:xfrm>
            <a:off x="1285325" y="1061525"/>
            <a:ext cx="6573350" cy="3681825"/>
          </a:xfrm>
          <a:prstGeom prst="rect">
            <a:avLst/>
          </a:prstGeom>
          <a:noFill/>
          <a:ln>
            <a:noFill/>
          </a:ln>
        </p:spPr>
      </p:pic>
      <p:sp>
        <p:nvSpPr>
          <p:cNvPr id="257" name="Google Shape;257;p40"/>
          <p:cNvSpPr/>
          <p:nvPr/>
        </p:nvSpPr>
        <p:spPr>
          <a:xfrm flipH="1">
            <a:off x="1374866" y="1963052"/>
            <a:ext cx="986100" cy="303600"/>
          </a:xfrm>
          <a:prstGeom prst="rect">
            <a:avLst/>
          </a:prstGeom>
          <a:noFill/>
          <a:ln cap="flat" cmpd="sng" w="28575">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40"/>
          <p:cNvSpPr/>
          <p:nvPr/>
        </p:nvSpPr>
        <p:spPr>
          <a:xfrm flipH="1">
            <a:off x="1379854" y="1500335"/>
            <a:ext cx="2311500" cy="346800"/>
          </a:xfrm>
          <a:prstGeom prst="rect">
            <a:avLst/>
          </a:prstGeom>
          <a:noFill/>
          <a:ln cap="flat" cmpd="sng" w="28575">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40"/>
          <p:cNvSpPr/>
          <p:nvPr/>
        </p:nvSpPr>
        <p:spPr>
          <a:xfrm flipH="1">
            <a:off x="3136375" y="1963052"/>
            <a:ext cx="953100" cy="303600"/>
          </a:xfrm>
          <a:prstGeom prst="rect">
            <a:avLst/>
          </a:prstGeom>
          <a:noFill/>
          <a:ln cap="flat" cmpd="sng" w="28575">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40"/>
          <p:cNvSpPr txBox="1"/>
          <p:nvPr>
            <p:ph type="title"/>
          </p:nvPr>
        </p:nvSpPr>
        <p:spPr>
          <a:xfrm>
            <a:off x="477300" y="0"/>
            <a:ext cx="8189400" cy="8913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3000"/>
              <a:buFont typeface="Arial"/>
              <a:buNone/>
            </a:pPr>
            <a:r>
              <a:rPr lang="en" sz="2700"/>
              <a:t>Vérifier la source à l’aide du Centre antifraude </a:t>
            </a:r>
            <a:endParaRPr sz="2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58"/>
                                        </p:tgtEl>
                                      </p:cBhvr>
                                    </p:animEffect>
                                    <p:set>
                                      <p:cBhvr>
                                        <p:cTn dur="1" fill="hold">
                                          <p:stCondLst>
                                            <p:cond delay="1000"/>
                                          </p:stCondLst>
                                        </p:cTn>
                                        <p:tgtEl>
                                          <p:spTgt spid="25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41"/>
          <p:cNvPicPr preferRelativeResize="0"/>
          <p:nvPr/>
        </p:nvPicPr>
        <p:blipFill>
          <a:blip r:embed="rId3">
            <a:alphaModFix/>
          </a:blip>
          <a:stretch>
            <a:fillRect/>
          </a:stretch>
        </p:blipFill>
        <p:spPr>
          <a:xfrm>
            <a:off x="1060212" y="649350"/>
            <a:ext cx="7023599" cy="3844800"/>
          </a:xfrm>
          <a:prstGeom prst="rect">
            <a:avLst/>
          </a:prstGeom>
          <a:noFill/>
          <a:ln>
            <a:noFill/>
          </a:ln>
        </p:spPr>
      </p:pic>
      <p:sp>
        <p:nvSpPr>
          <p:cNvPr id="266" name="Google Shape;266;p41"/>
          <p:cNvSpPr/>
          <p:nvPr/>
        </p:nvSpPr>
        <p:spPr>
          <a:xfrm flipH="1">
            <a:off x="1500331" y="1575938"/>
            <a:ext cx="1047900" cy="326700"/>
          </a:xfrm>
          <a:prstGeom prst="rect">
            <a:avLst/>
          </a:prstGeom>
          <a:noFill/>
          <a:ln cap="flat" cmpd="sng" w="28575">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67" name="Google Shape;267;p41"/>
          <p:cNvPicPr preferRelativeResize="0"/>
          <p:nvPr/>
        </p:nvPicPr>
        <p:blipFill rotWithShape="1">
          <a:blip r:embed="rId3">
            <a:alphaModFix/>
          </a:blip>
          <a:srcRect b="0" l="4906" r="4562" t="68080"/>
          <a:stretch/>
        </p:blipFill>
        <p:spPr>
          <a:xfrm>
            <a:off x="1210980" y="2783054"/>
            <a:ext cx="6791399" cy="1310695"/>
          </a:xfrm>
          <a:prstGeom prst="rect">
            <a:avLst/>
          </a:prstGeom>
          <a:noFill/>
          <a:ln cap="flat" cmpd="sng" w="38100">
            <a:solidFill>
              <a:srgbClr val="363659"/>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2"/>
          <p:cNvSpPr txBox="1"/>
          <p:nvPr/>
        </p:nvSpPr>
        <p:spPr>
          <a:xfrm>
            <a:off x="477300" y="914400"/>
            <a:ext cx="7763700" cy="8913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lang="en" sz="2200">
                <a:solidFill>
                  <a:srgbClr val="363759"/>
                </a:solidFill>
                <a:latin typeface="Source Sans Pro"/>
                <a:ea typeface="Source Sans Pro"/>
                <a:cs typeface="Source Sans Pro"/>
                <a:sym typeface="Source Sans Pro"/>
              </a:rPr>
              <a:t>Joindre l'expéditeur·trice du message par un autre moyen.</a:t>
            </a:r>
            <a:endParaRPr b="1" sz="2200">
              <a:solidFill>
                <a:srgbClr val="363759"/>
              </a:solidFill>
              <a:latin typeface="Source Sans Pro"/>
              <a:ea typeface="Source Sans Pro"/>
              <a:cs typeface="Source Sans Pro"/>
              <a:sym typeface="Source Sans Pro"/>
            </a:endParaRPr>
          </a:p>
        </p:txBody>
      </p:sp>
      <p:sp>
        <p:nvSpPr>
          <p:cNvPr id="273" name="Google Shape;273;p42"/>
          <p:cNvSpPr txBox="1"/>
          <p:nvPr>
            <p:ph type="title"/>
          </p:nvPr>
        </p:nvSpPr>
        <p:spPr>
          <a:xfrm>
            <a:off x="477300" y="0"/>
            <a:ext cx="8189400" cy="891300"/>
          </a:xfrm>
          <a:prstGeom prst="rect">
            <a:avLst/>
          </a:prstGeom>
        </p:spPr>
        <p:txBody>
          <a:bodyPr anchorCtr="0" anchor="ctr" bIns="0" lIns="0" spcFirstLastPara="1" rIns="0" wrap="square" tIns="0">
            <a:noAutofit/>
          </a:bodyPr>
          <a:lstStyle/>
          <a:p>
            <a:pPr indent="0" lvl="0" marL="0" rtl="0" algn="l">
              <a:spcBef>
                <a:spcPts val="0"/>
              </a:spcBef>
              <a:spcAft>
                <a:spcPts val="0"/>
              </a:spcAft>
              <a:buClr>
                <a:schemeClr val="dk1"/>
              </a:buClr>
              <a:buSzPts val="3000"/>
              <a:buFont typeface="Arial"/>
              <a:buNone/>
            </a:pPr>
            <a:r>
              <a:rPr lang="en" sz="2700"/>
              <a:t>Contacter l’interlocuteur·trice directement</a:t>
            </a:r>
            <a:endParaRPr sz="2700"/>
          </a:p>
        </p:txBody>
      </p:sp>
      <p:pic>
        <p:nvPicPr>
          <p:cNvPr id="274" name="Google Shape;274;p42"/>
          <p:cNvPicPr preferRelativeResize="0"/>
          <p:nvPr/>
        </p:nvPicPr>
        <p:blipFill>
          <a:blip r:embed="rId3">
            <a:alphaModFix/>
          </a:blip>
          <a:stretch>
            <a:fillRect/>
          </a:stretch>
        </p:blipFill>
        <p:spPr>
          <a:xfrm>
            <a:off x="5486675" y="1998500"/>
            <a:ext cx="1805700" cy="1805700"/>
          </a:xfrm>
          <a:prstGeom prst="rect">
            <a:avLst/>
          </a:prstGeom>
          <a:noFill/>
          <a:ln>
            <a:noFill/>
          </a:ln>
        </p:spPr>
      </p:pic>
      <p:pic>
        <p:nvPicPr>
          <p:cNvPr id="275" name="Google Shape;275;p42"/>
          <p:cNvPicPr preferRelativeResize="0"/>
          <p:nvPr/>
        </p:nvPicPr>
        <p:blipFill>
          <a:blip r:embed="rId4">
            <a:alphaModFix/>
          </a:blip>
          <a:stretch>
            <a:fillRect/>
          </a:stretch>
        </p:blipFill>
        <p:spPr>
          <a:xfrm>
            <a:off x="1661900" y="1998500"/>
            <a:ext cx="1805700" cy="1805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3"/>
          <p:cNvSpPr txBox="1"/>
          <p:nvPr>
            <p:ph type="title"/>
          </p:nvPr>
        </p:nvSpPr>
        <p:spPr>
          <a:xfrm>
            <a:off x="477300" y="0"/>
            <a:ext cx="8189400" cy="89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3000"/>
              <a:buFont typeface="Arial"/>
              <a:buNone/>
            </a:pPr>
            <a:r>
              <a:t/>
            </a:r>
            <a:endParaRPr b="1" sz="2200">
              <a:solidFill>
                <a:srgbClr val="363759"/>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3000"/>
              <a:buFont typeface="Arial"/>
              <a:buNone/>
            </a:pPr>
            <a:r>
              <a:rPr lang="en" sz="2700"/>
              <a:t>Supprimer et signaler le courriel suspect</a:t>
            </a:r>
            <a:endParaRPr sz="2700">
              <a:solidFill>
                <a:srgbClr val="272350"/>
              </a:solidFill>
            </a:endParaRPr>
          </a:p>
          <a:p>
            <a:pPr indent="0" lvl="0" marL="0" rtl="0" algn="l">
              <a:spcBef>
                <a:spcPts val="0"/>
              </a:spcBef>
              <a:spcAft>
                <a:spcPts val="0"/>
              </a:spcAft>
              <a:buClr>
                <a:schemeClr val="dk1"/>
              </a:buClr>
              <a:buSzPts val="3000"/>
              <a:buFont typeface="Arial"/>
              <a:buNone/>
            </a:pPr>
            <a:r>
              <a:t/>
            </a:r>
            <a:endParaRPr sz="2000">
              <a:solidFill>
                <a:srgbClr val="272350"/>
              </a:solidFill>
            </a:endParaRPr>
          </a:p>
        </p:txBody>
      </p:sp>
      <p:pic>
        <p:nvPicPr>
          <p:cNvPr id="281" name="Google Shape;281;p43"/>
          <p:cNvPicPr preferRelativeResize="0"/>
          <p:nvPr/>
        </p:nvPicPr>
        <p:blipFill>
          <a:blip r:embed="rId3">
            <a:alphaModFix/>
          </a:blip>
          <a:stretch>
            <a:fillRect/>
          </a:stretch>
        </p:blipFill>
        <p:spPr>
          <a:xfrm>
            <a:off x="1080975" y="1084213"/>
            <a:ext cx="6481958" cy="3570062"/>
          </a:xfrm>
          <a:prstGeom prst="rect">
            <a:avLst/>
          </a:prstGeom>
          <a:noFill/>
          <a:ln>
            <a:noFill/>
          </a:ln>
        </p:spPr>
      </p:pic>
      <p:sp>
        <p:nvSpPr>
          <p:cNvPr id="282" name="Google Shape;282;p43"/>
          <p:cNvSpPr/>
          <p:nvPr/>
        </p:nvSpPr>
        <p:spPr>
          <a:xfrm flipH="1">
            <a:off x="7210604" y="2040710"/>
            <a:ext cx="257400" cy="243600"/>
          </a:xfrm>
          <a:prstGeom prst="rect">
            <a:avLst/>
          </a:prstGeom>
          <a:noFill/>
          <a:ln cap="flat" cmpd="sng" w="28575">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3" name="Google Shape;283;p43"/>
          <p:cNvPicPr preferRelativeResize="0"/>
          <p:nvPr/>
        </p:nvPicPr>
        <p:blipFill rotWithShape="1">
          <a:blip r:embed="rId4">
            <a:alphaModFix/>
          </a:blip>
          <a:srcRect b="5899" l="71750" r="934" t="36146"/>
          <a:stretch/>
        </p:blipFill>
        <p:spPr>
          <a:xfrm>
            <a:off x="5391321" y="978475"/>
            <a:ext cx="2749215" cy="3781540"/>
          </a:xfrm>
          <a:prstGeom prst="rect">
            <a:avLst/>
          </a:prstGeom>
          <a:noFill/>
          <a:ln cap="flat" cmpd="sng" w="38100">
            <a:solidFill>
              <a:srgbClr val="363659"/>
            </a:solidFill>
            <a:prstDash val="solid"/>
            <a:round/>
            <a:headEnd len="sm" w="sm" type="none"/>
            <a:tailEnd len="sm" w="sm" type="none"/>
          </a:ln>
        </p:spPr>
      </p:pic>
      <p:sp>
        <p:nvSpPr>
          <p:cNvPr id="284" name="Google Shape;284;p43"/>
          <p:cNvSpPr/>
          <p:nvPr/>
        </p:nvSpPr>
        <p:spPr>
          <a:xfrm flipH="1">
            <a:off x="5700616" y="2678395"/>
            <a:ext cx="2130600" cy="1156800"/>
          </a:xfrm>
          <a:prstGeom prst="rect">
            <a:avLst/>
          </a:prstGeom>
          <a:noFill/>
          <a:ln cap="flat" cmpd="sng" w="28575">
            <a:solidFill>
              <a:srgbClr val="F05B4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43"/>
          <p:cNvSpPr/>
          <p:nvPr/>
        </p:nvSpPr>
        <p:spPr>
          <a:xfrm>
            <a:off x="6837741" y="3023118"/>
            <a:ext cx="515100" cy="112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6" name="Google Shape;286;p43"/>
          <p:cNvPicPr preferRelativeResize="0"/>
          <p:nvPr/>
        </p:nvPicPr>
        <p:blipFill rotWithShape="1">
          <a:blip r:embed="rId3">
            <a:alphaModFix/>
          </a:blip>
          <a:srcRect b="83035" l="26024" r="67015" t="9435"/>
          <a:stretch/>
        </p:blipFill>
        <p:spPr>
          <a:xfrm>
            <a:off x="2357488" y="1322579"/>
            <a:ext cx="1205394" cy="718131"/>
          </a:xfrm>
          <a:prstGeom prst="rect">
            <a:avLst/>
          </a:prstGeom>
          <a:noFill/>
          <a:ln cap="flat" cmpd="sng" w="38100">
            <a:solidFill>
              <a:srgbClr val="363659"/>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86"/>
                                        </p:tgtEl>
                                      </p:cBhvr>
                                    </p:animEffect>
                                    <p:set>
                                      <p:cBhvr>
                                        <p:cTn dur="1" fill="hold">
                                          <p:stCondLst>
                                            <p:cond delay="1000"/>
                                          </p:stCondLst>
                                        </p:cTn>
                                        <p:tgtEl>
                                          <p:spTgt spid="28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3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290" name="Shape 290"/>
        <p:cNvGrpSpPr/>
        <p:nvPr/>
      </p:nvGrpSpPr>
      <p:grpSpPr>
        <a:xfrm>
          <a:off x="0" y="0"/>
          <a:ext cx="0" cy="0"/>
          <a:chOff x="0" y="0"/>
          <a:chExt cx="0" cy="0"/>
        </a:xfrm>
      </p:grpSpPr>
      <p:sp>
        <p:nvSpPr>
          <p:cNvPr id="291" name="Google Shape;291;p44"/>
          <p:cNvSpPr txBox="1"/>
          <p:nvPr>
            <p:ph type="title"/>
          </p:nvPr>
        </p:nvSpPr>
        <p:spPr>
          <a:xfrm>
            <a:off x="463750" y="0"/>
            <a:ext cx="8221200" cy="5143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3000"/>
              <a:buFont typeface="Arial"/>
              <a:buNone/>
            </a:pPr>
            <a:r>
              <a:rPr b="1" lang="en" sz="3200">
                <a:solidFill>
                  <a:srgbClr val="F05B4E"/>
                </a:solidFill>
              </a:rPr>
              <a:t>4. Que faire si vous êtes cible </a:t>
            </a:r>
            <a:endParaRPr b="1" sz="3200">
              <a:solidFill>
                <a:srgbClr val="F05B4E"/>
              </a:solidFill>
            </a:endParaRPr>
          </a:p>
          <a:p>
            <a:pPr indent="0" lvl="0" marL="0" rtl="0" algn="ctr">
              <a:spcBef>
                <a:spcPts val="0"/>
              </a:spcBef>
              <a:spcAft>
                <a:spcPts val="0"/>
              </a:spcAft>
              <a:buClr>
                <a:schemeClr val="dk1"/>
              </a:buClr>
              <a:buSzPts val="3000"/>
              <a:buFont typeface="Arial"/>
              <a:buNone/>
            </a:pPr>
            <a:r>
              <a:rPr b="1" lang="en" sz="3200">
                <a:solidFill>
                  <a:srgbClr val="F05B4E"/>
                </a:solidFill>
              </a:rPr>
              <a:t>de fraude en ligne?</a:t>
            </a:r>
            <a:endParaRPr b="1" sz="3200">
              <a:solidFill>
                <a:srgbClr val="F05B4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5"/>
          <p:cNvSpPr txBox="1"/>
          <p:nvPr>
            <p:ph type="title"/>
          </p:nvPr>
        </p:nvSpPr>
        <p:spPr>
          <a:xfrm>
            <a:off x="477300" y="0"/>
            <a:ext cx="8189400" cy="89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3000"/>
              <a:buFont typeface="Arial"/>
              <a:buNone/>
            </a:pPr>
            <a:r>
              <a:t/>
            </a:r>
            <a:endParaRPr>
              <a:solidFill>
                <a:srgbClr val="363759"/>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3000"/>
              <a:buFont typeface="Arial"/>
              <a:buNone/>
            </a:pPr>
            <a:r>
              <a:rPr lang="en" sz="2700"/>
              <a:t>Rassembler les informations pour signaler la fraude</a:t>
            </a:r>
            <a:endParaRPr sz="2700">
              <a:solidFill>
                <a:srgbClr val="272350"/>
              </a:solidFill>
            </a:endParaRPr>
          </a:p>
          <a:p>
            <a:pPr indent="0" lvl="0" marL="0" rtl="0" algn="l">
              <a:spcBef>
                <a:spcPts val="0"/>
              </a:spcBef>
              <a:spcAft>
                <a:spcPts val="0"/>
              </a:spcAft>
              <a:buClr>
                <a:schemeClr val="dk1"/>
              </a:buClr>
              <a:buSzPts val="3000"/>
              <a:buFont typeface="Arial"/>
              <a:buNone/>
            </a:pPr>
            <a:r>
              <a:t/>
            </a:r>
            <a:endParaRPr sz="2000">
              <a:solidFill>
                <a:srgbClr val="272350"/>
              </a:solidFill>
            </a:endParaRPr>
          </a:p>
        </p:txBody>
      </p:sp>
      <p:sp>
        <p:nvSpPr>
          <p:cNvPr id="297" name="Google Shape;297;p45"/>
          <p:cNvSpPr txBox="1"/>
          <p:nvPr/>
        </p:nvSpPr>
        <p:spPr>
          <a:xfrm>
            <a:off x="477300" y="914400"/>
            <a:ext cx="7647900" cy="3568800"/>
          </a:xfrm>
          <a:prstGeom prst="rect">
            <a:avLst/>
          </a:prstGeom>
          <a:noFill/>
          <a:ln>
            <a:noFill/>
          </a:ln>
        </p:spPr>
        <p:txBody>
          <a:bodyPr anchorCtr="0" anchor="ctr" bIns="91425" lIns="91425" spcFirstLastPara="1" rIns="91425" wrap="square" tIns="91425">
            <a:noAutofit/>
          </a:bodyPr>
          <a:lstStyle/>
          <a:p>
            <a:pPr indent="-355600" lvl="0" marL="457200" rtl="0" algn="just">
              <a:lnSpc>
                <a:spcPct val="115000"/>
              </a:lnSpc>
              <a:spcBef>
                <a:spcPts val="2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L</a:t>
            </a:r>
            <a:r>
              <a:rPr lang="en" sz="2000">
                <a:solidFill>
                  <a:srgbClr val="363759"/>
                </a:solidFill>
                <a:latin typeface="Source Sans Pro"/>
                <a:ea typeface="Source Sans Pro"/>
                <a:cs typeface="Source Sans Pro"/>
                <a:sym typeface="Source Sans Pro"/>
              </a:rPr>
              <a:t>e pseudonyme et l'adresse courriel du suspect.</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2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Le réseau social utilisé.</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2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L’adresse du blogue ou du site Web concerné.</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2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Des captures d’</a:t>
            </a:r>
            <a:r>
              <a:rPr lang="en" sz="2000">
                <a:solidFill>
                  <a:srgbClr val="363759"/>
                </a:solidFill>
                <a:latin typeface="Source Sans Pro"/>
                <a:ea typeface="Source Sans Pro"/>
                <a:cs typeface="Source Sans Pro"/>
                <a:sym typeface="Source Sans Pro"/>
              </a:rPr>
              <a:t>écran</a:t>
            </a:r>
            <a:r>
              <a:rPr lang="en" sz="2000">
                <a:solidFill>
                  <a:srgbClr val="363759"/>
                </a:solidFill>
                <a:latin typeface="Source Sans Pro"/>
                <a:ea typeface="Source Sans Pro"/>
                <a:cs typeface="Source Sans Pro"/>
                <a:sym typeface="Source Sans Pro"/>
              </a:rPr>
              <a:t> des messages reçus.</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2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La photo, la vidéo, ou le texte distribué.</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2000"/>
              </a:spcBef>
              <a:spcAft>
                <a:spcPts val="200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Tout autre renseignement pertinent.</a:t>
            </a:r>
            <a:endParaRPr sz="2000">
              <a:solidFill>
                <a:srgbClr val="363759"/>
              </a:solidFill>
              <a:latin typeface="Source Sans Pro"/>
              <a:ea typeface="Source Sans Pro"/>
              <a:cs typeface="Source Sans Pro"/>
              <a:sym typeface="Source Sans Pro"/>
            </a:endParaRPr>
          </a:p>
        </p:txBody>
      </p:sp>
      <p:pic>
        <p:nvPicPr>
          <p:cNvPr id="298" name="Google Shape;298;p45"/>
          <p:cNvPicPr preferRelativeResize="0"/>
          <p:nvPr/>
        </p:nvPicPr>
        <p:blipFill>
          <a:blip r:embed="rId3">
            <a:alphaModFix/>
          </a:blip>
          <a:stretch>
            <a:fillRect/>
          </a:stretch>
        </p:blipFill>
        <p:spPr>
          <a:xfrm>
            <a:off x="6465763" y="2577150"/>
            <a:ext cx="1698875" cy="1698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6"/>
          <p:cNvSpPr txBox="1"/>
          <p:nvPr>
            <p:ph type="title"/>
          </p:nvPr>
        </p:nvSpPr>
        <p:spPr>
          <a:xfrm>
            <a:off x="477300" y="0"/>
            <a:ext cx="8189400" cy="89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3000"/>
              <a:buFont typeface="Arial"/>
              <a:buNone/>
            </a:pPr>
            <a:r>
              <a:t/>
            </a:r>
            <a:endParaRPr>
              <a:solidFill>
                <a:srgbClr val="363759"/>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3000"/>
              <a:buFont typeface="Arial"/>
              <a:buNone/>
            </a:pPr>
            <a:r>
              <a:rPr lang="en" sz="2700"/>
              <a:t>Signaler une fraude c’est important et utile pour tou·te·s</a:t>
            </a:r>
            <a:endParaRPr sz="2700">
              <a:solidFill>
                <a:srgbClr val="272350"/>
              </a:solidFill>
            </a:endParaRPr>
          </a:p>
          <a:p>
            <a:pPr indent="0" lvl="0" marL="0" rtl="0" algn="l">
              <a:spcBef>
                <a:spcPts val="0"/>
              </a:spcBef>
              <a:spcAft>
                <a:spcPts val="0"/>
              </a:spcAft>
              <a:buClr>
                <a:schemeClr val="dk1"/>
              </a:buClr>
              <a:buSzPts val="3000"/>
              <a:buFont typeface="Arial"/>
              <a:buNone/>
            </a:pPr>
            <a:r>
              <a:t/>
            </a:r>
            <a:endParaRPr sz="2000">
              <a:solidFill>
                <a:srgbClr val="272350"/>
              </a:solidFill>
            </a:endParaRPr>
          </a:p>
        </p:txBody>
      </p:sp>
      <p:pic>
        <p:nvPicPr>
          <p:cNvPr id="304" name="Google Shape;304;p46"/>
          <p:cNvPicPr preferRelativeResize="0"/>
          <p:nvPr/>
        </p:nvPicPr>
        <p:blipFill>
          <a:blip r:embed="rId3">
            <a:alphaModFix/>
          </a:blip>
          <a:stretch>
            <a:fillRect/>
          </a:stretch>
        </p:blipFill>
        <p:spPr>
          <a:xfrm>
            <a:off x="3885821" y="1812000"/>
            <a:ext cx="1166400" cy="1166400"/>
          </a:xfrm>
          <a:prstGeom prst="rect">
            <a:avLst/>
          </a:prstGeom>
          <a:noFill/>
          <a:ln>
            <a:noFill/>
          </a:ln>
        </p:spPr>
      </p:pic>
      <p:pic>
        <p:nvPicPr>
          <p:cNvPr id="305" name="Google Shape;305;p46"/>
          <p:cNvPicPr preferRelativeResize="0"/>
          <p:nvPr/>
        </p:nvPicPr>
        <p:blipFill>
          <a:blip r:embed="rId4">
            <a:alphaModFix/>
          </a:blip>
          <a:stretch>
            <a:fillRect/>
          </a:stretch>
        </p:blipFill>
        <p:spPr>
          <a:xfrm>
            <a:off x="6333775" y="1744887"/>
            <a:ext cx="1166400" cy="1166400"/>
          </a:xfrm>
          <a:prstGeom prst="rect">
            <a:avLst/>
          </a:prstGeom>
          <a:noFill/>
          <a:ln>
            <a:noFill/>
          </a:ln>
        </p:spPr>
      </p:pic>
      <p:pic>
        <p:nvPicPr>
          <p:cNvPr id="306" name="Google Shape;306;p46"/>
          <p:cNvPicPr preferRelativeResize="0"/>
          <p:nvPr/>
        </p:nvPicPr>
        <p:blipFill rotWithShape="1">
          <a:blip r:embed="rId5">
            <a:alphaModFix/>
          </a:blip>
          <a:srcRect b="0" l="-6580" r="-5338" t="0"/>
          <a:stretch/>
        </p:blipFill>
        <p:spPr>
          <a:xfrm>
            <a:off x="1298825" y="1812000"/>
            <a:ext cx="1305450" cy="1166400"/>
          </a:xfrm>
          <a:prstGeom prst="rect">
            <a:avLst/>
          </a:prstGeom>
          <a:noFill/>
          <a:ln>
            <a:noFill/>
          </a:ln>
        </p:spPr>
      </p:pic>
      <p:sp>
        <p:nvSpPr>
          <p:cNvPr id="307" name="Google Shape;307;p46"/>
          <p:cNvSpPr txBox="1"/>
          <p:nvPr/>
        </p:nvSpPr>
        <p:spPr>
          <a:xfrm>
            <a:off x="1298825" y="3500625"/>
            <a:ext cx="1444500" cy="3690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1600">
                <a:solidFill>
                  <a:srgbClr val="363759"/>
                </a:solidFill>
                <a:latin typeface="Source Sans Pro"/>
                <a:ea typeface="Source Sans Pro"/>
                <a:cs typeface="Source Sans Pro"/>
                <a:sym typeface="Source Sans Pro"/>
              </a:rPr>
              <a:t>Police locale</a:t>
            </a:r>
            <a:endParaRPr b="1" sz="1600">
              <a:solidFill>
                <a:srgbClr val="363759"/>
              </a:solidFill>
              <a:latin typeface="Source Sans Pro"/>
              <a:ea typeface="Source Sans Pro"/>
              <a:cs typeface="Source Sans Pro"/>
              <a:sym typeface="Source Sans Pro"/>
            </a:endParaRPr>
          </a:p>
        </p:txBody>
      </p:sp>
      <p:sp>
        <p:nvSpPr>
          <p:cNvPr id="308" name="Google Shape;308;p46"/>
          <p:cNvSpPr txBox="1"/>
          <p:nvPr/>
        </p:nvSpPr>
        <p:spPr>
          <a:xfrm>
            <a:off x="3429900" y="3539925"/>
            <a:ext cx="2284200" cy="290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rgbClr val="363759"/>
                </a:solidFill>
                <a:latin typeface="Source Sans Pro"/>
                <a:ea typeface="Source Sans Pro"/>
                <a:cs typeface="Source Sans Pro"/>
                <a:sym typeface="Source Sans Pro"/>
              </a:rPr>
              <a:t>Institution bancaire</a:t>
            </a:r>
            <a:endParaRPr b="1" sz="1600">
              <a:solidFill>
                <a:srgbClr val="363759"/>
              </a:solidFill>
              <a:latin typeface="Source Sans Pro"/>
              <a:ea typeface="Source Sans Pro"/>
              <a:cs typeface="Source Sans Pro"/>
              <a:sym typeface="Source Sans Pro"/>
            </a:endParaRPr>
          </a:p>
        </p:txBody>
      </p:sp>
      <p:sp>
        <p:nvSpPr>
          <p:cNvPr id="309" name="Google Shape;309;p46"/>
          <p:cNvSpPr txBox="1"/>
          <p:nvPr/>
        </p:nvSpPr>
        <p:spPr>
          <a:xfrm>
            <a:off x="6466400" y="3401625"/>
            <a:ext cx="2020800" cy="567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rgbClr val="363759"/>
                </a:solidFill>
                <a:latin typeface="Source Sans Pro"/>
                <a:ea typeface="Source Sans Pro"/>
                <a:cs typeface="Source Sans Pro"/>
                <a:sym typeface="Source Sans Pro"/>
              </a:rPr>
              <a:t>Centre antifraude</a:t>
            </a:r>
            <a:br>
              <a:rPr b="1" lang="en" sz="1600">
                <a:solidFill>
                  <a:srgbClr val="363759"/>
                </a:solidFill>
                <a:latin typeface="Source Sans Pro"/>
                <a:ea typeface="Source Sans Pro"/>
                <a:cs typeface="Source Sans Pro"/>
                <a:sym typeface="Source Sans Pro"/>
              </a:rPr>
            </a:br>
            <a:r>
              <a:rPr b="1" lang="en" sz="1600">
                <a:solidFill>
                  <a:srgbClr val="F05A4E"/>
                </a:solidFill>
                <a:latin typeface="Source Sans Pro"/>
                <a:ea typeface="Source Sans Pro"/>
                <a:cs typeface="Source Sans Pro"/>
                <a:sym typeface="Source Sans Pro"/>
              </a:rPr>
              <a:t>1-888-495-8501</a:t>
            </a:r>
            <a:r>
              <a:rPr b="1" lang="en" sz="1600">
                <a:solidFill>
                  <a:srgbClr val="363759"/>
                </a:solidFill>
                <a:latin typeface="Source Sans Pro"/>
                <a:ea typeface="Source Sans Pro"/>
                <a:cs typeface="Source Sans Pro"/>
                <a:sym typeface="Source Sans Pro"/>
              </a:rPr>
              <a:t> </a:t>
            </a:r>
            <a:r>
              <a:rPr lang="en" sz="1600">
                <a:solidFill>
                  <a:srgbClr val="363759"/>
                </a:solidFill>
                <a:latin typeface="Source Sans Pro"/>
                <a:ea typeface="Source Sans Pro"/>
                <a:cs typeface="Source Sans Pro"/>
                <a:sym typeface="Source Sans Pro"/>
              </a:rPr>
              <a:t>(numéro sans frais)</a:t>
            </a:r>
            <a:endParaRPr sz="1600">
              <a:solidFill>
                <a:srgbClr val="363759"/>
              </a:solidFill>
              <a:latin typeface="Source Sans Pro"/>
              <a:ea typeface="Source Sans Pro"/>
              <a:cs typeface="Source Sans Pro"/>
              <a:sym typeface="Source Sans Pro"/>
            </a:endParaRPr>
          </a:p>
        </p:txBody>
      </p:sp>
      <p:sp>
        <p:nvSpPr>
          <p:cNvPr id="310" name="Google Shape;310;p46"/>
          <p:cNvSpPr/>
          <p:nvPr/>
        </p:nvSpPr>
        <p:spPr>
          <a:xfrm>
            <a:off x="936950" y="1250100"/>
            <a:ext cx="7379400" cy="2948100"/>
          </a:xfrm>
          <a:prstGeom prst="rect">
            <a:avLst/>
          </a:prstGeom>
          <a:solidFill>
            <a:schemeClr val="lt2"/>
          </a:solidFill>
          <a:ln cap="flat" cmpd="sng" w="38100">
            <a:solidFill>
              <a:srgbClr val="3637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2000">
              <a:solidFill>
                <a:srgbClr val="363759"/>
              </a:solidFill>
              <a:latin typeface="Source Sans Pro"/>
              <a:ea typeface="Source Sans Pro"/>
              <a:cs typeface="Source Sans Pro"/>
              <a:sym typeface="Source Sans Pro"/>
            </a:endParaRPr>
          </a:p>
          <a:p>
            <a:pPr indent="0" lvl="0" marL="179999" rtl="0" algn="l">
              <a:lnSpc>
                <a:spcPct val="115000"/>
              </a:lnSpc>
              <a:spcBef>
                <a:spcPts val="0"/>
              </a:spcBef>
              <a:spcAft>
                <a:spcPts val="0"/>
              </a:spcAft>
              <a:buNone/>
            </a:pPr>
            <a:r>
              <a:rPr lang="en" sz="2000">
                <a:solidFill>
                  <a:srgbClr val="363759"/>
                </a:solidFill>
                <a:latin typeface="Source Sans Pro"/>
                <a:ea typeface="Source Sans Pro"/>
                <a:cs typeface="Source Sans Pro"/>
                <a:sym typeface="Source Sans Pro"/>
              </a:rPr>
              <a:t>Selon le Centre antifraude du Canada, moins de 5% des fraudes sont signalées aux autorités. </a:t>
            </a:r>
            <a:endParaRPr sz="2000">
              <a:solidFill>
                <a:srgbClr val="363759"/>
              </a:solidFill>
              <a:latin typeface="Source Sans Pro"/>
              <a:ea typeface="Source Sans Pro"/>
              <a:cs typeface="Source Sans Pro"/>
              <a:sym typeface="Source Sans Pro"/>
            </a:endParaRPr>
          </a:p>
          <a:p>
            <a:pPr indent="0" lvl="0" marL="179999" rtl="0" algn="l">
              <a:lnSpc>
                <a:spcPct val="115000"/>
              </a:lnSpc>
              <a:spcBef>
                <a:spcPts val="0"/>
              </a:spcBef>
              <a:spcAft>
                <a:spcPts val="0"/>
              </a:spcAft>
              <a:buNone/>
            </a:pPr>
            <a:r>
              <a:t/>
            </a:r>
            <a:endParaRPr sz="2000">
              <a:solidFill>
                <a:srgbClr val="363759"/>
              </a:solidFill>
              <a:latin typeface="Source Sans Pro"/>
              <a:ea typeface="Source Sans Pro"/>
              <a:cs typeface="Source Sans Pro"/>
              <a:sym typeface="Source Sans Pro"/>
            </a:endParaRPr>
          </a:p>
          <a:p>
            <a:pPr indent="0" lvl="0" marL="179999" rtl="0" algn="l">
              <a:lnSpc>
                <a:spcPct val="115000"/>
              </a:lnSpc>
              <a:spcBef>
                <a:spcPts val="0"/>
              </a:spcBef>
              <a:spcAft>
                <a:spcPts val="0"/>
              </a:spcAft>
              <a:buNone/>
            </a:pPr>
            <a:r>
              <a:rPr lang="en" sz="2000">
                <a:solidFill>
                  <a:srgbClr val="363759"/>
                </a:solidFill>
                <a:latin typeface="Source Sans Pro"/>
                <a:ea typeface="Source Sans Pro"/>
                <a:cs typeface="Source Sans Pro"/>
                <a:sym typeface="Source Sans Pro"/>
              </a:rPr>
              <a:t>En 2019,  47 389 cas de fraudes ont été signalés.</a:t>
            </a:r>
            <a:endParaRPr sz="20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0"/>
          <p:cNvSpPr txBox="1"/>
          <p:nvPr>
            <p:ph type="title"/>
          </p:nvPr>
        </p:nvSpPr>
        <p:spPr>
          <a:xfrm>
            <a:off x="477300" y="0"/>
            <a:ext cx="8189400" cy="89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3000"/>
              <a:buFont typeface="Arial"/>
              <a:buNone/>
            </a:pPr>
            <a:r>
              <a:rPr lang="en" sz="2700"/>
              <a:t>À vous la parole</a:t>
            </a:r>
            <a:r>
              <a:rPr lang="en" sz="2700"/>
              <a:t>!</a:t>
            </a:r>
            <a:endParaRPr sz="2000">
              <a:solidFill>
                <a:srgbClr val="272350"/>
              </a:solidFill>
            </a:endParaRPr>
          </a:p>
        </p:txBody>
      </p:sp>
      <p:sp>
        <p:nvSpPr>
          <p:cNvPr id="92" name="Google Shape;92;p20"/>
          <p:cNvSpPr txBox="1"/>
          <p:nvPr/>
        </p:nvSpPr>
        <p:spPr>
          <a:xfrm>
            <a:off x="615450" y="945600"/>
            <a:ext cx="7913100" cy="13497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b="1" lang="en" sz="2200">
                <a:solidFill>
                  <a:srgbClr val="363759"/>
                </a:solidFill>
                <a:latin typeface="Source Sans Pro"/>
                <a:ea typeface="Source Sans Pro"/>
                <a:cs typeface="Source Sans Pro"/>
                <a:sym typeface="Source Sans Pro"/>
              </a:rPr>
              <a:t>Avez-vous déjà vécu une situation d’hameçonnage ou de fraude ou connaissez vous une personne en ayant </a:t>
            </a:r>
            <a:r>
              <a:rPr b="1" lang="en" sz="2200">
                <a:solidFill>
                  <a:srgbClr val="363759"/>
                </a:solidFill>
                <a:latin typeface="Source Sans Pro"/>
                <a:ea typeface="Source Sans Pro"/>
                <a:cs typeface="Source Sans Pro"/>
                <a:sym typeface="Source Sans Pro"/>
              </a:rPr>
              <a:t>vécue</a:t>
            </a:r>
            <a:r>
              <a:rPr b="1" lang="en" sz="2200">
                <a:solidFill>
                  <a:srgbClr val="363759"/>
                </a:solidFill>
                <a:latin typeface="Source Sans Pro"/>
                <a:ea typeface="Source Sans Pro"/>
                <a:cs typeface="Source Sans Pro"/>
                <a:sym typeface="Source Sans Pro"/>
              </a:rPr>
              <a:t> une?</a:t>
            </a:r>
            <a:endParaRPr b="1" sz="2200">
              <a:solidFill>
                <a:srgbClr val="363759"/>
              </a:solidFill>
              <a:latin typeface="Source Sans Pro"/>
              <a:ea typeface="Source Sans Pro"/>
              <a:cs typeface="Source Sans Pro"/>
              <a:sym typeface="Source Sans Pro"/>
            </a:endParaRPr>
          </a:p>
        </p:txBody>
      </p:sp>
      <p:pic>
        <p:nvPicPr>
          <p:cNvPr id="93" name="Google Shape;93;p20"/>
          <p:cNvPicPr preferRelativeResize="0"/>
          <p:nvPr/>
        </p:nvPicPr>
        <p:blipFill>
          <a:blip r:embed="rId3">
            <a:alphaModFix/>
          </a:blip>
          <a:stretch>
            <a:fillRect/>
          </a:stretch>
        </p:blipFill>
        <p:spPr>
          <a:xfrm>
            <a:off x="3733238" y="2456700"/>
            <a:ext cx="1677524" cy="16775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7"/>
          <p:cNvSpPr txBox="1"/>
          <p:nvPr/>
        </p:nvSpPr>
        <p:spPr>
          <a:xfrm>
            <a:off x="722100" y="81850"/>
            <a:ext cx="7699800" cy="5670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1300">
                <a:solidFill>
                  <a:schemeClr val="hlink"/>
                </a:solidFill>
                <a:uFill>
                  <a:noFill/>
                </a:uFill>
                <a:latin typeface="Source Sans Pro"/>
                <a:ea typeface="Source Sans Pro"/>
                <a:cs typeface="Source Sans Pro"/>
                <a:sym typeface="Source Sans Pro"/>
                <a:hlinkClick r:id="rId3"/>
              </a:rPr>
              <a:t>Des fraudeurs se font passer pour des éleveurs d'animaux</a:t>
            </a:r>
            <a:r>
              <a:rPr lang="en" sz="1300">
                <a:solidFill>
                  <a:srgbClr val="363759"/>
                </a:solidFill>
                <a:uFill>
                  <a:noFill/>
                </a:uFill>
                <a:latin typeface="Source Sans Pro"/>
                <a:ea typeface="Source Sans Pro"/>
                <a:cs typeface="Source Sans Pro"/>
                <a:sym typeface="Source Sans Pro"/>
                <a:hlinkClick r:id="rId4">
                  <a:extLst>
                    <a:ext uri="{A12FA001-AC4F-418D-AE19-62706E023703}">
                      <ahyp:hlinkClr val="tx"/>
                    </a:ext>
                  </a:extLst>
                </a:hlinkClick>
              </a:rPr>
              <a:t> </a:t>
            </a:r>
            <a:r>
              <a:rPr lang="en" sz="1300">
                <a:solidFill>
                  <a:schemeClr val="hlink"/>
                </a:solidFill>
                <a:uFill>
                  <a:noFill/>
                </a:uFill>
                <a:latin typeface="Source Sans Pro"/>
                <a:ea typeface="Source Sans Pro"/>
                <a:cs typeface="Source Sans Pro"/>
                <a:sym typeface="Source Sans Pro"/>
                <a:hlinkClick r:id="rId5"/>
              </a:rPr>
              <a:t>TVA Nouvelles</a:t>
            </a:r>
            <a:endParaRPr sz="1300">
              <a:solidFill>
                <a:srgbClr val="363759"/>
              </a:solidFill>
              <a:latin typeface="Source Sans Pro"/>
              <a:ea typeface="Source Sans Pro"/>
              <a:cs typeface="Source Sans Pro"/>
              <a:sym typeface="Source Sans Pro"/>
            </a:endParaRPr>
          </a:p>
        </p:txBody>
      </p:sp>
      <p:pic>
        <p:nvPicPr>
          <p:cNvPr id="316" name="Google Shape;316;p47" title="RPReplay_Final1605720048.mov">
            <a:hlinkClick r:id="rId6"/>
          </p:cNvPr>
          <p:cNvPicPr preferRelativeResize="0"/>
          <p:nvPr/>
        </p:nvPicPr>
        <p:blipFill>
          <a:blip r:embed="rId7">
            <a:alphaModFix/>
          </a:blip>
          <a:stretch>
            <a:fillRect/>
          </a:stretch>
        </p:blipFill>
        <p:spPr>
          <a:xfrm>
            <a:off x="1698750" y="591800"/>
            <a:ext cx="5746490" cy="4309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8"/>
          <p:cNvSpPr txBox="1"/>
          <p:nvPr>
            <p:ph type="title"/>
          </p:nvPr>
        </p:nvSpPr>
        <p:spPr>
          <a:xfrm>
            <a:off x="477300" y="0"/>
            <a:ext cx="8189400" cy="909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700"/>
              <a:t>Des fraudeur·se·s de type élevage d'animaux </a:t>
            </a:r>
            <a:endParaRPr sz="2700"/>
          </a:p>
        </p:txBody>
      </p:sp>
      <p:sp>
        <p:nvSpPr>
          <p:cNvPr id="322" name="Google Shape;322;p48"/>
          <p:cNvSpPr txBox="1"/>
          <p:nvPr>
            <p:ph idx="2" type="title"/>
          </p:nvPr>
        </p:nvSpPr>
        <p:spPr>
          <a:xfrm>
            <a:off x="477300" y="909900"/>
            <a:ext cx="8189400" cy="9786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2200">
                <a:solidFill>
                  <a:srgbClr val="363759"/>
                </a:solidFill>
              </a:rPr>
              <a:t>Quels signaux d’alarme auraient pu vous alerter si vous aviez été la victime de cette tentative de hameçonnage?</a:t>
            </a:r>
            <a:endParaRPr sz="2200"/>
          </a:p>
        </p:txBody>
      </p:sp>
      <p:sp>
        <p:nvSpPr>
          <p:cNvPr id="323" name="Google Shape;323;p48"/>
          <p:cNvSpPr txBox="1"/>
          <p:nvPr>
            <p:ph idx="3" type="title"/>
          </p:nvPr>
        </p:nvSpPr>
        <p:spPr>
          <a:xfrm>
            <a:off x="477300" y="1819275"/>
            <a:ext cx="8189400" cy="1809900"/>
          </a:xfrm>
          <a:prstGeom prst="rect">
            <a:avLst/>
          </a:prstGeom>
        </p:spPr>
        <p:txBody>
          <a:bodyPr anchorCtr="0" anchor="ctr" bIns="0" lIns="0" spcFirstLastPara="1" rIns="0" wrap="square" tIns="0">
            <a:noAutofit/>
          </a:bodyPr>
          <a:lstStyle/>
          <a:p>
            <a:pPr indent="-355600" lvl="0" marL="457200" rtl="0" algn="l">
              <a:lnSpc>
                <a:spcPct val="115000"/>
              </a:lnSpc>
              <a:spcBef>
                <a:spcPts val="4000"/>
              </a:spcBef>
              <a:spcAft>
                <a:spcPts val="0"/>
              </a:spcAft>
              <a:buClr>
                <a:srgbClr val="363759"/>
              </a:buClr>
              <a:buSzPts val="2000"/>
              <a:buFont typeface="Source Sans Pro"/>
              <a:buChar char="●"/>
            </a:pPr>
            <a:r>
              <a:rPr lang="en" sz="2000">
                <a:solidFill>
                  <a:srgbClr val="363759"/>
                </a:solidFill>
              </a:rPr>
              <a:t>Demande d’informations personnelles trop intrusives.</a:t>
            </a:r>
            <a:endParaRPr sz="2000">
              <a:solidFill>
                <a:srgbClr val="363759"/>
              </a:solidFill>
            </a:endParaRPr>
          </a:p>
          <a:p>
            <a:pPr indent="-355600" lvl="0" marL="457200" rtl="0" algn="l">
              <a:lnSpc>
                <a:spcPct val="115000"/>
              </a:lnSpc>
              <a:spcBef>
                <a:spcPts val="4000"/>
              </a:spcBef>
              <a:spcAft>
                <a:spcPts val="4000"/>
              </a:spcAft>
              <a:buClr>
                <a:srgbClr val="363759"/>
              </a:buClr>
              <a:buSzPts val="2000"/>
              <a:buFont typeface="Source Sans Pro"/>
              <a:buChar char="●"/>
            </a:pPr>
            <a:r>
              <a:rPr lang="en" sz="2000">
                <a:solidFill>
                  <a:srgbClr val="363759"/>
                </a:solidFill>
              </a:rPr>
              <a:t>Demande de versement d’une somme d’argent sans garantie.</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9"/>
          <p:cNvSpPr txBox="1"/>
          <p:nvPr/>
        </p:nvSpPr>
        <p:spPr>
          <a:xfrm>
            <a:off x="576125" y="-1035050"/>
            <a:ext cx="8189400" cy="892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sz="2000">
              <a:solidFill>
                <a:srgbClr val="363759"/>
              </a:solidFill>
              <a:latin typeface="Helvetica Neue"/>
              <a:ea typeface="Helvetica Neue"/>
              <a:cs typeface="Helvetica Neue"/>
              <a:sym typeface="Helvetica Neue"/>
            </a:endParaRPr>
          </a:p>
        </p:txBody>
      </p:sp>
      <p:sp>
        <p:nvSpPr>
          <p:cNvPr id="329" name="Google Shape;329;p49"/>
          <p:cNvSpPr txBox="1"/>
          <p:nvPr>
            <p:ph idx="2" type="title"/>
          </p:nvPr>
        </p:nvSpPr>
        <p:spPr>
          <a:xfrm>
            <a:off x="477300" y="909900"/>
            <a:ext cx="7882800" cy="909900"/>
          </a:xfrm>
          <a:prstGeom prst="rect">
            <a:avLst/>
          </a:prstGeom>
        </p:spPr>
        <p:txBody>
          <a:bodyPr anchorCtr="0" anchor="ctr"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2200">
                <a:solidFill>
                  <a:srgbClr val="363759"/>
                </a:solidFill>
              </a:rPr>
              <a:t>Quelles méthodes auriez-vous utilisées pour confirmer l’identité du vendeur?</a:t>
            </a:r>
            <a:endParaRPr sz="2200"/>
          </a:p>
        </p:txBody>
      </p:sp>
      <p:sp>
        <p:nvSpPr>
          <p:cNvPr id="330" name="Google Shape;330;p49"/>
          <p:cNvSpPr txBox="1"/>
          <p:nvPr>
            <p:ph idx="3" type="title"/>
          </p:nvPr>
        </p:nvSpPr>
        <p:spPr>
          <a:xfrm>
            <a:off x="477425" y="1819800"/>
            <a:ext cx="8189400" cy="2644800"/>
          </a:xfrm>
          <a:prstGeom prst="rect">
            <a:avLst/>
          </a:prstGeom>
        </p:spPr>
        <p:txBody>
          <a:bodyPr anchorCtr="0" anchor="ctr" bIns="0" lIns="0" spcFirstLastPara="1" rIns="0" wrap="square" tIns="0">
            <a:noAutofit/>
          </a:bodyPr>
          <a:lstStyle/>
          <a:p>
            <a:pPr indent="-355600" lvl="0" marL="457200" rtl="0" algn="l">
              <a:lnSpc>
                <a:spcPct val="115000"/>
              </a:lnSpc>
              <a:spcBef>
                <a:spcPts val="2000"/>
              </a:spcBef>
              <a:spcAft>
                <a:spcPts val="0"/>
              </a:spcAft>
              <a:buClr>
                <a:srgbClr val="363759"/>
              </a:buClr>
              <a:buSzPts val="2000"/>
              <a:buFont typeface="Source Sans Pro"/>
              <a:buChar char="●"/>
            </a:pPr>
            <a:r>
              <a:rPr lang="en" sz="2000">
                <a:solidFill>
                  <a:srgbClr val="363759"/>
                </a:solidFill>
              </a:rPr>
              <a:t>Vérifier l’identité sur internet.</a:t>
            </a:r>
            <a:endParaRPr sz="2000">
              <a:solidFill>
                <a:srgbClr val="363759"/>
              </a:solidFill>
            </a:endParaRPr>
          </a:p>
          <a:p>
            <a:pPr indent="-355600" lvl="0" marL="457200" rtl="0" algn="l">
              <a:lnSpc>
                <a:spcPct val="115000"/>
              </a:lnSpc>
              <a:spcBef>
                <a:spcPts val="2000"/>
              </a:spcBef>
              <a:spcAft>
                <a:spcPts val="0"/>
              </a:spcAft>
              <a:buClr>
                <a:srgbClr val="363759"/>
              </a:buClr>
              <a:buSzPts val="2000"/>
              <a:buFont typeface="Source Sans Pro"/>
              <a:buChar char="●"/>
            </a:pPr>
            <a:r>
              <a:rPr lang="en" sz="2000">
                <a:solidFill>
                  <a:srgbClr val="363759"/>
                </a:solidFill>
              </a:rPr>
              <a:t>Lire les témoignages client·e·ss en ligne.</a:t>
            </a:r>
            <a:endParaRPr sz="2000">
              <a:solidFill>
                <a:srgbClr val="363759"/>
              </a:solidFill>
            </a:endParaRPr>
          </a:p>
          <a:p>
            <a:pPr indent="-355600" lvl="0" marL="457200" rtl="0" algn="l">
              <a:lnSpc>
                <a:spcPct val="115000"/>
              </a:lnSpc>
              <a:spcBef>
                <a:spcPts val="2000"/>
              </a:spcBef>
              <a:spcAft>
                <a:spcPts val="0"/>
              </a:spcAft>
              <a:buClr>
                <a:srgbClr val="363759"/>
              </a:buClr>
              <a:buSzPts val="2000"/>
              <a:buFont typeface="Source Sans Pro"/>
              <a:buChar char="●"/>
            </a:pPr>
            <a:r>
              <a:rPr lang="en" sz="2000">
                <a:solidFill>
                  <a:srgbClr val="363759"/>
                </a:solidFill>
              </a:rPr>
              <a:t>Demander à faire un appel vidéo pour voir les animaux et les installations.</a:t>
            </a:r>
            <a:endParaRPr sz="2000">
              <a:solidFill>
                <a:srgbClr val="363759"/>
              </a:solidFill>
            </a:endParaRPr>
          </a:p>
          <a:p>
            <a:pPr indent="-355600" lvl="0" marL="457200" rtl="0" algn="l">
              <a:lnSpc>
                <a:spcPct val="115000"/>
              </a:lnSpc>
              <a:spcBef>
                <a:spcPts val="2000"/>
              </a:spcBef>
              <a:spcAft>
                <a:spcPts val="2000"/>
              </a:spcAft>
              <a:buClr>
                <a:srgbClr val="363759"/>
              </a:buClr>
              <a:buSzPts val="2000"/>
              <a:buFont typeface="Source Sans Pro"/>
              <a:buChar char="●"/>
            </a:pPr>
            <a:r>
              <a:rPr lang="en" sz="2000">
                <a:solidFill>
                  <a:srgbClr val="363759"/>
                </a:solidFill>
              </a:rPr>
              <a:t>Consulter la liste des fraudes sur le site du Centre Antifraude.</a:t>
            </a:r>
            <a:endParaRPr sz="2000"/>
          </a:p>
        </p:txBody>
      </p:sp>
      <p:sp>
        <p:nvSpPr>
          <p:cNvPr id="331" name="Google Shape;331;p49"/>
          <p:cNvSpPr txBox="1"/>
          <p:nvPr>
            <p:ph type="title"/>
          </p:nvPr>
        </p:nvSpPr>
        <p:spPr>
          <a:xfrm>
            <a:off x="477300" y="0"/>
            <a:ext cx="8189400" cy="9099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700"/>
              <a:t>Des fraudeur·se·s de type élevage d'animaux </a:t>
            </a:r>
            <a:endParaRPr sz="2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0"/>
          <p:cNvSpPr txBox="1"/>
          <p:nvPr>
            <p:ph type="title"/>
          </p:nvPr>
        </p:nvSpPr>
        <p:spPr>
          <a:xfrm>
            <a:off x="477300" y="0"/>
            <a:ext cx="8189400" cy="891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SzPts val="3000"/>
              <a:buNone/>
            </a:pPr>
            <a:r>
              <a:rPr lang="en" sz="2700"/>
              <a:t>L’hameçonnage en ligne : s’en protéger</a:t>
            </a:r>
            <a:endParaRPr sz="2700"/>
          </a:p>
        </p:txBody>
      </p:sp>
      <p:sp>
        <p:nvSpPr>
          <p:cNvPr id="337" name="Google Shape;337;p50"/>
          <p:cNvSpPr txBox="1"/>
          <p:nvPr/>
        </p:nvSpPr>
        <p:spPr>
          <a:xfrm>
            <a:off x="563425" y="983250"/>
            <a:ext cx="8189400" cy="3481800"/>
          </a:xfrm>
          <a:prstGeom prst="rect">
            <a:avLst/>
          </a:prstGeom>
          <a:noFill/>
          <a:ln>
            <a:noFill/>
          </a:ln>
        </p:spPr>
        <p:txBody>
          <a:bodyPr anchorCtr="0" anchor="ctr" bIns="91425" lIns="91425" spcFirstLastPara="1" rIns="91425" wrap="square" tIns="91425">
            <a:noAutofit/>
          </a:bodyPr>
          <a:lstStyle/>
          <a:p>
            <a:pPr indent="-355600" lvl="0" marL="457200" rtl="0" algn="just">
              <a:lnSpc>
                <a:spcPct val="115000"/>
              </a:lnSpc>
              <a:spcBef>
                <a:spcPts val="3000"/>
              </a:spcBef>
              <a:spcAft>
                <a:spcPts val="0"/>
              </a:spcAft>
              <a:buClr>
                <a:srgbClr val="363759"/>
              </a:buClr>
              <a:buSzPts val="2000"/>
              <a:buFont typeface="Source Sans Pro"/>
              <a:buChar char="●"/>
            </a:pPr>
            <a:r>
              <a:rPr lang="en" sz="2000">
                <a:solidFill>
                  <a:srgbClr val="363759"/>
                </a:solidFill>
                <a:latin typeface="Source Sans Pro"/>
                <a:ea typeface="Source Sans Pro"/>
                <a:cs typeface="Source Sans Pro"/>
                <a:sym typeface="Source Sans Pro"/>
              </a:rPr>
              <a:t>Se méfier des demandes </a:t>
            </a:r>
            <a:r>
              <a:rPr b="1" lang="en" sz="2000">
                <a:solidFill>
                  <a:srgbClr val="363759"/>
                </a:solidFill>
                <a:latin typeface="Source Sans Pro"/>
                <a:ea typeface="Source Sans Pro"/>
                <a:cs typeface="Source Sans Pro"/>
                <a:sym typeface="Source Sans Pro"/>
              </a:rPr>
              <a:t>urgentes</a:t>
            </a:r>
            <a:r>
              <a:rPr lang="en" sz="2000">
                <a:solidFill>
                  <a:srgbClr val="363759"/>
                </a:solidFill>
                <a:latin typeface="Source Sans Pro"/>
                <a:ea typeface="Source Sans Pro"/>
                <a:cs typeface="Source Sans Pro"/>
                <a:sym typeface="Source Sans Pro"/>
              </a:rPr>
              <a:t> ou inattendues.</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3000"/>
              </a:spcBef>
              <a:spcAft>
                <a:spcPts val="0"/>
              </a:spcAft>
              <a:buClr>
                <a:srgbClr val="363759"/>
              </a:buClr>
              <a:buSzPts val="2000"/>
              <a:buFont typeface="Source Sans Pro"/>
              <a:buChar char="●"/>
            </a:pPr>
            <a:r>
              <a:rPr b="1" lang="en" sz="2000">
                <a:solidFill>
                  <a:srgbClr val="363759"/>
                </a:solidFill>
                <a:latin typeface="Source Sans Pro"/>
                <a:ea typeface="Source Sans Pro"/>
                <a:cs typeface="Source Sans Pro"/>
                <a:sym typeface="Source Sans Pro"/>
              </a:rPr>
              <a:t>Lire attentivement</a:t>
            </a:r>
            <a:r>
              <a:rPr lang="en" sz="2000">
                <a:solidFill>
                  <a:srgbClr val="363759"/>
                </a:solidFill>
                <a:latin typeface="Source Sans Pro"/>
                <a:ea typeface="Source Sans Pro"/>
                <a:cs typeface="Source Sans Pro"/>
                <a:sym typeface="Source Sans Pro"/>
              </a:rPr>
              <a:t> tous les détails du message.</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3000"/>
              </a:spcBef>
              <a:spcAft>
                <a:spcPts val="0"/>
              </a:spcAft>
              <a:buClr>
                <a:srgbClr val="363759"/>
              </a:buClr>
              <a:buSzPts val="2000"/>
              <a:buFont typeface="Source Sans Pro"/>
              <a:buChar char="●"/>
            </a:pPr>
            <a:r>
              <a:rPr b="1" lang="en" sz="2000">
                <a:solidFill>
                  <a:srgbClr val="363759"/>
                </a:solidFill>
                <a:latin typeface="Source Sans Pro"/>
                <a:ea typeface="Source Sans Pro"/>
                <a:cs typeface="Source Sans Pro"/>
                <a:sym typeface="Source Sans Pro"/>
              </a:rPr>
              <a:t>Ne jamais cliquer</a:t>
            </a:r>
            <a:r>
              <a:rPr lang="en" sz="2000">
                <a:solidFill>
                  <a:srgbClr val="363759"/>
                </a:solidFill>
                <a:latin typeface="Source Sans Pro"/>
                <a:ea typeface="Source Sans Pro"/>
                <a:cs typeface="Source Sans Pro"/>
                <a:sym typeface="Source Sans Pro"/>
              </a:rPr>
              <a:t> sur les liens ni ouvrir les pièces jointes de sources inconnues. </a:t>
            </a:r>
            <a:endParaRPr sz="2000">
              <a:solidFill>
                <a:srgbClr val="363759"/>
              </a:solidFill>
              <a:latin typeface="Source Sans Pro"/>
              <a:ea typeface="Source Sans Pro"/>
              <a:cs typeface="Source Sans Pro"/>
              <a:sym typeface="Source Sans Pro"/>
            </a:endParaRPr>
          </a:p>
          <a:p>
            <a:pPr indent="-355600" lvl="0" marL="457200" rtl="0" algn="just">
              <a:lnSpc>
                <a:spcPct val="115000"/>
              </a:lnSpc>
              <a:spcBef>
                <a:spcPts val="3000"/>
              </a:spcBef>
              <a:spcAft>
                <a:spcPts val="3000"/>
              </a:spcAft>
              <a:buClr>
                <a:srgbClr val="363759"/>
              </a:buClr>
              <a:buSzPts val="2000"/>
              <a:buFont typeface="Source Sans Pro"/>
              <a:buChar char="●"/>
            </a:pPr>
            <a:r>
              <a:rPr b="1" lang="en" sz="2000">
                <a:solidFill>
                  <a:srgbClr val="363759"/>
                </a:solidFill>
                <a:latin typeface="Source Sans Pro"/>
                <a:ea typeface="Source Sans Pro"/>
                <a:cs typeface="Source Sans Pro"/>
                <a:sym typeface="Source Sans Pro"/>
              </a:rPr>
              <a:t>Ne jamais envoyer ses informations ni de l’argent</a:t>
            </a:r>
            <a:r>
              <a:rPr lang="en" sz="2000">
                <a:solidFill>
                  <a:srgbClr val="363759"/>
                </a:solidFill>
                <a:latin typeface="Source Sans Pro"/>
                <a:ea typeface="Source Sans Pro"/>
                <a:cs typeface="Source Sans Pro"/>
                <a:sym typeface="Source Sans Pro"/>
              </a:rPr>
              <a:t> : tenter d'identifier l’interlocuteur·trice. </a:t>
            </a:r>
            <a:endParaRPr sz="2000">
              <a:solidFill>
                <a:srgbClr val="363759"/>
              </a:solidFill>
              <a:latin typeface="Source Sans Pro"/>
              <a:ea typeface="Source Sans Pro"/>
              <a:cs typeface="Source Sans Pro"/>
              <a:sym typeface="Source Sans Pr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341" name="Shape 341"/>
        <p:cNvGrpSpPr/>
        <p:nvPr/>
      </p:nvGrpSpPr>
      <p:grpSpPr>
        <a:xfrm>
          <a:off x="0" y="0"/>
          <a:ext cx="0" cy="0"/>
          <a:chOff x="0" y="0"/>
          <a:chExt cx="0" cy="0"/>
        </a:xfrm>
      </p:grpSpPr>
      <p:sp>
        <p:nvSpPr>
          <p:cNvPr id="342" name="Google Shape;342;p51"/>
          <p:cNvSpPr txBox="1"/>
          <p:nvPr/>
        </p:nvSpPr>
        <p:spPr>
          <a:xfrm>
            <a:off x="529750" y="337825"/>
            <a:ext cx="6741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2800"/>
              <a:buFont typeface="Arial"/>
              <a:buNone/>
            </a:pPr>
            <a:r>
              <a:rPr b="1" lang="en" sz="3000">
                <a:solidFill>
                  <a:srgbClr val="FFFFFF"/>
                </a:solidFill>
                <a:latin typeface="Source Sans Pro"/>
                <a:ea typeface="Source Sans Pro"/>
                <a:cs typeface="Source Sans Pro"/>
                <a:sym typeface="Source Sans Pro"/>
              </a:rPr>
              <a:t>Ressources</a:t>
            </a:r>
            <a:endParaRPr b="1" sz="1700">
              <a:solidFill>
                <a:srgbClr val="FFFFFF"/>
              </a:solidFill>
            </a:endParaRPr>
          </a:p>
        </p:txBody>
      </p:sp>
      <p:pic>
        <p:nvPicPr>
          <p:cNvPr id="343" name="Google Shape;343;p51"/>
          <p:cNvPicPr preferRelativeResize="0"/>
          <p:nvPr/>
        </p:nvPicPr>
        <p:blipFill>
          <a:blip r:embed="rId3">
            <a:alphaModFix/>
          </a:blip>
          <a:stretch>
            <a:fillRect/>
          </a:stretch>
        </p:blipFill>
        <p:spPr>
          <a:xfrm>
            <a:off x="2743200" y="411613"/>
            <a:ext cx="498925" cy="498925"/>
          </a:xfrm>
          <a:prstGeom prst="rect">
            <a:avLst/>
          </a:prstGeom>
          <a:noFill/>
          <a:ln>
            <a:noFill/>
          </a:ln>
        </p:spPr>
      </p:pic>
      <p:sp>
        <p:nvSpPr>
          <p:cNvPr id="344" name="Google Shape;344;p51"/>
          <p:cNvSpPr txBox="1"/>
          <p:nvPr/>
        </p:nvSpPr>
        <p:spPr>
          <a:xfrm>
            <a:off x="721700" y="785550"/>
            <a:ext cx="6656400" cy="3877200"/>
          </a:xfrm>
          <a:prstGeom prst="rect">
            <a:avLst/>
          </a:prstGeom>
          <a:noFill/>
          <a:ln>
            <a:noFill/>
          </a:ln>
        </p:spPr>
        <p:txBody>
          <a:bodyPr anchorCtr="0" anchor="ctr" bIns="91425" lIns="91425" spcFirstLastPara="1" rIns="91425" wrap="square" tIns="91425">
            <a:noAutofit/>
          </a:bodyPr>
          <a:lstStyle/>
          <a:p>
            <a:pPr indent="-368300" lvl="0" marL="457200" rtl="0" algn="just">
              <a:lnSpc>
                <a:spcPct val="150000"/>
              </a:lnSpc>
              <a:spcBef>
                <a:spcPts val="0"/>
              </a:spcBef>
              <a:spcAft>
                <a:spcPts val="0"/>
              </a:spcAft>
              <a:buClr>
                <a:srgbClr val="F05A4E"/>
              </a:buClr>
              <a:buSzPts val="2200"/>
              <a:buFont typeface="Source Sans Pro Light"/>
              <a:buChar char="●"/>
            </a:pPr>
            <a:r>
              <a:rPr lang="en" sz="2200">
                <a:solidFill>
                  <a:srgbClr val="F05A4E"/>
                </a:solidFill>
                <a:uFill>
                  <a:noFill/>
                </a:uFill>
                <a:latin typeface="Source Sans Pro Light"/>
                <a:ea typeface="Source Sans Pro Light"/>
                <a:cs typeface="Source Sans Pro Light"/>
                <a:sym typeface="Source Sans Pro Light"/>
                <a:hlinkClick r:id="rId4">
                  <a:extLst>
                    <a:ext uri="{A12FA001-AC4F-418D-AE19-62706E023703}">
                      <ahyp:hlinkClr val="tx"/>
                    </a:ext>
                  </a:extLst>
                </a:hlinkClick>
              </a:rPr>
              <a:t>www.</a:t>
            </a:r>
            <a:r>
              <a:rPr lang="en" sz="2200">
                <a:solidFill>
                  <a:srgbClr val="F05A4E"/>
                </a:solidFill>
                <a:uFill>
                  <a:noFill/>
                </a:uFill>
                <a:latin typeface="Source Sans Pro"/>
                <a:ea typeface="Source Sans Pro"/>
                <a:cs typeface="Source Sans Pro"/>
                <a:sym typeface="Source Sans Pro"/>
                <a:hlinkClick r:id="rId5">
                  <a:extLst>
                    <a:ext uri="{A12FA001-AC4F-418D-AE19-62706E023703}">
                      <ahyp:hlinkClr val="tx"/>
                    </a:ext>
                  </a:extLst>
                </a:hlinkClick>
              </a:rPr>
              <a:t>antifraudcentre-centreantifraude</a:t>
            </a:r>
            <a:r>
              <a:rPr lang="en" sz="2200">
                <a:solidFill>
                  <a:srgbClr val="F05A4E"/>
                </a:solidFill>
                <a:uFill>
                  <a:noFill/>
                </a:uFill>
                <a:latin typeface="Source Sans Pro Light"/>
                <a:ea typeface="Source Sans Pro Light"/>
                <a:cs typeface="Source Sans Pro Light"/>
                <a:sym typeface="Source Sans Pro Light"/>
                <a:hlinkClick r:id="rId6">
                  <a:extLst>
                    <a:ext uri="{A12FA001-AC4F-418D-AE19-62706E023703}">
                      <ahyp:hlinkClr val="tx"/>
                    </a:ext>
                  </a:extLst>
                </a:hlinkClick>
              </a:rPr>
              <a:t>.ca</a:t>
            </a:r>
            <a:r>
              <a:rPr lang="en" sz="2200">
                <a:solidFill>
                  <a:srgbClr val="F05A4E"/>
                </a:solidFill>
                <a:latin typeface="Source Sans Pro Light"/>
                <a:ea typeface="Source Sans Pro Light"/>
                <a:cs typeface="Source Sans Pro Light"/>
                <a:sym typeface="Source Sans Pro Light"/>
              </a:rPr>
              <a:t> </a:t>
            </a:r>
            <a:endParaRPr sz="2200">
              <a:solidFill>
                <a:srgbClr val="F05A4E"/>
              </a:solidFill>
              <a:latin typeface="Source Sans Pro Light"/>
              <a:ea typeface="Source Sans Pro Light"/>
              <a:cs typeface="Source Sans Pro Light"/>
              <a:sym typeface="Source Sans Pro Light"/>
            </a:endParaRPr>
          </a:p>
          <a:p>
            <a:pPr indent="-368300" lvl="0" marL="457200" rtl="0" algn="just">
              <a:lnSpc>
                <a:spcPct val="150000"/>
              </a:lnSpc>
              <a:spcBef>
                <a:spcPts val="0"/>
              </a:spcBef>
              <a:spcAft>
                <a:spcPts val="0"/>
              </a:spcAft>
              <a:buClr>
                <a:srgbClr val="F05A4E"/>
              </a:buClr>
              <a:buSzPts val="2200"/>
              <a:buFont typeface="Source Sans Pro Light"/>
              <a:buChar char="●"/>
            </a:pPr>
            <a:r>
              <a:rPr lang="en" sz="2200">
                <a:solidFill>
                  <a:srgbClr val="F05A4E"/>
                </a:solidFill>
                <a:latin typeface="Source Sans Pro Light"/>
                <a:ea typeface="Source Sans Pro Light"/>
                <a:cs typeface="Source Sans Pro Light"/>
                <a:sym typeface="Source Sans Pro Light"/>
              </a:rPr>
              <a:t>www.</a:t>
            </a:r>
            <a:r>
              <a:rPr lang="en" sz="2200">
                <a:solidFill>
                  <a:srgbClr val="F05A4E"/>
                </a:solidFill>
                <a:latin typeface="Source Sans Pro"/>
                <a:ea typeface="Source Sans Pro"/>
                <a:cs typeface="Source Sans Pro"/>
                <a:sym typeface="Source Sans Pro"/>
              </a:rPr>
              <a:t>cyber</a:t>
            </a:r>
            <a:r>
              <a:rPr lang="en" sz="2200">
                <a:solidFill>
                  <a:srgbClr val="F05A4E"/>
                </a:solidFill>
                <a:latin typeface="Source Sans Pro Light"/>
                <a:ea typeface="Source Sans Pro Light"/>
                <a:cs typeface="Source Sans Pro Light"/>
                <a:sym typeface="Source Sans Pro Light"/>
              </a:rPr>
              <a:t>.gc.ca</a:t>
            </a:r>
            <a:endParaRPr sz="2200">
              <a:solidFill>
                <a:srgbClr val="F05A4E"/>
              </a:solidFill>
              <a:latin typeface="Source Sans Pro Light"/>
              <a:ea typeface="Source Sans Pro Light"/>
              <a:cs typeface="Source Sans Pro Light"/>
              <a:sym typeface="Source Sans Pro Light"/>
            </a:endParaRPr>
          </a:p>
          <a:p>
            <a:pPr indent="-368300" lvl="0" marL="457200" rtl="0" algn="just">
              <a:lnSpc>
                <a:spcPct val="150000"/>
              </a:lnSpc>
              <a:spcBef>
                <a:spcPts val="0"/>
              </a:spcBef>
              <a:spcAft>
                <a:spcPts val="0"/>
              </a:spcAft>
              <a:buClr>
                <a:srgbClr val="F05A4E"/>
              </a:buClr>
              <a:buSzPts val="2200"/>
              <a:buFont typeface="Source Sans Pro Light"/>
              <a:buChar char="●"/>
            </a:pPr>
            <a:r>
              <a:rPr lang="en" sz="2200">
                <a:solidFill>
                  <a:srgbClr val="F05A4E"/>
                </a:solidFill>
                <a:latin typeface="Source Sans Pro Light"/>
                <a:ea typeface="Source Sans Pro Light"/>
                <a:cs typeface="Source Sans Pro Light"/>
                <a:sym typeface="Source Sans Pro Light"/>
              </a:rPr>
              <a:t>www.</a:t>
            </a:r>
            <a:r>
              <a:rPr lang="en" sz="2200">
                <a:solidFill>
                  <a:srgbClr val="F05A4E"/>
                </a:solidFill>
                <a:latin typeface="Source Sans Pro"/>
                <a:ea typeface="Source Sans Pro"/>
                <a:cs typeface="Source Sans Pro"/>
                <a:sym typeface="Source Sans Pro"/>
              </a:rPr>
              <a:t>pensezcybersecurite</a:t>
            </a:r>
            <a:r>
              <a:rPr lang="en" sz="2200">
                <a:solidFill>
                  <a:srgbClr val="F05A4E"/>
                </a:solidFill>
                <a:latin typeface="Source Sans Pro Light"/>
                <a:ea typeface="Source Sans Pro Light"/>
                <a:cs typeface="Source Sans Pro Light"/>
                <a:sym typeface="Source Sans Pro Light"/>
              </a:rPr>
              <a:t>.gc.ca</a:t>
            </a:r>
            <a:endParaRPr sz="2200">
              <a:solidFill>
                <a:srgbClr val="F05A4E"/>
              </a:solidFill>
              <a:latin typeface="Source Sans Pro Light"/>
              <a:ea typeface="Source Sans Pro Light"/>
              <a:cs typeface="Source Sans Pro Light"/>
              <a:sym typeface="Source Sans Pro Light"/>
            </a:endParaRPr>
          </a:p>
          <a:p>
            <a:pPr indent="-368300" lvl="0" marL="457200" rtl="0" algn="just">
              <a:lnSpc>
                <a:spcPct val="150000"/>
              </a:lnSpc>
              <a:spcBef>
                <a:spcPts val="0"/>
              </a:spcBef>
              <a:spcAft>
                <a:spcPts val="0"/>
              </a:spcAft>
              <a:buClr>
                <a:srgbClr val="F05A4E"/>
              </a:buClr>
              <a:buSzPts val="2200"/>
              <a:buFont typeface="Source Sans Pro Light"/>
              <a:buChar char="●"/>
            </a:pPr>
            <a:r>
              <a:rPr lang="en" sz="2200">
                <a:solidFill>
                  <a:srgbClr val="F05A4E"/>
                </a:solidFill>
                <a:latin typeface="Source Sans Pro"/>
                <a:ea typeface="Source Sans Pro"/>
                <a:cs typeface="Source Sans Pro"/>
                <a:sym typeface="Source Sans Pro"/>
              </a:rPr>
              <a:t>La sûreté du Québec</a:t>
            </a:r>
            <a:r>
              <a:rPr lang="en" sz="2200">
                <a:solidFill>
                  <a:srgbClr val="F05A4E"/>
                </a:solidFill>
                <a:latin typeface="Source Sans Pro Light"/>
                <a:ea typeface="Source Sans Pro Light"/>
                <a:cs typeface="Source Sans Pro Light"/>
                <a:sym typeface="Source Sans Pro Light"/>
              </a:rPr>
              <a:t> : 310-4141 ou *4141</a:t>
            </a:r>
            <a:endParaRPr sz="3800">
              <a:solidFill>
                <a:srgbClr val="F05A4E"/>
              </a:solidFill>
              <a:latin typeface="Source Sans Pro"/>
              <a:ea typeface="Source Sans Pro"/>
              <a:cs typeface="Source Sans Pro"/>
              <a:sym typeface="Source Sans Pr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348" name="Shape 348"/>
        <p:cNvGrpSpPr/>
        <p:nvPr/>
      </p:nvGrpSpPr>
      <p:grpSpPr>
        <a:xfrm>
          <a:off x="0" y="0"/>
          <a:ext cx="0" cy="0"/>
          <a:chOff x="0" y="0"/>
          <a:chExt cx="0" cy="0"/>
        </a:xfrm>
      </p:grpSpPr>
      <p:sp>
        <p:nvSpPr>
          <p:cNvPr id="349" name="Google Shape;349;p52"/>
          <p:cNvSpPr txBox="1"/>
          <p:nvPr/>
        </p:nvSpPr>
        <p:spPr>
          <a:xfrm>
            <a:off x="428625" y="334575"/>
            <a:ext cx="3000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chemeClr val="lt1"/>
                </a:solidFill>
                <a:latin typeface="Source Sans Pro"/>
                <a:ea typeface="Source Sans Pro"/>
                <a:cs typeface="Source Sans Pro"/>
                <a:sym typeface="Source Sans Pro"/>
              </a:rPr>
              <a:t>Sources</a:t>
            </a:r>
            <a:endParaRPr/>
          </a:p>
        </p:txBody>
      </p:sp>
      <p:pic>
        <p:nvPicPr>
          <p:cNvPr id="350" name="Google Shape;350;p52"/>
          <p:cNvPicPr preferRelativeResize="0"/>
          <p:nvPr/>
        </p:nvPicPr>
        <p:blipFill>
          <a:blip r:embed="rId3">
            <a:alphaModFix/>
          </a:blip>
          <a:stretch>
            <a:fillRect/>
          </a:stretch>
        </p:blipFill>
        <p:spPr>
          <a:xfrm>
            <a:off x="2013925" y="400388"/>
            <a:ext cx="514875" cy="514875"/>
          </a:xfrm>
          <a:prstGeom prst="rect">
            <a:avLst/>
          </a:prstGeom>
          <a:noFill/>
          <a:ln>
            <a:noFill/>
          </a:ln>
        </p:spPr>
      </p:pic>
      <p:sp>
        <p:nvSpPr>
          <p:cNvPr id="351" name="Google Shape;351;p52"/>
          <p:cNvSpPr txBox="1"/>
          <p:nvPr/>
        </p:nvSpPr>
        <p:spPr>
          <a:xfrm>
            <a:off x="525300" y="337825"/>
            <a:ext cx="8093400" cy="4368000"/>
          </a:xfrm>
          <a:prstGeom prst="rect">
            <a:avLst/>
          </a:prstGeom>
          <a:noFill/>
          <a:ln>
            <a:noFill/>
          </a:ln>
        </p:spPr>
        <p:txBody>
          <a:bodyPr anchorCtr="0" anchor="ctr" bIns="91425" lIns="91425" spcFirstLastPara="1" rIns="91425" wrap="square" tIns="91425">
            <a:noAutofit/>
          </a:bodyPr>
          <a:lstStyle/>
          <a:p>
            <a:pPr indent="0" lvl="0" marL="0" rtl="0" algn="just">
              <a:lnSpc>
                <a:spcPct val="150000"/>
              </a:lnSpc>
              <a:spcBef>
                <a:spcPts val="0"/>
              </a:spcBef>
              <a:spcAft>
                <a:spcPts val="0"/>
              </a:spcAft>
              <a:buNone/>
            </a:pPr>
            <a:r>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Centre antifraude du Canada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B4E"/>
              </a:buClr>
              <a:buSzPts val="2000"/>
              <a:buFont typeface="Source Sans Pro Light"/>
              <a:buChar char="●"/>
            </a:pPr>
            <a:r>
              <a:rPr lang="en" sz="2000">
                <a:solidFill>
                  <a:srgbClr val="F05B4E"/>
                </a:solidFill>
                <a:latin typeface="Source Sans Pro Light"/>
                <a:ea typeface="Source Sans Pro Light"/>
                <a:cs typeface="Source Sans Pro Light"/>
                <a:sym typeface="Source Sans Pro Light"/>
              </a:rPr>
              <a:t>La Sûreté du Québec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SPVM Montréal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Médias : Radio-Canada, Rad et TVA Nouvelles</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Gouvernement du Canada : bureau de la concurrence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en" sz="2000">
                <a:solidFill>
                  <a:srgbClr val="F05A4E"/>
                </a:solidFill>
                <a:latin typeface="Source Sans Pro Light"/>
                <a:ea typeface="Source Sans Pro Light"/>
                <a:cs typeface="Source Sans Pro Light"/>
                <a:sym typeface="Source Sans Pro Light"/>
              </a:rPr>
              <a:t>Centre canadien pour la cybersécurité  </a:t>
            </a:r>
            <a:endParaRPr sz="2000">
              <a:solidFill>
                <a:srgbClr val="F05A4E"/>
              </a:solidFill>
              <a:latin typeface="Source Sans Pro Light"/>
              <a:ea typeface="Source Sans Pro Light"/>
              <a:cs typeface="Source Sans Pro Light"/>
              <a:sym typeface="Source Sans Pro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355" name="Shape 355"/>
        <p:cNvGrpSpPr/>
        <p:nvPr/>
      </p:nvGrpSpPr>
      <p:grpSpPr>
        <a:xfrm>
          <a:off x="0" y="0"/>
          <a:ext cx="0" cy="0"/>
          <a:chOff x="0" y="0"/>
          <a:chExt cx="0" cy="0"/>
        </a:xfrm>
      </p:grpSpPr>
      <p:sp>
        <p:nvSpPr>
          <p:cNvPr id="356" name="Google Shape;356;p53"/>
          <p:cNvSpPr txBox="1"/>
          <p:nvPr/>
        </p:nvSpPr>
        <p:spPr>
          <a:xfrm>
            <a:off x="529750" y="337825"/>
            <a:ext cx="6741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solidFill>
                  <a:srgbClr val="FFFFFF"/>
                </a:solidFill>
                <a:latin typeface="Source Sans Pro"/>
                <a:ea typeface="Source Sans Pro"/>
                <a:cs typeface="Source Sans Pro"/>
                <a:sym typeface="Source Sans Pro"/>
              </a:rPr>
              <a:t>Sources des images</a:t>
            </a:r>
            <a:endParaRPr b="1" sz="1700">
              <a:solidFill>
                <a:srgbClr val="FFFFFF"/>
              </a:solidFill>
            </a:endParaRPr>
          </a:p>
        </p:txBody>
      </p:sp>
      <p:pic>
        <p:nvPicPr>
          <p:cNvPr id="357" name="Google Shape;357;p53"/>
          <p:cNvPicPr preferRelativeResize="0"/>
          <p:nvPr/>
        </p:nvPicPr>
        <p:blipFill>
          <a:blip r:embed="rId3">
            <a:alphaModFix/>
          </a:blip>
          <a:stretch>
            <a:fillRect/>
          </a:stretch>
        </p:blipFill>
        <p:spPr>
          <a:xfrm>
            <a:off x="4138825" y="431750"/>
            <a:ext cx="458650" cy="458650"/>
          </a:xfrm>
          <a:prstGeom prst="rect">
            <a:avLst/>
          </a:prstGeom>
          <a:noFill/>
          <a:ln>
            <a:noFill/>
          </a:ln>
        </p:spPr>
      </p:pic>
      <p:sp>
        <p:nvSpPr>
          <p:cNvPr id="358" name="Google Shape;358;p53"/>
          <p:cNvSpPr txBox="1"/>
          <p:nvPr/>
        </p:nvSpPr>
        <p:spPr>
          <a:xfrm>
            <a:off x="666150" y="1102950"/>
            <a:ext cx="7563600" cy="1877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en" sz="2000">
                <a:solidFill>
                  <a:srgbClr val="F05A4E"/>
                </a:solidFill>
                <a:latin typeface="Source Sans Pro"/>
                <a:ea typeface="Source Sans Pro"/>
                <a:cs typeface="Source Sans Pro"/>
                <a:sym typeface="Source Sans Pro"/>
              </a:rPr>
              <a:t>Google Flaticon</a:t>
            </a:r>
            <a:r>
              <a:rPr lang="en" sz="2000">
                <a:solidFill>
                  <a:srgbClr val="F05A4E"/>
                </a:solidFill>
                <a:latin typeface="Source Sans Pro Light"/>
                <a:ea typeface="Source Sans Pro Light"/>
                <a:cs typeface="Source Sans Pro Light"/>
                <a:sym typeface="Source Sans Pro Light"/>
              </a:rPr>
              <a:t> : Freepik, Pixel perfect, iconixar, Kiranshastry, srip, Becris, Flat Icons, surang, Vitaly Gorbachev, Itim2101, Nhor Phai, mynamepong, geotatah, Dimitri Miroliubov, Tomas Knop et Zlatko Najdenovski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97" name="Shape 97"/>
        <p:cNvGrpSpPr/>
        <p:nvPr/>
      </p:nvGrpSpPr>
      <p:grpSpPr>
        <a:xfrm>
          <a:off x="0" y="0"/>
          <a:ext cx="0" cy="0"/>
          <a:chOff x="0" y="0"/>
          <a:chExt cx="0" cy="0"/>
        </a:xfrm>
      </p:grpSpPr>
      <p:sp>
        <p:nvSpPr>
          <p:cNvPr id="98" name="Google Shape;98;p21"/>
          <p:cNvSpPr txBox="1"/>
          <p:nvPr>
            <p:ph type="title"/>
          </p:nvPr>
        </p:nvSpPr>
        <p:spPr>
          <a:xfrm>
            <a:off x="0" y="0"/>
            <a:ext cx="9144000" cy="5143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000"/>
              <a:buFont typeface="Arial"/>
              <a:buNone/>
            </a:pPr>
            <a:r>
              <a:rPr b="1" lang="en" sz="3400">
                <a:solidFill>
                  <a:srgbClr val="F05B4E"/>
                </a:solidFill>
              </a:rPr>
              <a:t>1. Qu’est-ce que l’hameçonnage?</a:t>
            </a:r>
            <a:endParaRPr b="1" sz="3400">
              <a:solidFill>
                <a:srgbClr val="F05B4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2"/>
          <p:cNvSpPr txBox="1"/>
          <p:nvPr>
            <p:ph type="title"/>
          </p:nvPr>
        </p:nvSpPr>
        <p:spPr>
          <a:xfrm>
            <a:off x="477300" y="0"/>
            <a:ext cx="8189400" cy="89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3000"/>
              <a:buFont typeface="Arial"/>
              <a:buNone/>
            </a:pPr>
            <a:r>
              <a:t/>
            </a:r>
            <a:endParaRPr b="1" sz="2500"/>
          </a:p>
          <a:p>
            <a:pPr indent="0" lvl="0" marL="0" rtl="0" algn="l">
              <a:spcBef>
                <a:spcPts val="0"/>
              </a:spcBef>
              <a:spcAft>
                <a:spcPts val="0"/>
              </a:spcAft>
              <a:buClr>
                <a:schemeClr val="dk1"/>
              </a:buClr>
              <a:buSzPts val="3000"/>
              <a:buFont typeface="Arial"/>
              <a:buNone/>
            </a:pPr>
            <a:r>
              <a:rPr lang="en" sz="2700">
                <a:solidFill>
                  <a:srgbClr val="F05A4E"/>
                </a:solidFill>
              </a:rPr>
              <a:t>Définition du hameçonnage</a:t>
            </a:r>
            <a:endParaRPr sz="2000">
              <a:solidFill>
                <a:srgbClr val="272350"/>
              </a:solidFill>
            </a:endParaRPr>
          </a:p>
          <a:p>
            <a:pPr indent="0" lvl="0" marL="0" rtl="0" algn="l">
              <a:spcBef>
                <a:spcPts val="0"/>
              </a:spcBef>
              <a:spcAft>
                <a:spcPts val="0"/>
              </a:spcAft>
              <a:buClr>
                <a:schemeClr val="dk1"/>
              </a:buClr>
              <a:buSzPts val="3000"/>
              <a:buFont typeface="Arial"/>
              <a:buNone/>
            </a:pPr>
            <a:r>
              <a:t/>
            </a:r>
            <a:endParaRPr sz="2000">
              <a:solidFill>
                <a:srgbClr val="272350"/>
              </a:solidFill>
            </a:endParaRPr>
          </a:p>
        </p:txBody>
      </p:sp>
      <p:sp>
        <p:nvSpPr>
          <p:cNvPr id="104" name="Google Shape;104;p22"/>
          <p:cNvSpPr txBox="1"/>
          <p:nvPr/>
        </p:nvSpPr>
        <p:spPr>
          <a:xfrm>
            <a:off x="477300" y="914400"/>
            <a:ext cx="8092200" cy="2976600"/>
          </a:xfrm>
          <a:prstGeom prst="rect">
            <a:avLst/>
          </a:prstGeom>
          <a:noFill/>
          <a:ln>
            <a:noFill/>
          </a:ln>
        </p:spPr>
        <p:txBody>
          <a:bodyPr anchorCtr="0" anchor="ctr" bIns="91425" lIns="91425" spcFirstLastPara="1" rIns="91425" wrap="square" tIns="91425">
            <a:noAutofit/>
          </a:bodyPr>
          <a:lstStyle/>
          <a:p>
            <a:pPr indent="0" lvl="0" marL="0" marR="0" rtl="0" algn="just">
              <a:lnSpc>
                <a:spcPct val="115000"/>
              </a:lnSpc>
              <a:spcBef>
                <a:spcPts val="0"/>
              </a:spcBef>
              <a:spcAft>
                <a:spcPts val="0"/>
              </a:spcAft>
              <a:buNone/>
            </a:pPr>
            <a:r>
              <a:rPr lang="en" sz="2000">
                <a:solidFill>
                  <a:srgbClr val="363759"/>
                </a:solidFill>
                <a:latin typeface="Source Sans Pro Light"/>
                <a:ea typeface="Source Sans Pro Light"/>
                <a:cs typeface="Source Sans Pro Light"/>
                <a:sym typeface="Source Sans Pro Light"/>
              </a:rPr>
              <a:t>« Terme générique qui désigne la </a:t>
            </a:r>
            <a:r>
              <a:rPr b="1" lang="en" sz="2000">
                <a:solidFill>
                  <a:srgbClr val="363759"/>
                </a:solidFill>
                <a:latin typeface="Source Sans Pro"/>
                <a:ea typeface="Source Sans Pro"/>
                <a:cs typeface="Source Sans Pro"/>
                <a:sym typeface="Source Sans Pro"/>
              </a:rPr>
              <a:t>conception</a:t>
            </a:r>
            <a:r>
              <a:rPr lang="en" sz="2000">
                <a:solidFill>
                  <a:srgbClr val="363759"/>
                </a:solidFill>
                <a:latin typeface="Source Sans Pro Light"/>
                <a:ea typeface="Source Sans Pro Light"/>
                <a:cs typeface="Source Sans Pro Light"/>
                <a:sym typeface="Source Sans Pro Light"/>
              </a:rPr>
              <a:t> et la </a:t>
            </a:r>
            <a:r>
              <a:rPr b="1" lang="en" sz="2000">
                <a:solidFill>
                  <a:srgbClr val="363759"/>
                </a:solidFill>
                <a:latin typeface="Source Sans Pro"/>
                <a:ea typeface="Source Sans Pro"/>
                <a:cs typeface="Source Sans Pro"/>
                <a:sym typeface="Source Sans Pro"/>
              </a:rPr>
              <a:t>fabrication</a:t>
            </a:r>
            <a:r>
              <a:rPr lang="en" sz="2000">
                <a:solidFill>
                  <a:srgbClr val="363759"/>
                </a:solidFill>
                <a:latin typeface="Source Sans Pro Light"/>
                <a:ea typeface="Source Sans Pro Light"/>
                <a:cs typeface="Source Sans Pro Light"/>
                <a:sym typeface="Source Sans Pro Light"/>
              </a:rPr>
              <a:t> de</a:t>
            </a:r>
            <a:r>
              <a:rPr b="1" lang="en" sz="2000">
                <a:solidFill>
                  <a:srgbClr val="363759"/>
                </a:solidFill>
                <a:latin typeface="Source Sans Pro"/>
                <a:ea typeface="Source Sans Pro"/>
                <a:cs typeface="Source Sans Pro"/>
                <a:sym typeface="Source Sans Pro"/>
              </a:rPr>
              <a:t> courriels</a:t>
            </a:r>
            <a:r>
              <a:rPr lang="en" sz="2000">
                <a:solidFill>
                  <a:srgbClr val="363759"/>
                </a:solidFill>
                <a:latin typeface="Source Sans Pro Light"/>
                <a:ea typeface="Source Sans Pro Light"/>
                <a:cs typeface="Source Sans Pro Light"/>
                <a:sym typeface="Source Sans Pro Light"/>
              </a:rPr>
              <a:t>, de </a:t>
            </a:r>
            <a:r>
              <a:rPr b="1" lang="en" sz="2000">
                <a:solidFill>
                  <a:srgbClr val="363759"/>
                </a:solidFill>
                <a:latin typeface="Source Sans Pro"/>
                <a:ea typeface="Source Sans Pro"/>
                <a:cs typeface="Source Sans Pro"/>
                <a:sym typeface="Source Sans Pro"/>
              </a:rPr>
              <a:t>messages texte</a:t>
            </a:r>
            <a:r>
              <a:rPr lang="en" sz="2000">
                <a:solidFill>
                  <a:srgbClr val="363759"/>
                </a:solidFill>
                <a:latin typeface="Source Sans Pro Light"/>
                <a:ea typeface="Source Sans Pro Light"/>
                <a:cs typeface="Source Sans Pro Light"/>
                <a:sym typeface="Source Sans Pro Light"/>
              </a:rPr>
              <a:t> et de </a:t>
            </a:r>
            <a:r>
              <a:rPr b="1" lang="en" sz="2000">
                <a:solidFill>
                  <a:srgbClr val="363759"/>
                </a:solidFill>
                <a:latin typeface="Source Sans Pro"/>
                <a:ea typeface="Source Sans Pro"/>
                <a:cs typeface="Source Sans Pro"/>
                <a:sym typeface="Source Sans Pro"/>
              </a:rPr>
              <a:t>sites Web</a:t>
            </a:r>
            <a:r>
              <a:rPr lang="en" sz="2000">
                <a:solidFill>
                  <a:srgbClr val="363759"/>
                </a:solidFill>
                <a:latin typeface="Source Sans Pro Light"/>
                <a:ea typeface="Source Sans Pro Light"/>
                <a:cs typeface="Source Sans Pro Light"/>
                <a:sym typeface="Source Sans Pro Light"/>
              </a:rPr>
              <a:t> par des </a:t>
            </a:r>
            <a:r>
              <a:rPr b="1" lang="en" sz="2000">
                <a:solidFill>
                  <a:srgbClr val="363759"/>
                </a:solidFill>
                <a:latin typeface="Source Sans Pro"/>
                <a:ea typeface="Source Sans Pro"/>
                <a:cs typeface="Source Sans Pro"/>
                <a:sym typeface="Source Sans Pro"/>
              </a:rPr>
              <a:t>criminels </a:t>
            </a:r>
            <a:r>
              <a:rPr lang="en" sz="2000">
                <a:solidFill>
                  <a:srgbClr val="363759"/>
                </a:solidFill>
                <a:latin typeface="Source Sans Pro Light"/>
                <a:ea typeface="Source Sans Pro Light"/>
                <a:cs typeface="Source Sans Pro Light"/>
                <a:sym typeface="Source Sans Pro Light"/>
              </a:rPr>
              <a:t>de sorte à donner l’impression que ce contenu numérique provient d’entreprises bien connues et fiables, dont les institutions financières et les organismes gouvernementaux. Les criminels diffusent ce contenu pour tenter de </a:t>
            </a:r>
            <a:r>
              <a:rPr b="1" lang="en" sz="2000">
                <a:solidFill>
                  <a:srgbClr val="363759"/>
                </a:solidFill>
                <a:latin typeface="Source Sans Pro"/>
                <a:ea typeface="Source Sans Pro"/>
                <a:cs typeface="Source Sans Pro"/>
                <a:sym typeface="Source Sans Pro"/>
              </a:rPr>
              <a:t>recueillir de l’information sensible de nature personnelle ou financière.</a:t>
            </a:r>
            <a:r>
              <a:rPr lang="en" sz="2000">
                <a:solidFill>
                  <a:srgbClr val="363759"/>
                </a:solidFill>
                <a:latin typeface="Source Sans Pro Light"/>
                <a:ea typeface="Source Sans Pro Light"/>
                <a:cs typeface="Source Sans Pro Light"/>
                <a:sym typeface="Source Sans Pro Light"/>
              </a:rPr>
              <a:t> »</a:t>
            </a:r>
            <a:endParaRPr sz="2000">
              <a:solidFill>
                <a:srgbClr val="363759"/>
              </a:solidFill>
              <a:latin typeface="Source Sans Pro Light"/>
              <a:ea typeface="Source Sans Pro Light"/>
              <a:cs typeface="Source Sans Pro Light"/>
              <a:sym typeface="Source Sans Pro Light"/>
            </a:endParaRPr>
          </a:p>
        </p:txBody>
      </p:sp>
      <p:sp>
        <p:nvSpPr>
          <p:cNvPr id="105" name="Google Shape;105;p22"/>
          <p:cNvSpPr txBox="1"/>
          <p:nvPr/>
        </p:nvSpPr>
        <p:spPr>
          <a:xfrm>
            <a:off x="5480750" y="4093600"/>
            <a:ext cx="3346500" cy="369300"/>
          </a:xfrm>
          <a:prstGeom prst="rect">
            <a:avLst/>
          </a:prstGeom>
          <a:noFill/>
          <a:ln>
            <a:noFill/>
          </a:ln>
        </p:spPr>
        <p:txBody>
          <a:bodyPr anchorCtr="0" anchor="b" bIns="91425" lIns="91425" spcFirstLastPara="1" rIns="91425" wrap="square" tIns="91425">
            <a:noAutofit/>
          </a:bodyPr>
          <a:lstStyle/>
          <a:p>
            <a:pPr indent="0" lvl="0" marL="0" rtl="0" algn="l">
              <a:spcBef>
                <a:spcPts val="500"/>
              </a:spcBef>
              <a:spcAft>
                <a:spcPts val="0"/>
              </a:spcAft>
              <a:buClr>
                <a:srgbClr val="000000"/>
              </a:buClr>
              <a:buSzPts val="1100"/>
              <a:buFont typeface="Arial"/>
              <a:buNone/>
            </a:pPr>
            <a:r>
              <a:rPr lang="en" sz="1200">
                <a:solidFill>
                  <a:schemeClr val="accent5"/>
                </a:solidFill>
                <a:uFill>
                  <a:noFill/>
                </a:uFill>
                <a:latin typeface="Source Sans Pro"/>
                <a:ea typeface="Source Sans Pro"/>
                <a:cs typeface="Source Sans Pro"/>
                <a:sym typeface="Source Sans Pro"/>
                <a:hlinkClick r:id="rId3">
                  <a:extLst>
                    <a:ext uri="{A12FA001-AC4F-418D-AE19-62706E023703}">
                      <ahyp:hlinkClr val="tx"/>
                    </a:ext>
                  </a:extLst>
                </a:hlinkClick>
              </a:rPr>
              <a:t>Source : Centre canadien pour la cybersécurité</a:t>
            </a:r>
            <a:endParaRPr sz="80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3"/>
          <p:cNvPicPr preferRelativeResize="0"/>
          <p:nvPr/>
        </p:nvPicPr>
        <p:blipFill>
          <a:blip r:embed="rId3">
            <a:alphaModFix/>
          </a:blip>
          <a:stretch>
            <a:fillRect/>
          </a:stretch>
        </p:blipFill>
        <p:spPr>
          <a:xfrm>
            <a:off x="1116525" y="930050"/>
            <a:ext cx="6791025" cy="4037449"/>
          </a:xfrm>
          <a:prstGeom prst="rect">
            <a:avLst/>
          </a:prstGeom>
          <a:noFill/>
          <a:ln>
            <a:noFill/>
          </a:ln>
        </p:spPr>
      </p:pic>
      <p:pic>
        <p:nvPicPr>
          <p:cNvPr id="111" name="Google Shape;111;p23"/>
          <p:cNvPicPr preferRelativeResize="0"/>
          <p:nvPr/>
        </p:nvPicPr>
        <p:blipFill>
          <a:blip r:embed="rId4">
            <a:alphaModFix/>
          </a:blip>
          <a:stretch>
            <a:fillRect/>
          </a:stretch>
        </p:blipFill>
        <p:spPr>
          <a:xfrm>
            <a:off x="2034134" y="1954592"/>
            <a:ext cx="3952089" cy="933795"/>
          </a:xfrm>
          <a:prstGeom prst="rect">
            <a:avLst/>
          </a:prstGeom>
          <a:noFill/>
          <a:ln cap="flat" cmpd="sng" w="28575">
            <a:solidFill>
              <a:srgbClr val="272350"/>
            </a:solidFill>
            <a:prstDash val="solid"/>
            <a:round/>
            <a:headEnd len="sm" w="sm" type="none"/>
            <a:tailEnd len="sm" w="sm" type="none"/>
          </a:ln>
        </p:spPr>
      </p:pic>
      <p:pic>
        <p:nvPicPr>
          <p:cNvPr id="112" name="Google Shape;112;p23"/>
          <p:cNvPicPr preferRelativeResize="0"/>
          <p:nvPr/>
        </p:nvPicPr>
        <p:blipFill>
          <a:blip r:embed="rId5">
            <a:alphaModFix/>
          </a:blip>
          <a:stretch>
            <a:fillRect/>
          </a:stretch>
        </p:blipFill>
        <p:spPr>
          <a:xfrm>
            <a:off x="2034134" y="3048683"/>
            <a:ext cx="3905226" cy="1362578"/>
          </a:xfrm>
          <a:prstGeom prst="rect">
            <a:avLst/>
          </a:prstGeom>
          <a:noFill/>
          <a:ln cap="flat" cmpd="sng" w="28575">
            <a:solidFill>
              <a:srgbClr val="272350"/>
            </a:solidFill>
            <a:prstDash val="solid"/>
            <a:round/>
            <a:headEnd len="sm" w="sm" type="none"/>
            <a:tailEnd len="sm" w="sm" type="none"/>
          </a:ln>
        </p:spPr>
      </p:pic>
      <p:sp>
        <p:nvSpPr>
          <p:cNvPr id="113" name="Google Shape;113;p23"/>
          <p:cNvSpPr txBox="1"/>
          <p:nvPr>
            <p:ph type="title"/>
          </p:nvPr>
        </p:nvSpPr>
        <p:spPr>
          <a:xfrm>
            <a:off x="477300" y="0"/>
            <a:ext cx="8189400" cy="89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3000"/>
              <a:buFont typeface="Arial"/>
              <a:buNone/>
            </a:pPr>
            <a:r>
              <a:rPr lang="en" sz="2700">
                <a:solidFill>
                  <a:srgbClr val="F05A4E"/>
                </a:solidFill>
              </a:rPr>
              <a:t>Définition d</a:t>
            </a:r>
            <a:r>
              <a:rPr lang="en" sz="2700"/>
              <a:t>e l'</a:t>
            </a:r>
            <a:r>
              <a:rPr lang="en" sz="2700">
                <a:solidFill>
                  <a:srgbClr val="F05A4E"/>
                </a:solidFill>
              </a:rPr>
              <a:t>hameçonnage</a:t>
            </a:r>
            <a:endParaRPr sz="2000">
              <a:solidFill>
                <a:srgbClr val="27235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11"/>
                                        </p:tgtEl>
                                      </p:cBhvr>
                                    </p:animEffect>
                                    <p:set>
                                      <p:cBhvr>
                                        <p:cTn dur="1" fill="hold">
                                          <p:stCondLst>
                                            <p:cond delay="1000"/>
                                          </p:stCondLst>
                                        </p:cTn>
                                        <p:tgtEl>
                                          <p:spTgt spid="11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4"/>
          <p:cNvSpPr txBox="1"/>
          <p:nvPr>
            <p:ph type="title"/>
          </p:nvPr>
        </p:nvSpPr>
        <p:spPr>
          <a:xfrm>
            <a:off x="477300" y="0"/>
            <a:ext cx="8189400" cy="89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3000"/>
              <a:buFont typeface="Arial"/>
              <a:buNone/>
            </a:pPr>
            <a:r>
              <a:rPr lang="en" sz="2700">
                <a:solidFill>
                  <a:srgbClr val="F05A4E"/>
                </a:solidFill>
              </a:rPr>
              <a:t>Objectifs d</a:t>
            </a:r>
            <a:r>
              <a:rPr lang="en" sz="2700"/>
              <a:t>e l’</a:t>
            </a:r>
            <a:r>
              <a:rPr lang="en" sz="2700">
                <a:solidFill>
                  <a:srgbClr val="F05A4E"/>
                </a:solidFill>
              </a:rPr>
              <a:t>hameçonnage</a:t>
            </a:r>
            <a:endParaRPr sz="2000">
              <a:solidFill>
                <a:srgbClr val="272350"/>
              </a:solidFill>
            </a:endParaRPr>
          </a:p>
        </p:txBody>
      </p:sp>
      <p:sp>
        <p:nvSpPr>
          <p:cNvPr id="119" name="Google Shape;119;p24"/>
          <p:cNvSpPr txBox="1"/>
          <p:nvPr/>
        </p:nvSpPr>
        <p:spPr>
          <a:xfrm>
            <a:off x="692425" y="3488925"/>
            <a:ext cx="2358000" cy="6624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2000">
                <a:solidFill>
                  <a:srgbClr val="363659"/>
                </a:solidFill>
                <a:latin typeface="Source Sans Pro"/>
                <a:ea typeface="Source Sans Pro"/>
                <a:cs typeface="Source Sans Pro"/>
                <a:sym typeface="Source Sans Pro"/>
              </a:rPr>
              <a:t>Vol d’informations </a:t>
            </a:r>
            <a:br>
              <a:rPr lang="en" sz="2000">
                <a:solidFill>
                  <a:srgbClr val="363659"/>
                </a:solidFill>
                <a:latin typeface="Source Sans Pro"/>
                <a:ea typeface="Source Sans Pro"/>
                <a:cs typeface="Source Sans Pro"/>
                <a:sym typeface="Source Sans Pro"/>
              </a:rPr>
            </a:br>
            <a:r>
              <a:rPr lang="en" sz="2000">
                <a:solidFill>
                  <a:srgbClr val="363659"/>
                </a:solidFill>
                <a:latin typeface="Source Sans Pro"/>
                <a:ea typeface="Source Sans Pro"/>
                <a:cs typeface="Source Sans Pro"/>
                <a:sym typeface="Source Sans Pro"/>
              </a:rPr>
              <a:t>bancaires </a:t>
            </a:r>
            <a:endParaRPr sz="2000">
              <a:solidFill>
                <a:srgbClr val="363659"/>
              </a:solidFill>
              <a:latin typeface="Source Sans Pro"/>
              <a:ea typeface="Source Sans Pro"/>
              <a:cs typeface="Source Sans Pro"/>
              <a:sym typeface="Source Sans Pro"/>
            </a:endParaRPr>
          </a:p>
        </p:txBody>
      </p:sp>
      <p:sp>
        <p:nvSpPr>
          <p:cNvPr id="120" name="Google Shape;120;p24"/>
          <p:cNvSpPr txBox="1"/>
          <p:nvPr/>
        </p:nvSpPr>
        <p:spPr>
          <a:xfrm>
            <a:off x="3743125" y="3488925"/>
            <a:ext cx="2055900" cy="662400"/>
          </a:xfrm>
          <a:prstGeom prst="rect">
            <a:avLst/>
          </a:prstGeom>
          <a:noFill/>
          <a:ln>
            <a:noFill/>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None/>
            </a:pPr>
            <a:r>
              <a:rPr lang="en" sz="2000">
                <a:solidFill>
                  <a:srgbClr val="363659"/>
                </a:solidFill>
                <a:latin typeface="Source Sans Pro"/>
                <a:ea typeface="Source Sans Pro"/>
                <a:cs typeface="Source Sans Pro"/>
                <a:sym typeface="Source Sans Pro"/>
              </a:rPr>
              <a:t>Vol d’identité</a:t>
            </a:r>
            <a:endParaRPr sz="2000">
              <a:solidFill>
                <a:srgbClr val="363659"/>
              </a:solidFill>
              <a:latin typeface="Source Sans Pro"/>
              <a:ea typeface="Source Sans Pro"/>
              <a:cs typeface="Source Sans Pro"/>
              <a:sym typeface="Source Sans Pro"/>
            </a:endParaRPr>
          </a:p>
        </p:txBody>
      </p:sp>
      <p:sp>
        <p:nvSpPr>
          <p:cNvPr id="121" name="Google Shape;121;p24"/>
          <p:cNvSpPr txBox="1"/>
          <p:nvPr/>
        </p:nvSpPr>
        <p:spPr>
          <a:xfrm>
            <a:off x="6692950" y="3488925"/>
            <a:ext cx="1758600" cy="6624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2000">
                <a:solidFill>
                  <a:srgbClr val="363659"/>
                </a:solidFill>
                <a:latin typeface="Source Sans Pro"/>
                <a:ea typeface="Source Sans Pro"/>
                <a:cs typeface="Source Sans Pro"/>
                <a:sym typeface="Source Sans Pro"/>
              </a:rPr>
              <a:t>Falsification </a:t>
            </a:r>
            <a:br>
              <a:rPr lang="en" sz="2000">
                <a:solidFill>
                  <a:srgbClr val="363659"/>
                </a:solidFill>
                <a:latin typeface="Source Sans Pro"/>
                <a:ea typeface="Source Sans Pro"/>
                <a:cs typeface="Source Sans Pro"/>
                <a:sym typeface="Source Sans Pro"/>
              </a:rPr>
            </a:br>
            <a:r>
              <a:rPr lang="en" sz="2000">
                <a:solidFill>
                  <a:srgbClr val="363659"/>
                </a:solidFill>
                <a:latin typeface="Source Sans Pro"/>
                <a:ea typeface="Source Sans Pro"/>
                <a:cs typeface="Source Sans Pro"/>
                <a:sym typeface="Source Sans Pro"/>
              </a:rPr>
              <a:t>de documents</a:t>
            </a:r>
            <a:endParaRPr sz="2000">
              <a:solidFill>
                <a:srgbClr val="363659"/>
              </a:solidFill>
              <a:latin typeface="Source Sans Pro"/>
              <a:ea typeface="Source Sans Pro"/>
              <a:cs typeface="Source Sans Pro"/>
              <a:sym typeface="Source Sans Pro"/>
            </a:endParaRPr>
          </a:p>
        </p:txBody>
      </p:sp>
      <p:pic>
        <p:nvPicPr>
          <p:cNvPr id="122" name="Google Shape;122;p24"/>
          <p:cNvPicPr preferRelativeResize="0"/>
          <p:nvPr/>
        </p:nvPicPr>
        <p:blipFill>
          <a:blip r:embed="rId3">
            <a:alphaModFix/>
          </a:blip>
          <a:stretch>
            <a:fillRect/>
          </a:stretch>
        </p:blipFill>
        <p:spPr>
          <a:xfrm>
            <a:off x="3971125" y="1657325"/>
            <a:ext cx="1599900" cy="1599900"/>
          </a:xfrm>
          <a:prstGeom prst="rect">
            <a:avLst/>
          </a:prstGeom>
          <a:noFill/>
          <a:ln>
            <a:noFill/>
          </a:ln>
        </p:spPr>
      </p:pic>
      <p:pic>
        <p:nvPicPr>
          <p:cNvPr id="123" name="Google Shape;123;p24"/>
          <p:cNvPicPr preferRelativeResize="0"/>
          <p:nvPr/>
        </p:nvPicPr>
        <p:blipFill>
          <a:blip r:embed="rId4">
            <a:alphaModFix/>
          </a:blip>
          <a:stretch>
            <a:fillRect/>
          </a:stretch>
        </p:blipFill>
        <p:spPr>
          <a:xfrm>
            <a:off x="1071475" y="1657325"/>
            <a:ext cx="1599900" cy="1599900"/>
          </a:xfrm>
          <a:prstGeom prst="rect">
            <a:avLst/>
          </a:prstGeom>
          <a:noFill/>
          <a:ln>
            <a:noFill/>
          </a:ln>
        </p:spPr>
      </p:pic>
      <p:pic>
        <p:nvPicPr>
          <p:cNvPr id="124" name="Google Shape;124;p24"/>
          <p:cNvPicPr preferRelativeResize="0"/>
          <p:nvPr/>
        </p:nvPicPr>
        <p:blipFill>
          <a:blip r:embed="rId5">
            <a:alphaModFix/>
          </a:blip>
          <a:stretch>
            <a:fillRect/>
          </a:stretch>
        </p:blipFill>
        <p:spPr>
          <a:xfrm>
            <a:off x="6921425" y="1920925"/>
            <a:ext cx="1301650" cy="1301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477300" y="0"/>
            <a:ext cx="8189400" cy="891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700"/>
              <a:t> </a:t>
            </a:r>
            <a:r>
              <a:rPr lang="en" sz="2700"/>
              <a:t>Le saviez-vous?</a:t>
            </a:r>
            <a:endParaRPr sz="2700"/>
          </a:p>
        </p:txBody>
      </p:sp>
      <p:pic>
        <p:nvPicPr>
          <p:cNvPr descr="Le Québec est devenu une plaque tournante de la fraude par carte bancaire, de « la F », ou de la « frappe », comme on la surnomme dans le milieu. On compte des milliers de victimes, et les pertes encourues représentent des dizaines de millions de dollars.&#10;&#10;Simon Coutu est allé à la rencontre de criminels qui pratiquent la fraude pour tenter de mieux comprendre les rouages derrière ce phénomène qui prend de l'ampleur. La plupart des tournages de ce reportage ont eu lieu avant la pandémie de COVID-19.&#10;&#10;Une vidéo de Simon Coutu, Jean-Philippe Gagnon, Patrick André Perron, Carl Mondello et Thomas Christopherson.&#10;&#10;Pour suivre notre couverture de l'actualité : https://www.rad.ca/dossier/actualite&#10;&#10;Télécharger notre application : https://app.rad.ca/telechargement/DtUc&#10;&#10;Et t'abonner à nos autres plateformes :&#10;&#10;Facebook : http://www.facebook.com/radpointca&#10;Instagram : http://www.instagram.com/radpointca&#10;Infolettre : https://www.rad.ca/?infolettre=true&#10;&#10;Rad, c’est le laboratoire de journalisme de Radio-Canada. Notre mission est de tester différents formats pour vous parler d'actualité et d'enjeux de société. On teste, on apprend, on évolue, avec vous. - https://www.rad.ca" id="130" name="Google Shape;130;p25" title="Fraude organisée | Enquête | Rad">
            <a:hlinkClick r:id="rId3"/>
          </p:cNvPr>
          <p:cNvPicPr preferRelativeResize="0"/>
          <p:nvPr/>
        </p:nvPicPr>
        <p:blipFill>
          <a:blip r:embed="rId4">
            <a:alphaModFix/>
          </a:blip>
          <a:stretch>
            <a:fillRect/>
          </a:stretch>
        </p:blipFill>
        <p:spPr>
          <a:xfrm>
            <a:off x="1828800" y="746600"/>
            <a:ext cx="5273476" cy="3955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477300" y="0"/>
            <a:ext cx="8189400" cy="89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3000"/>
              <a:buFont typeface="Arial"/>
              <a:buNone/>
            </a:pPr>
            <a:r>
              <a:rPr lang="en" sz="2700"/>
              <a:t>Les différents moyens utilisés par les fraudeur·se·s</a:t>
            </a:r>
            <a:r>
              <a:rPr b="1" lang="en" sz="2700">
                <a:solidFill>
                  <a:srgbClr val="F05A4E"/>
                </a:solidFill>
                <a:latin typeface="Source Sans Pro"/>
                <a:ea typeface="Source Sans Pro"/>
                <a:cs typeface="Source Sans Pro"/>
                <a:sym typeface="Source Sans Pro"/>
              </a:rPr>
              <a:t> </a:t>
            </a:r>
            <a:endParaRPr sz="2700">
              <a:solidFill>
                <a:srgbClr val="272350"/>
              </a:solidFill>
            </a:endParaRPr>
          </a:p>
        </p:txBody>
      </p:sp>
      <p:sp>
        <p:nvSpPr>
          <p:cNvPr id="136" name="Google Shape;136;p26"/>
          <p:cNvSpPr txBox="1"/>
          <p:nvPr/>
        </p:nvSpPr>
        <p:spPr>
          <a:xfrm>
            <a:off x="962587" y="3205850"/>
            <a:ext cx="1697400" cy="6624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2000">
                <a:solidFill>
                  <a:srgbClr val="363759"/>
                </a:solidFill>
                <a:latin typeface="Source Sans Pro"/>
                <a:ea typeface="Source Sans Pro"/>
                <a:cs typeface="Source Sans Pro"/>
                <a:sym typeface="Source Sans Pro"/>
              </a:rPr>
              <a:t>Appel téléphonique</a:t>
            </a:r>
            <a:endParaRPr sz="2000">
              <a:solidFill>
                <a:srgbClr val="363759"/>
              </a:solidFill>
              <a:latin typeface="Source Sans Pro"/>
              <a:ea typeface="Source Sans Pro"/>
              <a:cs typeface="Source Sans Pro"/>
              <a:sym typeface="Source Sans Pro"/>
            </a:endParaRPr>
          </a:p>
        </p:txBody>
      </p:sp>
      <p:sp>
        <p:nvSpPr>
          <p:cNvPr id="137" name="Google Shape;137;p26"/>
          <p:cNvSpPr txBox="1"/>
          <p:nvPr/>
        </p:nvSpPr>
        <p:spPr>
          <a:xfrm>
            <a:off x="3699588" y="3205850"/>
            <a:ext cx="1697400" cy="6624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2000">
                <a:solidFill>
                  <a:srgbClr val="363759"/>
                </a:solidFill>
                <a:latin typeface="Source Sans Pro"/>
                <a:ea typeface="Source Sans Pro"/>
                <a:cs typeface="Source Sans Pro"/>
                <a:sym typeface="Source Sans Pro"/>
              </a:rPr>
              <a:t>Message texte </a:t>
            </a:r>
            <a:br>
              <a:rPr lang="en" sz="2000">
                <a:solidFill>
                  <a:srgbClr val="363759"/>
                </a:solidFill>
                <a:latin typeface="Source Sans Pro"/>
                <a:ea typeface="Source Sans Pro"/>
                <a:cs typeface="Source Sans Pro"/>
                <a:sym typeface="Source Sans Pro"/>
              </a:rPr>
            </a:br>
            <a:r>
              <a:rPr lang="en" sz="2000">
                <a:solidFill>
                  <a:srgbClr val="363759"/>
                </a:solidFill>
                <a:latin typeface="Source Sans Pro"/>
                <a:ea typeface="Source Sans Pro"/>
                <a:cs typeface="Source Sans Pro"/>
                <a:sym typeface="Source Sans Pro"/>
              </a:rPr>
              <a:t>et courriel</a:t>
            </a:r>
            <a:endParaRPr sz="2000">
              <a:solidFill>
                <a:srgbClr val="363759"/>
              </a:solidFill>
              <a:latin typeface="Source Sans Pro"/>
              <a:ea typeface="Source Sans Pro"/>
              <a:cs typeface="Source Sans Pro"/>
              <a:sym typeface="Source Sans Pro"/>
            </a:endParaRPr>
          </a:p>
        </p:txBody>
      </p:sp>
      <p:sp>
        <p:nvSpPr>
          <p:cNvPr id="138" name="Google Shape;138;p26"/>
          <p:cNvSpPr txBox="1"/>
          <p:nvPr/>
        </p:nvSpPr>
        <p:spPr>
          <a:xfrm>
            <a:off x="6436625" y="3297825"/>
            <a:ext cx="1758600" cy="6624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lang="en" sz="2000">
                <a:solidFill>
                  <a:srgbClr val="363759"/>
                </a:solidFill>
                <a:latin typeface="Source Sans Pro"/>
                <a:ea typeface="Source Sans Pro"/>
                <a:cs typeface="Source Sans Pro"/>
                <a:sym typeface="Source Sans Pro"/>
              </a:rPr>
              <a:t>Site Web malveillant</a:t>
            </a:r>
            <a:endParaRPr sz="2000">
              <a:solidFill>
                <a:srgbClr val="363759"/>
              </a:solidFill>
              <a:latin typeface="Source Sans Pro"/>
              <a:ea typeface="Source Sans Pro"/>
              <a:cs typeface="Source Sans Pro"/>
              <a:sym typeface="Source Sans Pro"/>
            </a:endParaRPr>
          </a:p>
        </p:txBody>
      </p:sp>
      <p:pic>
        <p:nvPicPr>
          <p:cNvPr id="139" name="Google Shape;139;p26"/>
          <p:cNvPicPr preferRelativeResize="0"/>
          <p:nvPr/>
        </p:nvPicPr>
        <p:blipFill>
          <a:blip r:embed="rId3">
            <a:alphaModFix/>
          </a:blip>
          <a:stretch>
            <a:fillRect/>
          </a:stretch>
        </p:blipFill>
        <p:spPr>
          <a:xfrm>
            <a:off x="1239013" y="1819275"/>
            <a:ext cx="1179575" cy="1179575"/>
          </a:xfrm>
          <a:prstGeom prst="rect">
            <a:avLst/>
          </a:prstGeom>
          <a:noFill/>
          <a:ln>
            <a:noFill/>
          </a:ln>
        </p:spPr>
      </p:pic>
      <p:pic>
        <p:nvPicPr>
          <p:cNvPr id="140" name="Google Shape;140;p26"/>
          <p:cNvPicPr preferRelativeResize="0"/>
          <p:nvPr/>
        </p:nvPicPr>
        <p:blipFill>
          <a:blip r:embed="rId4">
            <a:alphaModFix/>
          </a:blip>
          <a:stretch>
            <a:fillRect/>
          </a:stretch>
        </p:blipFill>
        <p:spPr>
          <a:xfrm>
            <a:off x="3982213" y="1819275"/>
            <a:ext cx="1179575" cy="1179575"/>
          </a:xfrm>
          <a:prstGeom prst="rect">
            <a:avLst/>
          </a:prstGeom>
          <a:noFill/>
          <a:ln>
            <a:noFill/>
          </a:ln>
        </p:spPr>
      </p:pic>
      <p:pic>
        <p:nvPicPr>
          <p:cNvPr id="141" name="Google Shape;141;p26"/>
          <p:cNvPicPr preferRelativeResize="0"/>
          <p:nvPr/>
        </p:nvPicPr>
        <p:blipFill>
          <a:blip r:embed="rId5">
            <a:alphaModFix/>
          </a:blip>
          <a:stretch>
            <a:fillRect/>
          </a:stretch>
        </p:blipFill>
        <p:spPr>
          <a:xfrm>
            <a:off x="6712313" y="1981963"/>
            <a:ext cx="1179575" cy="1179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552EDEE0ED184F8436F95201FED710" ma:contentTypeVersion="13" ma:contentTypeDescription="Crée un document." ma:contentTypeScope="" ma:versionID="f785dca387f58dc9bdf4d1929e23a4b9">
  <xsd:schema xmlns:xsd="http://www.w3.org/2001/XMLSchema" xmlns:xs="http://www.w3.org/2001/XMLSchema" xmlns:p="http://schemas.microsoft.com/office/2006/metadata/properties" xmlns:ns2="85e1e3ed-d200-4a09-bc4b-ae2eac87e06a" xmlns:ns3="43c84c27-5f86-4081-aff9-b27a6863c48b" targetNamespace="http://schemas.microsoft.com/office/2006/metadata/properties" ma:root="true" ma:fieldsID="e98ce2eee941e286b12583f1b53e4f25" ns2:_="" ns3:_="">
    <xsd:import namespace="85e1e3ed-d200-4a09-bc4b-ae2eac87e06a"/>
    <xsd:import namespace="43c84c27-5f86-4081-aff9-b27a6863c4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e1e3ed-d200-4a09-bc4b-ae2eac87e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c84c27-5f86-4081-aff9-b27a6863c48b"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E0CF39-5D45-4AF5-B1C5-E5A5CEBB7EB6}"/>
</file>

<file path=customXml/itemProps2.xml><?xml version="1.0" encoding="utf-8"?>
<ds:datastoreItem xmlns:ds="http://schemas.openxmlformats.org/officeDocument/2006/customXml" ds:itemID="{629F0DCC-7C64-4DB7-892F-C114D858DF05}"/>
</file>

<file path=customXml/itemProps3.xml><?xml version="1.0" encoding="utf-8"?>
<ds:datastoreItem xmlns:ds="http://schemas.openxmlformats.org/officeDocument/2006/customXml" ds:itemID="{A2F58B5B-404C-4F8E-8FBD-6ED55BD9BCD3}"/>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0x010100ED552EDEE0ED184F8436F95201FED710</vt:lpwstr>
  </property>
</Properties>
</file>