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p:regular r:id="rId40"/>
      <p:bold r:id="rId41"/>
      <p:italic r:id="rId42"/>
      <p:boldItalic r:id="rId43"/>
    </p:embeddedFont>
    <p:embeddedFont>
      <p:font typeface="Source Sans Pro Light"/>
      <p:regular r:id="rId44"/>
      <p:bold r:id="rId45"/>
      <p:italic r:id="rId46"/>
      <p:boldItalic r:id="rId47"/>
    </p:embeddedFont>
    <p:embeddedFont>
      <p:font typeface="Source Sans Pro SemiBold"/>
      <p:regular r:id="rId48"/>
      <p:bold r:id="rId49"/>
      <p:italic r:id="rId50"/>
      <p:boldItalic r:id="rId51"/>
    </p:embeddedFont>
    <p:embeddedFont>
      <p:font typeface="Helvetica Neue"/>
      <p:regular r:id="rId52"/>
      <p:bold r:id="rId53"/>
      <p:italic r:id="rId54"/>
      <p:boldItalic r:id="rId55"/>
    </p:embeddedFont>
    <p:embeddedFont>
      <p:font typeface="Source Sans Pro"/>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8">
          <p15:clr>
            <a:srgbClr val="A4A3A4"/>
          </p15:clr>
        </p15:guide>
        <p15:guide id="2" pos="2880">
          <p15:clr>
            <a:srgbClr val="A4A3A4"/>
          </p15:clr>
        </p15:guide>
        <p15:guide id="3" pos="583">
          <p15:clr>
            <a:srgbClr val="9AA0A6"/>
          </p15:clr>
        </p15:guide>
        <p15:guide id="4" pos="1152">
          <p15:clr>
            <a:srgbClr val="9AA0A6"/>
          </p15:clr>
        </p15:guide>
        <p15:guide id="5" pos="1721">
          <p15:clr>
            <a:srgbClr val="9AA0A6"/>
          </p15:clr>
        </p15:guide>
        <p15:guide id="6" pos="2304">
          <p15:clr>
            <a:srgbClr val="9AA0A6"/>
          </p15:clr>
        </p15:guide>
        <p15:guide id="7" pos="4608">
          <p15:clr>
            <a:srgbClr val="9AA0A6"/>
          </p15:clr>
        </p15:guide>
        <p15:guide id="8" pos="4032">
          <p15:clr>
            <a:srgbClr val="9AA0A6"/>
          </p15:clr>
        </p15:guide>
        <p15:guide id="9" pos="3456">
          <p15:clr>
            <a:srgbClr val="9AA0A6"/>
          </p15:clr>
        </p15:guide>
        <p15:guide id="10" pos="5191">
          <p15:clr>
            <a:srgbClr val="9AA0A6"/>
          </p15:clr>
        </p15:guide>
        <p15:guide id="11" orient="horz" pos="576">
          <p15:clr>
            <a:srgbClr val="9AA0A6"/>
          </p15:clr>
        </p15:guide>
        <p15:guide id="12" orient="horz" pos="1152">
          <p15:clr>
            <a:srgbClr val="9AA0A6"/>
          </p15:clr>
        </p15:guide>
        <p15:guide id="13" orient="horz" pos="2304">
          <p15:clr>
            <a:srgbClr val="9AA0A6"/>
          </p15:clr>
        </p15:guide>
        <p15:guide id="14" orient="horz"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8" orient="horz"/>
        <p:guide pos="2880"/>
        <p:guide pos="583"/>
        <p:guide pos="1152"/>
        <p:guide pos="1721"/>
        <p:guide pos="2304"/>
        <p:guide pos="4608"/>
        <p:guide pos="4032"/>
        <p:guide pos="3456"/>
        <p:guide pos="5191"/>
        <p:guide pos="576" orient="horz"/>
        <p:guide pos="1152" orient="horz"/>
        <p:guide pos="2304" orient="horz"/>
        <p:guide pos="2880" orient="horz"/>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font" Target="fonts/Roboto-italic.fntdata"/><Relationship Id="rId47" Type="http://schemas.openxmlformats.org/officeDocument/2006/relationships/font" Target="fonts/SourceSansProLight-boldItalic.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SourceSansProSemiBold-italic.fntdata"/><Relationship Id="rId55" Type="http://schemas.openxmlformats.org/officeDocument/2006/relationships/font" Target="fonts/HelveticaNeue-boldItalic.fntdata"/><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Roboto-regular.fntdata"/><Relationship Id="rId45" Type="http://schemas.openxmlformats.org/officeDocument/2006/relationships/font" Target="fonts/SourceSansProLight-bold.fntdata"/><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font" Target="fonts/HelveticaNeue-bold.fntdata"/><Relationship Id="rId11" Type="http://schemas.openxmlformats.org/officeDocument/2006/relationships/slide" Target="slides/slide6.xml"/><Relationship Id="rId58" Type="http://schemas.openxmlformats.org/officeDocument/2006/relationships/font" Target="fonts/SourceSansPro-italic.fntdata"/><Relationship Id="rId5" Type="http://schemas.openxmlformats.org/officeDocument/2006/relationships/notesMaster" Target="notesMasters/notesMaster1.xml"/><Relationship Id="rId61" Type="http://schemas.openxmlformats.org/officeDocument/2006/relationships/customXml" Target="../customXml/item2.xml"/><Relationship Id="rId19" Type="http://schemas.openxmlformats.org/officeDocument/2006/relationships/slide" Target="slides/slide14.xml"/><Relationship Id="rId43" Type="http://schemas.openxmlformats.org/officeDocument/2006/relationships/font" Target="fonts/Roboto-boldItalic.fntdata"/><Relationship Id="rId48" Type="http://schemas.openxmlformats.org/officeDocument/2006/relationships/font" Target="fonts/SourceSansProSemiBold-regular.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56" Type="http://schemas.openxmlformats.org/officeDocument/2006/relationships/font" Target="fonts/SourceSansPro-regular.fntdata"/><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SourceSansProSemiBold-boldItalic.fntdata"/><Relationship Id="rId3" Type="http://schemas.openxmlformats.org/officeDocument/2006/relationships/presProps" Target="presProps.xml"/><Relationship Id="rId46" Type="http://schemas.openxmlformats.org/officeDocument/2006/relationships/font" Target="fonts/SourceSansProLight-italic.fntdata"/><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font" Target="fonts/SourceSansPro-boldItalic.fntdata"/><Relationship Id="rId17" Type="http://schemas.openxmlformats.org/officeDocument/2006/relationships/slide" Target="slides/slide12.xml"/><Relationship Id="rId41" Type="http://schemas.openxmlformats.org/officeDocument/2006/relationships/font" Target="fonts/Roboto-bold.fntdata"/><Relationship Id="rId20" Type="http://schemas.openxmlformats.org/officeDocument/2006/relationships/slide" Target="slides/slide15.xml"/><Relationship Id="rId54" Type="http://schemas.openxmlformats.org/officeDocument/2006/relationships/font" Target="fonts/HelveticaNeue-italic.fntdata"/><Relationship Id="rId62" Type="http://schemas.openxmlformats.org/officeDocument/2006/relationships/customXml" Target="../customXml/item3.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font" Target="fonts/SourceSansProSemiBold-bold.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font" Target="fonts/SourceSansPro-bold.fntdata"/><Relationship Id="rId15" Type="http://schemas.openxmlformats.org/officeDocument/2006/relationships/slide" Target="slides/slide10.xml"/><Relationship Id="rId44" Type="http://schemas.openxmlformats.org/officeDocument/2006/relationships/font" Target="fonts/SourceSansProLight-regular.fntdata"/><Relationship Id="rId31" Type="http://schemas.openxmlformats.org/officeDocument/2006/relationships/slide" Target="slides/slide26.xml"/><Relationship Id="rId52" Type="http://schemas.openxmlformats.org/officeDocument/2006/relationships/font" Target="fonts/HelveticaNeue-regular.fntdata"/><Relationship Id="rId10" Type="http://schemas.openxmlformats.org/officeDocument/2006/relationships/slide" Target="slides/slide5.xml"/><Relationship Id="rId60"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0jrRjqef1M_02fIb6Vr0H7-Nl2ZB5yHI/view?usp=sharing" TargetMode="External"/><Relationship Id="rId3" Type="http://schemas.openxmlformats.org/officeDocument/2006/relationships/hyperlink" Target="https://drive.google.com/file/d/1yVSj7KW2L4NmN-G0nA9oT7ypy_YYFeSO/view?usp=sharing" TargetMode="External"/><Relationship Id="rId4" Type="http://schemas.openxmlformats.org/officeDocument/2006/relationships/hyperlink" Target="https://docs.google.com/document/d/1bG-Rw5bgymcudiN--oJ-V3uni9bUn46_/edit" TargetMode="External"/><Relationship Id="rId9" Type="http://schemas.openxmlformats.org/officeDocument/2006/relationships/hyperlink" Target="https://docs.google.com/presentation/d/1RGUSnQIQWNeTF4U5g75yd2iaVi6XG8EYgMNjscvJsiY/edit#slide=id.gca900aae6b_0_0" TargetMode="External"/><Relationship Id="rId5" Type="http://schemas.openxmlformats.org/officeDocument/2006/relationships/hyperlink" Target="https://alphanumerique.ca" TargetMode="External"/><Relationship Id="rId6" Type="http://schemas.openxmlformats.org/officeDocument/2006/relationships/hyperlink" Target="https://drive.google.com/file/d/12YVJdsC3Mrxdj4Jv32i1JDU9M9F-TYzu/view?usp=sharing" TargetMode="External"/><Relationship Id="rId7" Type="http://schemas.openxmlformats.org/officeDocument/2006/relationships/hyperlink" Target="https://docs.google.com/document/d/1ilxJ7I6VUnqH0hbBnUHjOVzNmuOjsblw4HIOdXPgZsE/edit" TargetMode="External"/><Relationship Id="rId8" Type="http://schemas.openxmlformats.org/officeDocument/2006/relationships/hyperlink" Target="https://docs.google.com/presentation/d/16zw8BcNmEltSLzBHw_eLrYFdP47ZyzCp3BptbyyHAMY/edit#slide=id.g1a69419a36841d52_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ivacyinternational.org/sites/default/files/2018-12/How%20Apps%20on%20Android%20Share%20Data%20with%20Facebook%20-%20Privacy%20International%202018.pdf" TargetMode="External"/><Relationship Id="rId3" Type="http://schemas.openxmlformats.org/officeDocument/2006/relationships/hyperlink" Target="https://www.youtube.com/watch?v=9kpKDaF3IFw"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tpress.mit.edu/books/metadata"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cd.org/fr/sti/ieconomie/lignesdirectricesregissantlaprotectiondelaviepriveeetlesfluxtransfrontieresdedonneesdecaracterepersonnel.htm" TargetMode="External"/><Relationship Id="rId3" Type="http://schemas.openxmlformats.org/officeDocument/2006/relationships/hyperlink" Target="https://www.itgovernance.co.uk/blog/the-gdpr-do-you-know-the-difference-between-personal-data-and-sensitive-data" TargetMode="External"/><Relationship Id="rId4" Type="http://schemas.openxmlformats.org/officeDocument/2006/relationships/hyperlink" Target="https://laws-lois.justice.gc.ca/fra/lois/p-21/" TargetMode="External"/><Relationship Id="rId5" Type="http://schemas.openxmlformats.org/officeDocument/2006/relationships/hyperlink" Target="http://www.cocqsida.com/vih-info-droits/confidentialite-reseau-sante.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business/marketing-partners" TargetMode="External"/><Relationship Id="rId3" Type="http://schemas.openxmlformats.org/officeDocument/2006/relationships/hyperlink" Target="https://www.adobe.com/ca/advertising-cloud/social-media-advertising.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cho.be/opinions/carte-blanche/430-anciennes-clauses-de-facebook-declarees-abusives-et-illicites/10120209.html" TargetMode="External"/><Relationship Id="rId3" Type="http://schemas.openxmlformats.org/officeDocument/2006/relationships/hyperlink" Target="https://www.lecho.be/opinions/carte-blanche/430-anciennes-clauses-de-facebook-declarees-abusives-et-illicites/10120209.html" TargetMode="External"/><Relationship Id="rId4" Type="http://schemas.openxmlformats.org/officeDocument/2006/relationships/hyperlink" Target="https://www.lecho.be/opinions/carte-blanche/430-anciennes-clauses-de-facebook-declarees-abusives-et-illicites/10120209.html" TargetMode="External"/><Relationship Id="rId5" Type="http://schemas.openxmlformats.org/officeDocument/2006/relationships/hyperlink" Target="https://www.cnet.com/tech/services-and-software/7-things-data-privacy-experts-wish-you-knew-about-app-security/"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illage-justice.com/articles/quelles-responsabilites-sur-les-reseaux-sociaux,29033.html" TargetMode="External"/><Relationship Id="rId3" Type="http://schemas.openxmlformats.org/officeDocument/2006/relationships/hyperlink" Target="https://pierretrudel.openum.ca/files/sites/6/2014/11/La_responsabilite_des_medias_en_ligne.pdf" TargetMode="External"/><Relationship Id="rId4" Type="http://schemas.openxmlformats.org/officeDocument/2006/relationships/hyperlink" Target="https://www.lefigaro.fr/vox/societe/les-reseaux-sociaux-doivent-etre-responsables-des-contenus-qu-ils-hebergent-20201026"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uters.com/article/us-media-copyright-twitter-idUSBRE9AL16F20131122" TargetMode="External"/><Relationship Id="rId3" Type="http://schemas.openxmlformats.org/officeDocument/2006/relationships/hyperlink" Target="https://www.avocats-mathias.com/cyberespace/photos-twitter-propriete"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fluenth.com/comment-securiser-compte-instagram/" TargetMode="External"/><Relationship Id="rId3" Type="http://schemas.openxmlformats.org/officeDocument/2006/relationships/hyperlink" Target="https://help.instagram.com/581066165581870"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acebook.co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acebook.co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berlo.fr/blog/chiffres-facebook" TargetMode="External"/><Relationship Id="rId3" Type="http://schemas.openxmlformats.org/officeDocument/2006/relationships/hyperlink" Target="https://www.oberlo.fr/blog/tiktok-statistiques" TargetMode="External"/><Relationship Id="rId4" Type="http://schemas.openxmlformats.org/officeDocument/2006/relationships/hyperlink" Target="https://www.statista.com/statistics/244995/number-of-paying-spotify-subscriber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yberjustice.ca" TargetMode="External"/><Relationship Id="rId3" Type="http://schemas.openxmlformats.org/officeDocument/2006/relationships/hyperlink" Target="https://francoischarron.com" TargetMode="External"/><Relationship Id="rId4" Type="http://schemas.openxmlformats.org/officeDocument/2006/relationships/hyperlink" Target="https://www.cliquezjustice.ca" TargetMode="External"/><Relationship Id="rId5" Type="http://schemas.openxmlformats.org/officeDocument/2006/relationships/hyperlink" Target="https://www.ic.gc.ca/eic/site/062.nsf/fra/h_00108.html" TargetMode="External"/><Relationship Id="rId6" Type="http://schemas.openxmlformats.org/officeDocument/2006/relationships/hyperlink" Target="https://tosdr.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gc.ca/eic/site/062.nsf/fra/h_00108.html" TargetMode="External"/><Relationship Id="rId3" Type="http://schemas.openxmlformats.org/officeDocument/2006/relationships/hyperlink" Target="https://www.canada.ca/fr/innovation-sciences-developpement-economique/nouvelles/2019/05/le-ministre-bains-presente-la-charte-canadienne-du-numerique.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dt.oqlf.gouv.qc.ca/ficheOqlf.aspx?Id_Fiche=2650311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sdr.or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ef6e3a708_0_52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aef6e3a708_0_5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2">
                  <a:extLst>
                    <a:ext uri="{A12FA001-AC4F-418D-AE19-62706E023703}">
                      <ahyp:hlinkClr val="tx"/>
                    </a:ext>
                  </a:extLst>
                </a:hlinkClick>
              </a:rPr>
              <a:t>Règles d’éthique et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3">
                  <a:extLst>
                    <a:ext uri="{A12FA001-AC4F-418D-AE19-62706E023703}">
                      <ahyp:hlinkClr val="tx"/>
                    </a:ext>
                  </a:extLst>
                </a:hlinkClick>
              </a:rPr>
              <a:t>Procédure - Litige ou non-respect du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4">
                  <a:extLst>
                    <a:ext uri="{A12FA001-AC4F-418D-AE19-62706E023703}">
                      <ahyp:hlinkClr val="tx"/>
                    </a:ext>
                  </a:extLst>
                </a:hlinkClick>
              </a:rPr>
              <a:t>Déroulé technique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PRÉSENTEZ-VOUS</a:t>
            </a:r>
            <a:endParaRPr>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Bonjour je m’appelle (...) , et je suis (...) pour l’organisme </a:t>
            </a:r>
            <a:r>
              <a:rPr i="1" lang="en" sz="1200">
                <a:solidFill>
                  <a:srgbClr val="073763"/>
                </a:solidFill>
                <a:latin typeface="Source Sans Pro"/>
                <a:ea typeface="Source Sans Pro"/>
                <a:cs typeface="Source Sans Pro"/>
                <a:sym typeface="Source Sans Pro"/>
              </a:rPr>
              <a:t>Techno Culture Club</a:t>
            </a:r>
            <a:r>
              <a:rPr lang="en" sz="1200">
                <a:solidFill>
                  <a:srgbClr val="073763"/>
                </a:solidFill>
                <a:latin typeface="Source Sans Pro"/>
                <a:ea typeface="Source Sans Pro"/>
                <a:cs typeface="Source Sans Pro"/>
                <a:sym typeface="Source Sans Pro"/>
              </a:rPr>
              <a:t>. Nous sommes un organisme situé à Montréal et nous sommes spécialisé·e·s dans la création et la diffusion de contenu sur la littératie numérique.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Cet atelier est donné dans le cadre du projet </a:t>
            </a: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 est un projet d’envergure nationale qui a pour vocation de contribuer à réduire les fossés numériques au sein de la population. Pour plus d'informations rendez-vous sur </a:t>
            </a:r>
            <a:r>
              <a:rPr lang="en" sz="1200" u="sng">
                <a:solidFill>
                  <a:srgbClr val="1155CC"/>
                </a:solidFill>
                <a:latin typeface="Source Sans Pro"/>
                <a:ea typeface="Source Sans Pro"/>
                <a:cs typeface="Source Sans Pro"/>
                <a:sym typeface="Source Sans Pro"/>
                <a:hlinkClick r:id="rId5">
                  <a:extLst>
                    <a:ext uri="{A12FA001-AC4F-418D-AE19-62706E023703}">
                      <ahyp:hlinkClr val="tx"/>
                    </a:ext>
                  </a:extLst>
                </a:hlinkClick>
              </a:rPr>
              <a:t>https://alphanumerique.ca</a:t>
            </a:r>
            <a:r>
              <a:rPr lang="en" sz="1200">
                <a:solidFill>
                  <a:srgbClr val="073763"/>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PARTAGER CE </a:t>
            </a:r>
            <a:r>
              <a:rPr b="1" lang="en" sz="1200" u="sng">
                <a:solidFill>
                  <a:schemeClr val="hlink"/>
                </a:solidFill>
                <a:latin typeface="Source Sans Pro"/>
                <a:ea typeface="Source Sans Pro"/>
                <a:cs typeface="Source Sans Pro"/>
                <a:sym typeface="Source Sans Pro"/>
                <a:hlinkClick r:id="rId6"/>
              </a:rPr>
              <a:t>TEXTE</a:t>
            </a:r>
            <a:r>
              <a:rPr b="1" lang="en" sz="1200">
                <a:solidFill>
                  <a:srgbClr val="008BCB"/>
                </a:solidFill>
                <a:latin typeface="Source Sans Pro"/>
                <a:ea typeface="Source Sans Pro"/>
                <a:cs typeface="Source Sans Pro"/>
                <a:sym typeface="Source Sans Pro"/>
              </a:rPr>
              <a:t> DANS LE CLAVARDAGE</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Notez que cet atelier est enregistré, il sera utilisé à l’interne à des fins de formations et de contrôle de la qualité et ne sera en aucun cas partagé sur internet ou à des tierces. </a:t>
            </a:r>
            <a:endParaRPr i="1" sz="1300">
              <a:solidFill>
                <a:srgbClr val="073763"/>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b="1" sz="1200">
              <a:solidFill>
                <a:srgbClr val="008BCB"/>
              </a:solidFill>
              <a:latin typeface="Source Sans Pro"/>
              <a:ea typeface="Source Sans Pro"/>
              <a:cs typeface="Source Sans Pro"/>
              <a:sym typeface="Source Sans Pro"/>
            </a:endParaRPr>
          </a:p>
          <a:p>
            <a:pPr indent="0" lvl="0" marL="0" rtl="0" algn="ctr">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AVANT DE COMMENCER L’ATELIER : S’ASSURER QUE TOUT LE MONDE EST CONNECTÉ À L’AUDIO ET QUE TOUT LE MONDE EST À L’AISE AVEC ZOOM À l’AIDE D’UN</a:t>
            </a:r>
            <a:r>
              <a:rPr b="1" lang="en" sz="1200" u="sng">
                <a:solidFill>
                  <a:srgbClr val="1155CC"/>
                </a:solidFill>
                <a:latin typeface="Source Sans Pro"/>
                <a:ea typeface="Source Sans Pro"/>
                <a:cs typeface="Source Sans Pro"/>
                <a:sym typeface="Source Sans Pro"/>
                <a:hlinkClick r:id="rId7">
                  <a:extLst>
                    <a:ext uri="{A12FA001-AC4F-418D-AE19-62706E023703}">
                      <ahyp:hlinkClr val="tx"/>
                    </a:ext>
                  </a:extLst>
                </a:hlinkClick>
              </a:rPr>
              <a:t> SONDAGE </a:t>
            </a:r>
            <a:r>
              <a:rPr b="1" lang="en" sz="1200">
                <a:solidFill>
                  <a:srgbClr val="008BCB"/>
                </a:solidFill>
                <a:latin typeface="Source Sans Pro"/>
                <a:ea typeface="Source Sans Pro"/>
                <a:cs typeface="Source Sans Pro"/>
                <a:sym typeface="Source Sans Pro"/>
              </a:rPr>
              <a:t>ZOOM.</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AUDIO </a:t>
            </a:r>
            <a:r>
              <a:rPr b="1" lang="en" sz="1300" u="sng">
                <a:solidFill>
                  <a:srgbClr val="1155CC"/>
                </a:solidFill>
                <a:latin typeface="Source Sans Pro"/>
                <a:ea typeface="Source Sans Pro"/>
                <a:cs typeface="Source Sans Pro"/>
                <a:sym typeface="Source Sans Pro"/>
                <a:hlinkClick r:id="rId8">
                  <a:extLst>
                    <a:ext uri="{A12FA001-AC4F-418D-AE19-62706E023703}">
                      <ahyp:hlinkClr val="tx"/>
                    </a:ext>
                  </a:extLst>
                </a:hlinkClick>
              </a:rPr>
              <a:t>ICI</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ZOOM </a:t>
            </a:r>
            <a:r>
              <a:rPr b="1" lang="en" sz="1300" u="sng">
                <a:solidFill>
                  <a:srgbClr val="1155CC"/>
                </a:solidFill>
                <a:latin typeface="Source Sans Pro"/>
                <a:ea typeface="Source Sans Pro"/>
                <a:cs typeface="Source Sans Pro"/>
                <a:sym typeface="Source Sans Pro"/>
                <a:hlinkClick r:id="rId9">
                  <a:extLst>
                    <a:ext uri="{A12FA001-AC4F-418D-AE19-62706E023703}">
                      <ahyp:hlinkClr val="tx"/>
                    </a:ext>
                  </a:extLst>
                </a:hlinkClick>
              </a:rPr>
              <a:t>ICI</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4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
        <p:nvSpPr>
          <p:cNvPr id="78" name="Google Shape;78;gaef6e3a708_0_5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ef6e3a708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ef6e3a708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10</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Avant de continuer, définissons ce qu’est un contenu.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 contenu se réfère à l'ensemble du matériel visuel, textuel et sonore rencontré dans le cadre de votre expérience en ligne.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Cela peut donc inclure des messages textes, des images, des vidéos ou bien de la musique. Ces contenus ont une valeur inestimable pour les géants du web puisqu’ils donnent accès à une quantité impressionnante de données personnelles.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ef6e3a708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ef6e3a708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Slide 11</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2000"/>
              </a:spcBef>
              <a:spcAft>
                <a:spcPts val="0"/>
              </a:spcAft>
              <a:buNone/>
            </a:pPr>
            <a:r>
              <a:rPr lang="en" sz="1200">
                <a:solidFill>
                  <a:schemeClr val="dk1"/>
                </a:solidFill>
                <a:latin typeface="Source Sans Pro"/>
                <a:ea typeface="Source Sans Pro"/>
                <a:cs typeface="Source Sans Pro"/>
                <a:sym typeface="Source Sans Pro"/>
              </a:rPr>
              <a:t>Maintenant qu’on a définit les CGU et la notion de contenu, prenons comme exemple le réseau social Facebook et décortiquons ce qu’il récolte de nous, c’est-à-dire nos données personnelles.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600"/>
              </a:spcBef>
              <a:spcAft>
                <a:spcPts val="0"/>
              </a:spcAft>
              <a:buClr>
                <a:schemeClr val="dk1"/>
              </a:buClr>
              <a:buSzPts val="1100"/>
              <a:buFont typeface="Arial"/>
              <a:buNone/>
            </a:pPr>
            <a:r>
              <a:rPr lang="en" sz="1400">
                <a:solidFill>
                  <a:srgbClr val="F05A4E"/>
                </a:solidFill>
                <a:latin typeface="Source Sans Pro"/>
                <a:ea typeface="Source Sans Pro"/>
                <a:cs typeface="Source Sans Pro"/>
                <a:sym typeface="Source Sans Pro"/>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ef6e3a708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ef6e3a708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12</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Qu'est-ce qu’une donnée personnelle?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Selon la Loi canadienne une donnée personnelle correspond à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 Tout renseignement concernant un individu identifiable. Une adresse courriel ou une photo de profil sont des données personnelles.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Cela peut aussi être  une information liée à votre genre, vos habitudes de consommation, votre ville de résidence, votre état de santé ainsi que l’adresse IP de votre ordinateur. Ces informations sont collectées et utilisées par les entreprises qui mettent à disposition des appareils, des outils et des services numériques.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e5bfab36a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e5bfab36a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13</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Voici les types d’ entreprises intéressées par vos données.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Elles sont nombreuses et elles partagent vos données avec plusieurs autres entreprises partenaires qui sont mentionnées dans les CGU. Vos données personnelles sont recueillies et analysées par :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Les réseaux sociaux : Twitter, Facebook, Amazon, Spotify, Youtube, TikTok, etc.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logiciels et applications : la suite Adobe (Photoshop, Premiere Pro), les logiciels de production musicale, des anti-virus ou de simples jeux tels que des jeux d’échecs ou des jeux de coloriage.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Dans votre</a:t>
            </a:r>
            <a:r>
              <a:rPr i="1" lang="en" sz="1200">
                <a:solidFill>
                  <a:schemeClr val="dk1"/>
                </a:solidFill>
                <a:latin typeface="Source Sans Pro"/>
                <a:ea typeface="Source Sans Pro"/>
                <a:cs typeface="Source Sans Pro"/>
                <a:sym typeface="Source Sans Pro"/>
              </a:rPr>
              <a:t> App Store</a:t>
            </a:r>
            <a:r>
              <a:rPr lang="en" sz="1200">
                <a:solidFill>
                  <a:schemeClr val="dk1"/>
                </a:solidFill>
                <a:latin typeface="Source Sans Pro"/>
                <a:ea typeface="Source Sans Pro"/>
                <a:cs typeface="Source Sans Pro"/>
                <a:sym typeface="Source Sans Pro"/>
              </a:rPr>
              <a:t> ou votre </a:t>
            </a:r>
            <a:r>
              <a:rPr i="1" lang="en" sz="1200">
                <a:solidFill>
                  <a:schemeClr val="dk1"/>
                </a:solidFill>
                <a:latin typeface="Source Sans Pro"/>
                <a:ea typeface="Source Sans Pro"/>
                <a:cs typeface="Source Sans Pro"/>
                <a:sym typeface="Source Sans Pro"/>
              </a:rPr>
              <a:t>Play Store</a:t>
            </a:r>
            <a:r>
              <a:rPr lang="en" sz="1200">
                <a:solidFill>
                  <a:schemeClr val="dk1"/>
                </a:solidFill>
                <a:latin typeface="Source Sans Pro"/>
                <a:ea typeface="Source Sans Pro"/>
                <a:cs typeface="Source Sans Pro"/>
                <a:sym typeface="Source Sans Pro"/>
              </a:rPr>
              <a:t>, il y a maintenant une section qui vous informe des données recueillies sur vous pour chaque application téléchargée.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Ensuite, il y a votre système d’exploitation, que ce soit Apple ou Windows.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en" sz="1200">
                <a:solidFill>
                  <a:schemeClr val="dk1"/>
                </a:solidFill>
                <a:latin typeface="Source Sans Pro"/>
                <a:ea typeface="Source Sans Pro"/>
                <a:cs typeface="Source Sans Pro"/>
                <a:sym typeface="Source Sans Pro"/>
              </a:rPr>
              <a:t>Et enfin, les sites webs grâce à leurs fameux cookies et les moteurs de recherche. À lui seul, Google en sait plus sur vous que certaines personnes de votre entourage.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en" sz="1200">
                <a:solidFill>
                  <a:schemeClr val="dk1"/>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Privacy International</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France 2</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ef6e3a708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ef6e3a708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14</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Donc qu’est-ce qu’une donnée personnelle? De quoi se servent les réseaux sociaux et les compagnies?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Une donnée personnelle fait partie de la famille des métadonnées :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Ce ne sont jamais des données confidentielles (comme votre adresse, votre NAS, etc.)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Ce sont votre temps d’écran, vos mentions j’aime, vos partages, vos commentaires publics et vos clics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Ce sont aussi vos activités avec les partenaires commerciaux du réseau social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C’est aussi votre fournisseur internet, votre système d’exploitation et votre adresse IP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Et enfin, ce sont les informations des appareils situés à proximité de vous : par exemple votre partenaire ou vos ami·e·s.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L’ensemble de vos données personnelles qui voyagent et sont archivées sur le web s’appelle des métadonnées.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Metadata - Jeffrey Pomerantz</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5bfab36a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5bfab36a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15</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Qu’est-ce qu’une donnée sensible?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Une donnée sensible est une donnée qui ne doit pas être transmise sans votre autorisation et qui doit être sécurisée.</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C’est un type de donnée qui est régi par la loi sur la protection des renseignements personnels du Canada. Cette loi a fortement été inspirée des lignes directrices régissant la protection de la vie privée et les flux transfrontières de données de caractère personnel de l’OCDE.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Donc théoriquement, à moins que vous donniez vous-même ces informations à une plateforme de manière volontaire, celles-ci ne peuvent pas y accéder.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Cela dit, c’est un sujet aux frontières très floues qui comprend une multitude de zones grises. Admettons que vous êtes atteint du VIH, il s’agit d’une information confidentielle. C’est dans votre droit et vos intérêts que cette information reste confidentielle et il ne tient qu’à vous de la partager.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Toutefois, si vous faites de nombreuses recherches Google pendant des années dans lesquelles vos sujets ou questions concernent continuellement le VIH, les algorithmes comprendront rapidement que vous avez un lien intime avec la maladie.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Donc parfois, la limite est mince entre le sensible et le personnel.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C’est la même logique pour le reste : Si vous mentionnez vos diplômes académiques sur Facebook, Facebook va ensuite envoyer cette information à plusieurs partenaires et vos études seront connues par de nombreuses plateformes.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OCDE</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GDPR</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Loi sur la protection des renseignement personnels</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COCQ-SIDA</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ef6e3a708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ef6e3a708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16</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Qui sont les partenaires de Facebook?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Facebook signe des ententes avec certains partenaires, comme Rogers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La suite Adobe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La Presse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 et Shutterstock</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Ce qui leur permet d’obtenir les mêmes droits d’utilisation sur votre contenu que Facebook possède et ainsi d'échanger les informations qu’ils ont sur vous.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Tout cela dans l’optique prétendue d'améliorer l'expérience que vous faites de leur services et de mieux cibler vos besoins.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Ceux-ci sont quelques exemples sur des milliers de partenariat existants!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Donc ce qu’il faut retenir, c’est que vos métadonnées voyagent toujours et très rapidement.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Facebook Business Partners</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Adobe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ef6e3a708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ef6e3a708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17</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Concrètement, les entreprises s’intéressent à vous pour faire de l’argent. Elles veulent que vous utilisiez ses services le plus souvent et le plus longtemps possible.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Voici un exemple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visitez le site web de LaPresse.ca, le site web vous repère  et amasse des informations sur votre utilisation de la plateforme. Plus tard vous vous rendez sur Facebook où vous voyez une publicité de LaPresse.ca qui vous interpelle : donc vous finissez  par retourner sur le site de La Presse.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La boucle est bouclée.  Ils ont eu ce qu’ils voulaient : votre attention, donc de l’argent!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solidFill>
                <a:srgbClr val="E06666"/>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ef6e3a708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ef6e3a708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18</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Ces partenariats autour de vos données offrent la possibilité aux partenaires d’afficher leur publicité et donc d’avoir une place sur le marché. Cela se fait contre rémunération et c’est comme cela que les réseaux sociaux ou les applications  justifient la gratuité de leurs services.</a:t>
            </a:r>
            <a:r>
              <a:rPr lang="en" sz="1200">
                <a:solidFill>
                  <a:srgbClr val="363759"/>
                </a:solidFill>
                <a:latin typeface="Source Sans Pro"/>
                <a:ea typeface="Source Sans Pro"/>
                <a:cs typeface="Source Sans Pro"/>
                <a:sym typeface="Source Sans Pro"/>
              </a:rPr>
              <a:t> Facebook a publié une nouvelle version de ses CGU à la fin juin 2019, qui précisa notamment que ses services ne sont pas facturés aux utilisateur·trice·s qui, en contrepartie, donnent leur accord pour partager leurs données et recevoir des publicités commerciales. En 2020, les applications sur Google Play et sur App Store nous partageaient pour la première fois leur utilisation de nos données.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Maintenant c’est clairement indiqué  que le modèle économique repose sur la vente de services publicitaires ciblés à des opérateurs en utilisant les données recueillies dans le profil de ses utilisateur·trice·s.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Sources :</a:t>
            </a:r>
            <a:r>
              <a:rPr i="1" lang="en" sz="1200">
                <a:solidFill>
                  <a:srgbClr val="3D85C6"/>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2"/>
              </a:rPr>
              <a:t>L’Écho</a:t>
            </a:r>
            <a:r>
              <a:rPr i="1" lang="en" sz="1200" u="sng">
                <a:solidFill>
                  <a:schemeClr val="hlink"/>
                </a:solidFill>
                <a:latin typeface="Source Sans Pro"/>
                <a:ea typeface="Source Sans Pro"/>
                <a:cs typeface="Source Sans Pro"/>
                <a:sym typeface="Source Sans Pro"/>
                <a:hlinkClick r:id="rId3"/>
              </a:rPr>
              <a:t> </a:t>
            </a:r>
            <a:r>
              <a:rPr lang="en" sz="1200" u="sng">
                <a:solidFill>
                  <a:schemeClr val="hlink"/>
                </a:solidFill>
                <a:latin typeface="Source Sans Pro"/>
                <a:ea typeface="Source Sans Pro"/>
                <a:cs typeface="Source Sans Pro"/>
                <a:sym typeface="Source Sans Pro"/>
                <a:hlinkClick r:id="rId4"/>
              </a:rPr>
              <a:t>(Belgique)</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CNET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ef6e3a708_0_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ef6e3a708_0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Slide 19</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Vu les droits que les géants du web comme Facebook, Google, Amazon, Microsoft et Apple possèdent sur votre contenu et donc par extension sur vos données personnelles, qui est responsable en cas de litige et que pouvez-vous faire?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ef6e3a708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ef6e3a708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Au cours de cet atelier nous verrons :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 Ce que sont les conditions générales d’utilisation et ce qu'elles impliquent;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 Comment  votre contenu en ligne sert de base de données aux géants du web;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 Quels sont vos recours en cas de litige;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À la fin de cet atelier nous vous donnerons des conseils pour vous protéger.</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Facebook étant le plus gros hébergeur de contenu sur le web et afin d’illustrer au mieux notre propos, nous prendrons comme exemple le fonctionnement de leurs conditions générales d’utilisation. Nos exemples s’appliquent également au réseau social Instagram, puisque Facebook en est propriétaire. Notez tout de même que nos exemples peuvent être appliqués à l’ensemble des réseaux sociaux existant.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CC0000"/>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aef6e3a708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aef6e3a708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20</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Tout d’abord il faut préciser que Facebook comme Twitter, Instagram et Tiktok, fournissent les moyens techniques de diffuser des informations sur internet.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Ils sont  donc des compagnies privées qui hébergent du contenu et  ne seront donc  pas tenus responsable dans le cas d’une mauvaise utilisation de leurs services. Puisqu’il ne font qu’héberger! </a:t>
            </a:r>
            <a:endParaRPr i="1" sz="1200">
              <a:solidFill>
                <a:srgbClr val="3D85C6"/>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D85C6"/>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On parle de responsabilités allégées dans le cas d’un hébergeur car sa fonction est de fournir une prestation de stockage pour du contenu qu’il ne choisit pas. Ebay sera directement mis en cause en cas de litige, car sa fonction en tant qu’éditeur est de choisir le contenu qui apparaît sur sa plateforme.</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Sources : </a:t>
            </a:r>
            <a:r>
              <a:rPr lang="en" sz="1200" u="sng">
                <a:solidFill>
                  <a:schemeClr val="hlink"/>
                </a:solidFill>
                <a:highlight>
                  <a:srgbClr val="FFFFFF"/>
                </a:highlight>
                <a:latin typeface="Source Sans Pro"/>
                <a:ea typeface="Source Sans Pro"/>
                <a:cs typeface="Source Sans Pro"/>
                <a:sym typeface="Source Sans Pro"/>
                <a:hlinkClick r:id="rId2"/>
              </a:rPr>
              <a:t>Village Justice</a:t>
            </a:r>
            <a:r>
              <a:rPr lang="en" sz="1200">
                <a:solidFill>
                  <a:schemeClr val="dk1"/>
                </a:solidFill>
                <a:highlight>
                  <a:srgbClr val="FFFFFF"/>
                </a:highlight>
                <a:latin typeface="Source Sans Pro"/>
                <a:ea typeface="Source Sans Pro"/>
                <a:cs typeface="Source Sans Pro"/>
                <a:sym typeface="Source Sans Pro"/>
              </a:rPr>
              <a:t>, </a:t>
            </a:r>
            <a:r>
              <a:rPr lang="en" sz="1200" u="sng">
                <a:solidFill>
                  <a:schemeClr val="hlink"/>
                </a:solidFill>
                <a:highlight>
                  <a:srgbClr val="FFFFFF"/>
                </a:highlight>
                <a:latin typeface="Source Sans Pro"/>
                <a:ea typeface="Source Sans Pro"/>
                <a:cs typeface="Source Sans Pro"/>
                <a:sym typeface="Source Sans Pro"/>
                <a:hlinkClick r:id="rId3"/>
              </a:rPr>
              <a:t>Pierre Trudel</a:t>
            </a:r>
            <a:r>
              <a:rPr lang="en" sz="1200">
                <a:solidFill>
                  <a:schemeClr val="dk1"/>
                </a:solidFill>
                <a:highlight>
                  <a:srgbClr val="FFFFFF"/>
                </a:highlight>
                <a:latin typeface="Source Sans Pro"/>
                <a:ea typeface="Source Sans Pro"/>
                <a:cs typeface="Source Sans Pro"/>
                <a:sym typeface="Source Sans Pro"/>
              </a:rPr>
              <a:t>, </a:t>
            </a:r>
            <a:r>
              <a:rPr lang="en" sz="1200" u="sng">
                <a:solidFill>
                  <a:schemeClr val="hlink"/>
                </a:solidFill>
                <a:highlight>
                  <a:srgbClr val="FFFFFF"/>
                </a:highlight>
                <a:latin typeface="Source Sans Pro"/>
                <a:ea typeface="Source Sans Pro"/>
                <a:cs typeface="Source Sans Pro"/>
                <a:sym typeface="Source Sans Pro"/>
                <a:hlinkClick r:id="rId4"/>
              </a:rPr>
              <a:t>Le Figaro</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ef6e3a708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aef6e3a708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21</a:t>
            </a:r>
            <a:endParaRPr sz="1200">
              <a:solidFill>
                <a:schemeClr val="dk1"/>
              </a:solidFill>
              <a:highlight>
                <a:srgbClr val="FFFFFF"/>
              </a:highlight>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b="1" sz="1200">
              <a:solidFill>
                <a:srgbClr val="E06666"/>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Un photographe new-yorkais a vu ses clichés partagés sur Twitter être réutilisés sans son consentement par plusieurs grands organismes de presse. En effet, il était l’un des  journalistes présent en 2010 en Haïti lors du terrible tremblement de terre. Voici comment cela s’est passé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0097A7"/>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Mr. Morel publie ses photos sur son compte Twitter, un utilisateur du réseau, Mr. Lisandro Suero  partage les clichés sur son propre compte.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0097A7"/>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Il finit par céder les droits à l'AFP (Agence France Presse) qui à son tour cède ses droits à d’autres médias comme CNN. Tout cela se passe sans le consentement de Mr. Morel et sans qu’il soit rémunéré.</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Mr. Morel s'aperçoit que ses photos sont utilisées partout dans le monde. Il  assigne donc en justice l’AFP ainsi que les autres organismes pour contrefaçon.</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Quatre ans plus tard, le  jugement finit en faveur de Mr Morel. L’AFP et  son partenaire Getty image, une agence de photographie, sont condamnés pour violation du droit d’auteur et ont dû verser à Mr Morel la somme de 1,22 millions de dollars. Dans toute cette histoire, Twitter n’est responsable de rien. </a:t>
            </a:r>
            <a:endParaRPr sz="1200">
              <a:solidFill>
                <a:schemeClr val="dk1"/>
              </a:solidFill>
              <a:highlight>
                <a:srgbClr val="FFFFFF"/>
              </a:highlight>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0097A7"/>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Reuters</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Avocats Mathias</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ef6e3a708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aef6e3a708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22</a:t>
            </a:r>
            <a:endParaRPr sz="1200">
              <a:solidFill>
                <a:srgbClr val="E06666"/>
              </a:solidFill>
              <a:highlight>
                <a:srgbClr val="FFFFFF"/>
              </a:highlight>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Ajuster les paramètres de mon compte Facebook : Avant toute chose et ce  dès votre première utilisation des services Facebook et Instagram, pensez à restreindre l'accès à votre contenu.</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Lire ou relire les dispositions supplémentaires des CGU : Si malgré cette précaution vous vous retrouvez face à un litige ( ex : utilisation d’une de vos photos sans votre consentement ) nous vous invitons à  lire ou relire les </a:t>
            </a:r>
            <a:r>
              <a:rPr i="1" lang="en" sz="1200">
                <a:solidFill>
                  <a:schemeClr val="dk1"/>
                </a:solidFill>
                <a:highlight>
                  <a:srgbClr val="FFFFFF"/>
                </a:highlight>
                <a:latin typeface="Source Sans Pro"/>
                <a:ea typeface="Source Sans Pro"/>
                <a:cs typeface="Source Sans Pro"/>
                <a:sym typeface="Source Sans Pro"/>
              </a:rPr>
              <a:t>Dispositions supplémentaires</a:t>
            </a:r>
            <a:r>
              <a:rPr lang="en" sz="1200">
                <a:solidFill>
                  <a:schemeClr val="dk1"/>
                </a:solidFill>
                <a:highlight>
                  <a:srgbClr val="FFFFFF"/>
                </a:highlight>
                <a:latin typeface="Source Sans Pro"/>
                <a:ea typeface="Source Sans Pro"/>
                <a:cs typeface="Source Sans Pro"/>
                <a:sym typeface="Source Sans Pro"/>
              </a:rPr>
              <a:t> ( anciennement </a:t>
            </a:r>
            <a:r>
              <a:rPr b="1" i="1" lang="en" sz="1200">
                <a:solidFill>
                  <a:schemeClr val="dk1"/>
                </a:solidFill>
                <a:highlight>
                  <a:srgbClr val="FFFFFF"/>
                </a:highlight>
                <a:latin typeface="Source Sans Pro"/>
                <a:ea typeface="Source Sans Pro"/>
                <a:cs typeface="Source Sans Pro"/>
                <a:sym typeface="Source Sans Pro"/>
              </a:rPr>
              <a:t>Déclaration des droits et responsabilités </a:t>
            </a:r>
            <a:r>
              <a:rPr lang="en" sz="1200">
                <a:solidFill>
                  <a:schemeClr val="dk1"/>
                </a:solidFill>
                <a:highlight>
                  <a:srgbClr val="FFFFFF"/>
                </a:highlight>
                <a:latin typeface="Source Sans Pro"/>
                <a:ea typeface="Source Sans Pro"/>
                <a:cs typeface="Source Sans Pro"/>
                <a:sym typeface="Source Sans Pro"/>
              </a:rPr>
              <a:t>) pour saisir l’étendue de vos droits et responsabilités en tant que consommateur·trice.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E06666"/>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Utiliser la fonction aide rapide de Facebook : Si la violation de vos droits est confirmée par cette relecture et dépendant  de la nature du litige, entrez en contact avec Facebook en cliquant sur le bouton “ Aide rapide ” que vous trouverez dans la barre bleue  en haut à droite de n’importe quelle page Facebook.</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Enclencher un processus judiciaire : Si la prise de contact avec l’hébergeur n’a pas été fructueuse, portez plainte pour enclencher un processus judiciaire. En effet, seul le tribunal pourra valider ou invalider les conditions générales d’utilisation de Facebook.</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aef6e3a708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aef6e3a708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23</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2000"/>
              </a:spcBef>
              <a:spcAft>
                <a:spcPts val="0"/>
              </a:spcAft>
              <a:buNone/>
            </a:pPr>
            <a:r>
              <a:rPr lang="en" sz="1200">
                <a:solidFill>
                  <a:schemeClr val="dk1"/>
                </a:solidFill>
                <a:latin typeface="Source Sans Pro"/>
                <a:ea typeface="Source Sans Pro"/>
                <a:cs typeface="Source Sans Pro"/>
                <a:sym typeface="Source Sans Pro"/>
              </a:rPr>
              <a:t>Voici donc des trucs et Astuces pour vous aidez à protéger votre contenu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60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ef6e3a708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ef6e3a708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24</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Votre contenu vous appartient en tout temps. Cependant, vu les droits que vous cédez quand vous acceptez les CGU, vous autorisez Facebook et ses partenaires à utiliser votre contenu. Leur intérêt étant d’extraire les données comportementales pour ensuite les commercialiser.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 Vous pouvez donc  modifier les paramètres de confidentialité de votre compte Facebook ou Instagram en tout temps pour en restreindre l’accès.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Les paramètres de confidentialités ont plusieurs sous-catégories. Ces catégories vont des paramètres de sécurité au blocage jusqu’à la localisation.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De gauche à droite, on voit les logos de : Facebook, TikTok, Twitter, Instagram et Spotify, qui sont tous des réseaux sociaux.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latin typeface="Source Sans Pro"/>
                <a:ea typeface="Source Sans Pro"/>
                <a:cs typeface="Source Sans Pro"/>
                <a:sym typeface="Source Sans Pro"/>
                <a:hlinkClick r:id="rId2"/>
              </a:rPr>
              <a:t>Sources : Influenth</a:t>
            </a: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Terms of use - Instagram</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400">
              <a:solidFill>
                <a:srgbClr val="CC0000"/>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ef6e3a708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ef6e3a708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25</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Voici comment modifier vos paramètres de confidentialité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a:t>
            </a:r>
            <a:endParaRPr b="1" sz="12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Cliquez sur la flèche se situant dans le coin en haut à droite de la page Facebook, à côté de votre icône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Sélectionner avec votre curseur l’option</a:t>
            </a:r>
            <a:r>
              <a:rPr i="1" lang="en" sz="1200">
                <a:solidFill>
                  <a:schemeClr val="dk1"/>
                </a:solidFill>
                <a:latin typeface="Source Sans Pro"/>
                <a:ea typeface="Source Sans Pro"/>
                <a:cs typeface="Source Sans Pro"/>
                <a:sym typeface="Source Sans Pro"/>
              </a:rPr>
              <a:t> paramètres et confidentialité </a:t>
            </a:r>
            <a:endParaRPr i="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Ensuite, on doit choisir paramètres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en" sz="1400">
                <a:solidFill>
                  <a:srgbClr val="CC0000"/>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Et on sélectionne confidentialité dans le menu vertical se situant à votre gauche.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On vous invite notamment à explorer les différentes options de réglages qui s’offrent à vous.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Source : </a:t>
            </a:r>
            <a:r>
              <a:rPr lang="en" sz="1200" u="sng">
                <a:solidFill>
                  <a:srgbClr val="0563C1"/>
                </a:solidFill>
                <a:latin typeface="Source Sans Pro"/>
                <a:ea typeface="Source Sans Pro"/>
                <a:cs typeface="Source Sans Pro"/>
                <a:sym typeface="Source Sans Pro"/>
                <a:hlinkClick r:id="rId2">
                  <a:extLst>
                    <a:ext uri="{A12FA001-AC4F-418D-AE19-62706E023703}">
                      <ahyp:hlinkClr val="tx"/>
                    </a:ext>
                  </a:extLst>
                </a:hlinkClick>
              </a:rPr>
              <a:t>Facebook</a:t>
            </a:r>
            <a:endParaRPr i="1" sz="1200">
              <a:solidFill>
                <a:srgbClr val="3D85C6"/>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ef6e3a708_0_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aef6e3a708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05A4E"/>
                </a:solidFill>
                <a:latin typeface="Source Sans Pro"/>
                <a:ea typeface="Source Sans Pro"/>
                <a:cs typeface="Source Sans Pro"/>
                <a:sym typeface="Source Sans Pro"/>
              </a:rPr>
              <a:t>Slide 26</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400">
                <a:solidFill>
                  <a:srgbClr val="CC0000"/>
                </a:solidFill>
                <a:latin typeface="Source Sans Pro"/>
                <a:ea typeface="Source Sans Pro"/>
                <a:cs typeface="Source Sans Pro"/>
                <a:sym typeface="Source Sans Pro"/>
              </a:rPr>
              <a:t>----------------------</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Une autre façon de se protéger est de  supprimer vos contenus. </a:t>
            </a:r>
            <a:r>
              <a:rPr lang="en" sz="1200">
                <a:solidFill>
                  <a:srgbClr val="363759"/>
                </a:solidFill>
                <a:highlight>
                  <a:schemeClr val="lt1"/>
                </a:highlight>
                <a:latin typeface="Source Sans Pro"/>
                <a:ea typeface="Source Sans Pro"/>
                <a:cs typeface="Source Sans Pro"/>
                <a:sym typeface="Source Sans Pro"/>
              </a:rPr>
              <a:t>Pour la suppression d’une photo par exemple et si elle ne sert pas de preuve dans une affaire judiciaire en cours, Facebook stipule qu’elle sera enlevée de leur système dans un maximum de 30 jours.</a:t>
            </a:r>
            <a:r>
              <a:rPr lang="en"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400">
                <a:solidFill>
                  <a:srgbClr val="CC0000"/>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Donc si vous souhaitez supprimer votre contenu, vous sélectionnez les trois petits points se situant en haut à droite de votre publication. Un menu déroulant comme celui-ci va s’ouvrir devant vous.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400">
                <a:solidFill>
                  <a:srgbClr val="CC0000"/>
                </a:solidFill>
                <a:latin typeface="Source Sans Pro"/>
                <a:ea typeface="Source Sans Pro"/>
                <a:cs typeface="Source Sans Pro"/>
                <a:sym typeface="Source Sans Pro"/>
              </a:rPr>
              <a:t>----------------------</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Vous sélectionnez ensuite Déplacer vers la corbeille.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400">
                <a:solidFill>
                  <a:srgbClr val="CC0000"/>
                </a:solidFill>
                <a:latin typeface="Source Sans Pro"/>
                <a:ea typeface="Source Sans Pro"/>
                <a:cs typeface="Source Sans Pro"/>
                <a:sym typeface="Source Sans Pro"/>
              </a:rPr>
              <a:t>----------------------</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363759"/>
                </a:solidFill>
                <a:latin typeface="Source Sans Pro"/>
                <a:ea typeface="Source Sans Pro"/>
                <a:cs typeface="Source Sans Pro"/>
                <a:sym typeface="Source Sans Pro"/>
              </a:rPr>
              <a:t>Ensuite apparaîtra un deuxième message de vérification pour s’assurer que vous voulez réellement supprimer le contenu. Cela dit, bien que Facebook supprime de son propre système l’information du contenu supprimé, ce contenu ne sera jamais supprimé de la base de données des milliers de partenaires de Facebook. C’est un exemple de ce qui est stipulé dans les CGU mais qu’on ne lit pas.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Source : </a:t>
            </a:r>
            <a:r>
              <a:rPr lang="en" sz="1200" u="sng">
                <a:solidFill>
                  <a:schemeClr val="hlink"/>
                </a:solidFill>
                <a:latin typeface="Source Sans Pro"/>
                <a:ea typeface="Source Sans Pro"/>
                <a:cs typeface="Source Sans Pro"/>
                <a:sym typeface="Source Sans Pro"/>
                <a:hlinkClick r:id="rId2"/>
              </a:rPr>
              <a:t>Facebook</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79be0774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a79be0774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27</a:t>
            </a:r>
            <a:endParaRPr b="1" sz="14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202E3C"/>
                </a:solidFill>
                <a:latin typeface="Source Sans Pro"/>
                <a:ea typeface="Source Sans Pro"/>
                <a:cs typeface="Source Sans Pro"/>
                <a:sym typeface="Source Sans Pro"/>
              </a:rPr>
              <a:t>En 2020, Facebook compte 2,44 milliards d</a:t>
            </a:r>
            <a:r>
              <a:rPr lang="en" sz="1200">
                <a:solidFill>
                  <a:srgbClr val="202E3C"/>
                </a:solidFill>
                <a:latin typeface="Source Sans Pro"/>
                <a:ea typeface="Source Sans Pro"/>
                <a:cs typeface="Source Sans Pro"/>
                <a:sym typeface="Source Sans Pro"/>
              </a:rPr>
              <a:t>’utilisateur·trice·s actif·ve·s</a:t>
            </a:r>
            <a:r>
              <a:rPr lang="en" sz="1200">
                <a:solidFill>
                  <a:srgbClr val="202E3C"/>
                </a:solidFill>
                <a:latin typeface="Source Sans Pro"/>
                <a:ea typeface="Source Sans Pro"/>
                <a:cs typeface="Source Sans Pro"/>
                <a:sym typeface="Source Sans Pro"/>
              </a:rPr>
              <a:t> par mois en 2021, c’est-à-dire 35% de la population mondiale.  Plus de 2,18 milliards d’utilisateur·trice·s peuvent être ciblé·e·s par la publicité. </a:t>
            </a:r>
            <a:endParaRPr sz="1200">
              <a:solidFill>
                <a:srgbClr val="202E3C"/>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202E3C"/>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202E3C"/>
                </a:solidFill>
                <a:latin typeface="Source Sans Pro"/>
                <a:ea typeface="Source Sans Pro"/>
                <a:cs typeface="Source Sans Pro"/>
                <a:sym typeface="Source Sans Pro"/>
              </a:rPr>
              <a:t>Au premier trimestre 2020, Facebook a généré 17,44 milliards de dollars de revenus publicitaires.</a:t>
            </a:r>
            <a:endParaRPr sz="1200">
              <a:solidFill>
                <a:srgbClr val="202E3C"/>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202E3C"/>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202E3C"/>
                </a:solidFill>
                <a:latin typeface="Source Sans Pro"/>
                <a:ea typeface="Source Sans Pro"/>
                <a:cs typeface="Source Sans Pro"/>
                <a:sym typeface="Source Sans Pro"/>
              </a:rPr>
              <a:t>En 2021, c’est plus de 356 millions de personnes qui utilisent Spotify à chaque mois. </a:t>
            </a:r>
            <a:endParaRPr sz="1200">
              <a:solidFill>
                <a:srgbClr val="202E3C"/>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latin typeface="Source Sans Pro"/>
                <a:ea typeface="Source Sans Pro"/>
                <a:cs typeface="Source Sans Pro"/>
                <a:sym typeface="Source Sans Pro"/>
              </a:rPr>
              <a:t>Enfin, en 2021, TikTok a atteint une valeur de plus de 50 milliards de dollars américains. </a:t>
            </a:r>
            <a:endParaRPr sz="1200">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latin typeface="Source Sans Pro"/>
                <a:ea typeface="Source Sans Pro"/>
                <a:cs typeface="Source Sans Pro"/>
                <a:sym typeface="Source Sans Pro"/>
              </a:rPr>
              <a:t>Comme quoi le modèle économique de la vente de nos données à des fins publicitaires est lucratif! Et cela ne semble pas démotiver les personnes à participer à ces communautés. Raison de plus pour s’informer adéquatement de nos droits et intérêts comme consommateurs (ou comme produit). </a:t>
            </a:r>
            <a:endParaRPr sz="1200">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latin typeface="Source Sans Pro"/>
                <a:ea typeface="Source Sans Pro"/>
                <a:cs typeface="Source Sans Pro"/>
                <a:sym typeface="Source Sans Pro"/>
              </a:rPr>
              <a:t>Sources :</a:t>
            </a:r>
            <a:r>
              <a:rPr lang="en" sz="1200" u="sng">
                <a:solidFill>
                  <a:schemeClr val="hlink"/>
                </a:solidFill>
                <a:latin typeface="Source Sans Pro"/>
                <a:ea typeface="Source Sans Pro"/>
                <a:cs typeface="Source Sans Pro"/>
                <a:sym typeface="Source Sans Pro"/>
                <a:hlinkClick r:id="rId2"/>
              </a:rPr>
              <a:t> Oberlo- Facebook</a:t>
            </a:r>
            <a:r>
              <a:rPr lang="en" sz="1200">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Oberlo - TikTok</a:t>
            </a:r>
            <a:r>
              <a:rPr lang="en" sz="1200">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4"/>
              </a:rPr>
              <a:t>Spotify</a:t>
            </a:r>
            <a:endParaRPr sz="1200">
              <a:latin typeface="Source Sans Pro"/>
              <a:ea typeface="Source Sans Pro"/>
              <a:cs typeface="Source Sans Pro"/>
              <a:sym typeface="Source Sans Pr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aef6e3a708_0_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aef6e3a708_0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28</a:t>
            </a:r>
            <a:endParaRPr b="1" sz="12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Tout ce que vous publiez et partagez vous appartient en tout temps. Cependant quand vous acceptez les CGU vous autorisez un réseau social et ses partenaires à participer à la traque de votre activité en ligne ainsi que de vos données personnelles. Sous couvert d’une amélioration de ses services et produits, Facebook par exemple réussit à extraire vos données personnelles de vos contenus et à les commercialiser tout en restant nébuleux.</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Ces données sont utilisées pour entre autres  améliorer les technologies de ciblage publicitaire et pour mieux comprendre le fonctionnement des comportements humains et ainsi mieux les prévoir. Cela leur est très utile pour prévoir à l’avance vos humeurs et déterminer vos besoins en fonction de celles-ci.</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réseaux sociaux ne sont pas responsables en cas de litige.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e2af4b22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e2af4b22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29</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C’est maintenant la fin de l’atelier! Voici des ressources qui pourraient vous servir pour mieux comprendre les litiges et les réseaux sociaux :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solidFill>
                  <a:srgbClr val="363759"/>
                </a:solidFill>
                <a:latin typeface="Source Sans Pro"/>
                <a:ea typeface="Source Sans Pro"/>
                <a:cs typeface="Source Sans Pro"/>
                <a:sym typeface="Source Sans Pro"/>
              </a:rPr>
              <a:t>On vous invite à faire une capture d’écran si vous le souhaitez!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Source Sans Pro"/>
                <a:ea typeface="Source Sans Pro"/>
                <a:cs typeface="Source Sans Pro"/>
                <a:sym typeface="Source Sans Pro"/>
                <a:hlinkClick r:id="rId2"/>
              </a:rPr>
              <a:t>https://www.cyberjustice.ca</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Source Sans Pro"/>
                <a:ea typeface="Source Sans Pro"/>
                <a:cs typeface="Source Sans Pro"/>
                <a:sym typeface="Source Sans Pro"/>
                <a:hlinkClick r:id="rId3"/>
              </a:rPr>
              <a:t>https://francoischarron.com</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Source Sans Pro"/>
                <a:ea typeface="Source Sans Pro"/>
                <a:cs typeface="Source Sans Pro"/>
                <a:sym typeface="Source Sans Pro"/>
                <a:hlinkClick r:id="rId4"/>
              </a:rPr>
              <a:t>https://www.cliquezjustice.ca</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Source Sans Pro"/>
                <a:ea typeface="Source Sans Pro"/>
                <a:cs typeface="Source Sans Pro"/>
                <a:sym typeface="Source Sans Pro"/>
                <a:hlinkClick r:id="rId5"/>
              </a:rPr>
              <a:t>https://www.ic.gc.ca/eic/site/062.nsf/fra/h_00108.html</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latin typeface="Source Sans Pro"/>
                <a:ea typeface="Source Sans Pro"/>
                <a:cs typeface="Source Sans Pro"/>
                <a:sym typeface="Source Sans Pro"/>
                <a:hlinkClick r:id="rId6"/>
              </a:rPr>
              <a:t>https://tosdr.org</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ef6e3a708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ef6e3a708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3</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2000"/>
              </a:spcBef>
              <a:spcAft>
                <a:spcPts val="0"/>
              </a:spcAft>
              <a:buNone/>
            </a:pPr>
            <a:r>
              <a:rPr lang="en" sz="1200">
                <a:solidFill>
                  <a:schemeClr val="dk1"/>
                </a:solidFill>
                <a:latin typeface="Source Sans Pro"/>
                <a:ea typeface="Source Sans Pro"/>
                <a:cs typeface="Source Sans Pro"/>
                <a:sym typeface="Source Sans Pro"/>
              </a:rPr>
              <a:t>D’abord, voyons ce que sont les conditions générales d’utilisation</a:t>
            </a:r>
            <a:endParaRPr sz="2000">
              <a:solidFill>
                <a:srgbClr val="38761D"/>
              </a:solidFill>
              <a:latin typeface="Source Sans Pro"/>
              <a:ea typeface="Source Sans Pro"/>
              <a:cs typeface="Source Sans Pro"/>
              <a:sym typeface="Source Sans Pro"/>
            </a:endParaRPr>
          </a:p>
          <a:p>
            <a:pPr indent="0" lvl="0" marL="457200" rtl="0" algn="l">
              <a:lnSpc>
                <a:spcPct val="115000"/>
              </a:lnSpc>
              <a:spcBef>
                <a:spcPts val="600"/>
              </a:spcBef>
              <a:spcAft>
                <a:spcPts val="0"/>
              </a:spcAft>
              <a:buClr>
                <a:schemeClr val="dk1"/>
              </a:buClr>
              <a:buSzPts val="1100"/>
              <a:buFont typeface="Arial"/>
              <a:buNone/>
            </a:pPr>
            <a:r>
              <a:t/>
            </a:r>
            <a:endParaRPr sz="1200">
              <a:solidFill>
                <a:srgbClr val="8E7CC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e2af4b227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e2af4b227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30</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Voici les sources que nous avons consultées pour concevoir l’atelier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e5bfab36a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e5bfab36a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31</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Voici les sources que nous avons consultées pour concevoir l’atelier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e5bfab36a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e5bfab36a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32</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Voici les sources que nous avons consultées pour concevoir l’atelier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e5bfab36a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e5bfab36a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33</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Voici les sources que nous avons consultées pour concevoir l’atelier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2af4b227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e2af4b22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34</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Et voici les autrices et auteurs des images que nous avons utilisées!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Merci beaucoup pour votre participation! </a:t>
            </a:r>
            <a:endParaRPr>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ef6e3a708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ef6e3a708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4</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Lors de votre inscription sur pour un service en ligne  vous acceptez les conditions générales d’utilisation, ou </a:t>
            </a:r>
            <a:r>
              <a:rPr i="1" lang="en" sz="1200">
                <a:solidFill>
                  <a:schemeClr val="dk1"/>
                </a:solidFill>
                <a:latin typeface="Source Sans Pro"/>
                <a:ea typeface="Source Sans Pro"/>
                <a:cs typeface="Source Sans Pro"/>
                <a:sym typeface="Source Sans Pro"/>
              </a:rPr>
              <a:t>CGU</a:t>
            </a:r>
            <a:r>
              <a:rPr lang="en" sz="1200">
                <a:solidFill>
                  <a:schemeClr val="dk1"/>
                </a:solidFill>
                <a:latin typeface="Source Sans Pro"/>
                <a:ea typeface="Source Sans Pro"/>
                <a:cs typeface="Source Sans Pro"/>
                <a:sym typeface="Source Sans Pro"/>
              </a:rPr>
              <a:t>. Elles prennent la forme d’un long document à lire en ligne et encadreront votre utilisation du réseau social.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Sur Facebook, elles sont accessibles en tout temps depuis un hyperlien présent sur la page d’accueil ainsi que sur la page de votre profil</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 les acceptant, vous cédez également certains droits sur tout le contenu que publierez et partagerez sur le réseau de Facebook.</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 Canada est en train de modifier les lois sur le numérique avec sa Charte canadienne 2020 du numérique pour rendre plus accessible et plus digestes les documents traitant des politiques de confidentialité, traitement des données personnelles, etc.</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a:t>
            </a:r>
            <a:r>
              <a:rPr lang="en" sz="1200">
                <a:solidFill>
                  <a:schemeClr val="dk1"/>
                </a:solidFill>
                <a:highlight>
                  <a:srgbClr val="FFFFFF"/>
                </a:highlight>
                <a:latin typeface="Source Sans Pro"/>
                <a:ea typeface="Source Sans Pro"/>
                <a:cs typeface="Source Sans Pro"/>
                <a:sym typeface="Source Sans Pro"/>
              </a:rPr>
              <a:t>10 principes clés de cette charte seraient :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Accès universel au numérique</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Sûreté et sécurité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Contrôle et consentement</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Transparence / Portabilité / Interopérabilité</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Gouvernement numérique ouvert et moderne</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Règles du jeu équitables</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Données numériques pour le bien commun</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Démocratie solide du numérique</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Exempt de haine et d'extrémisme violent</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 Application rigoureuse et réelle responsabilité</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D85C6"/>
                </a:solidFill>
                <a:latin typeface="Source Sans Pro"/>
                <a:ea typeface="Source Sans Pro"/>
                <a:cs typeface="Source Sans Pro"/>
                <a:sym typeface="Source Sans Pro"/>
              </a:rPr>
              <a:t>Sources : </a:t>
            </a:r>
            <a:r>
              <a:rPr lang="en" sz="1200" u="sng">
                <a:solidFill>
                  <a:schemeClr val="hlink"/>
                </a:solidFill>
                <a:latin typeface="Source Sans Pro"/>
                <a:ea typeface="Source Sans Pro"/>
                <a:cs typeface="Source Sans Pro"/>
                <a:sym typeface="Source Sans Pro"/>
                <a:hlinkClick r:id="rId2"/>
              </a:rPr>
              <a:t>Charte canadienne du numérique</a:t>
            </a:r>
            <a:r>
              <a:rPr lang="en" sz="1200">
                <a:solidFill>
                  <a:srgbClr val="3D85C6"/>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3"/>
              </a:rPr>
              <a:t>Canada innovation sciences et développement</a:t>
            </a:r>
            <a:endParaRPr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solidFill>
                <a:srgbClr val="E0666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ef6e3a708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ef6e3a708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5</a:t>
            </a:r>
            <a:endParaRPr b="1" sz="1200">
              <a:solidFill>
                <a:srgbClr val="38761D"/>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38761D"/>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Mais avant tout, qu’est-ce qu’un réseau social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Selon la définition de l’office québécois de la langue française, un réseau social est “</a:t>
            </a:r>
            <a:r>
              <a:rPr i="1" lang="en" sz="1200">
                <a:solidFill>
                  <a:schemeClr val="dk1"/>
                </a:solidFill>
                <a:latin typeface="Source Sans Pro"/>
                <a:ea typeface="Source Sans Pro"/>
                <a:cs typeface="Source Sans Pro"/>
                <a:sym typeface="Source Sans Pro"/>
              </a:rPr>
              <a:t> une communauté d'internautes relié[·e·]s entre eux [et elles] par des liens amicaux ou professionnels </a:t>
            </a:r>
            <a:r>
              <a:rPr lang="en" sz="1200">
                <a:solidFill>
                  <a:schemeClr val="dk1"/>
                </a:solidFill>
                <a:latin typeface="Source Sans Pro"/>
                <a:ea typeface="Source Sans Pro"/>
                <a:cs typeface="Source Sans Pro"/>
                <a:sym typeface="Source Sans Pro"/>
              </a:rPr>
              <a:t>” et  fait partie de la grande famille des médias sociaux. Le réseau social “ </a:t>
            </a:r>
            <a:r>
              <a:rPr i="1" lang="en" sz="1200">
                <a:solidFill>
                  <a:schemeClr val="dk1"/>
                </a:solidFill>
                <a:latin typeface="Source Sans Pro"/>
                <a:ea typeface="Source Sans Pro"/>
                <a:cs typeface="Source Sans Pro"/>
                <a:sym typeface="Source Sans Pro"/>
              </a:rPr>
              <a:t>favorise l'interaction sociale, la création et le partage d'informations</a:t>
            </a:r>
            <a:r>
              <a:rPr lang="en" sz="1200">
                <a:solidFill>
                  <a:schemeClr val="dk1"/>
                </a:solidFill>
                <a:latin typeface="Source Sans Pro"/>
                <a:ea typeface="Source Sans Pro"/>
                <a:cs typeface="Source Sans Pro"/>
                <a:sym typeface="Source Sans Pro"/>
              </a:rPr>
              <a:t> ” et permet à des personnes ou à des organisations d'être connectées et d'interagir entre elles. Tous les réseaux sociaux existant sont régis par des </a:t>
            </a:r>
            <a:r>
              <a:rPr i="1" lang="en" sz="1200">
                <a:solidFill>
                  <a:schemeClr val="dk1"/>
                </a:solidFill>
                <a:latin typeface="Source Sans Pro"/>
                <a:ea typeface="Source Sans Pro"/>
                <a:cs typeface="Source Sans Pro"/>
                <a:sym typeface="Source Sans Pro"/>
              </a:rPr>
              <a:t>CGU.</a:t>
            </a:r>
            <a:endParaRPr i="1" sz="12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i="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Source : </a:t>
            </a:r>
            <a:r>
              <a:rPr i="1" lang="en" sz="1200">
                <a:solidFill>
                  <a:schemeClr val="dk1"/>
                </a:solidFill>
                <a:latin typeface="Source Sans Pro"/>
                <a:ea typeface="Source Sans Pro"/>
                <a:cs typeface="Source Sans Pro"/>
                <a:sym typeface="Source Sans Pro"/>
              </a:rPr>
              <a:t> </a:t>
            </a:r>
            <a:r>
              <a:rPr lang="en" sz="1300" u="sng">
                <a:solidFill>
                  <a:schemeClr val="hlink"/>
                </a:solidFill>
                <a:latin typeface="Source Sans Pro"/>
                <a:ea typeface="Source Sans Pro"/>
                <a:cs typeface="Source Sans Pro"/>
                <a:sym typeface="Source Sans Pro"/>
                <a:hlinkClick r:id="rId2"/>
              </a:rPr>
              <a:t>Office québécois de la langue française</a:t>
            </a:r>
            <a:endParaRPr b="1" sz="24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i="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ef6e3a708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ef6e3a708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6</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D’accord mais que sont les conditions générales d’utilisation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Encore une fois l’Office québécois de la langue française définit les </a:t>
            </a:r>
            <a:r>
              <a:rPr i="1" lang="en" sz="1200">
                <a:solidFill>
                  <a:schemeClr val="dk1"/>
                </a:solidFill>
                <a:latin typeface="Source Sans Pro"/>
                <a:ea typeface="Source Sans Pro"/>
                <a:cs typeface="Source Sans Pro"/>
                <a:sym typeface="Source Sans Pro"/>
              </a:rPr>
              <a:t>CGU </a:t>
            </a:r>
            <a:r>
              <a:rPr lang="en" sz="1200">
                <a:solidFill>
                  <a:schemeClr val="dk1"/>
                </a:solidFill>
                <a:latin typeface="Source Sans Pro"/>
                <a:ea typeface="Source Sans Pro"/>
                <a:cs typeface="Source Sans Pro"/>
                <a:sym typeface="Source Sans Pro"/>
              </a:rPr>
              <a:t>comme  </a:t>
            </a:r>
            <a:r>
              <a:rPr b="1" i="1" lang="en" sz="1200">
                <a:solidFill>
                  <a:schemeClr val="dk1"/>
                </a:solidFill>
                <a:latin typeface="Source Sans Pro"/>
                <a:ea typeface="Source Sans Pro"/>
                <a:cs typeface="Source Sans Pro"/>
                <a:sym typeface="Source Sans Pro"/>
              </a:rPr>
              <a:t>“ un ensemble de clauses d’un contrat ”</a:t>
            </a:r>
            <a:r>
              <a:rPr lang="en" sz="1200">
                <a:solidFill>
                  <a:schemeClr val="dk1"/>
                </a:solidFill>
                <a:latin typeface="Source Sans Pro"/>
                <a:ea typeface="Source Sans Pro"/>
                <a:cs typeface="Source Sans Pro"/>
                <a:sym typeface="Source Sans Pro"/>
              </a:rPr>
              <a:t> par lesquelles le propriétaire d’une plateforme va pouvoir encadrer et réglementer l’utilisation de son service en ligne. Elles sont personnalisées en fonction de la plateforme à laquelle elles sont destinées et sont également protégées par des droits d’auteur.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Elles regroupent également toute l’information en lien avec :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Le traitement de vos données personnelles, appelée </a:t>
            </a:r>
            <a:r>
              <a:rPr i="1" lang="en" sz="1200">
                <a:solidFill>
                  <a:schemeClr val="dk1"/>
                </a:solidFill>
                <a:latin typeface="Source Sans Pro"/>
                <a:ea typeface="Source Sans Pro"/>
                <a:cs typeface="Source Sans Pro"/>
                <a:sym typeface="Source Sans Pro"/>
              </a:rPr>
              <a:t>Politique de confidentialité</a:t>
            </a:r>
            <a:r>
              <a:rPr lang="en" sz="1200">
                <a:solidFill>
                  <a:schemeClr val="dk1"/>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Les litiges, la résiliation ou la suppression d’un compte  que l’on trouvera dans les  </a:t>
            </a:r>
            <a:r>
              <a:rPr i="1" lang="en" sz="1200">
                <a:solidFill>
                  <a:schemeClr val="dk1"/>
                </a:solidFill>
                <a:latin typeface="Source Sans Pro"/>
                <a:ea typeface="Source Sans Pro"/>
                <a:cs typeface="Source Sans Pro"/>
                <a:sym typeface="Source Sans Pro"/>
              </a:rPr>
              <a:t>Dispositions supplémentaires</a:t>
            </a:r>
            <a:endParaRPr i="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i="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 Elles sont l'équivalent d’un contrat; les accepter  sans les lire peut donc avoir des répercussions juridiques conséquentes pour vous.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b="1" sz="1400">
              <a:solidFill>
                <a:srgbClr val="363659"/>
              </a:solidFill>
              <a:highlight>
                <a:schemeClr val="lt1"/>
              </a:highlight>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ef6e3a708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ef6e3a708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7</a:t>
            </a:r>
            <a:endParaRPr sz="1200">
              <a:solidFill>
                <a:schemeClr val="dk1"/>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Source Sans Pro"/>
                <a:ea typeface="Source Sans Pro"/>
                <a:cs typeface="Source Sans Pro"/>
                <a:sym typeface="Source Sans Pro"/>
              </a:rPr>
              <a:t>Qui est concerné·e par ce contrat? Et est-ce obligatoire?</a:t>
            </a:r>
            <a:endParaRPr sz="1200">
              <a:solidFill>
                <a:schemeClr val="dk1"/>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a:t>
            </a:r>
            <a:r>
              <a:rPr i="1" lang="en" sz="1200">
                <a:solidFill>
                  <a:schemeClr val="dk1"/>
                </a:solidFill>
                <a:latin typeface="Source Sans Pro"/>
                <a:ea typeface="Source Sans Pro"/>
                <a:cs typeface="Source Sans Pro"/>
                <a:sym typeface="Source Sans Pro"/>
              </a:rPr>
              <a:t>CGU</a:t>
            </a:r>
            <a:r>
              <a:rPr lang="en" sz="1200">
                <a:solidFill>
                  <a:schemeClr val="dk1"/>
                </a:solidFill>
                <a:latin typeface="Source Sans Pro"/>
                <a:ea typeface="Source Sans Pro"/>
                <a:cs typeface="Source Sans Pro"/>
                <a:sym typeface="Source Sans Pro"/>
              </a:rPr>
              <a:t> de Facebook encadrent vos droits et devoirs ainsi que ceux de leurs différents partenaires. Elles établissent vos droits et les limites de ceux-ci sur tout le contenu que vous créez, publiez et partagez depuis votre compte.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Elles sont obligatoires.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On vous précise que lorsque vous appuyez sur “s’inscrire” vous acceptez automatiquement les CGU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Facebook se réserve le droit de modifier les clauses de leur </a:t>
            </a:r>
            <a:r>
              <a:rPr i="1" lang="en" sz="1200">
                <a:solidFill>
                  <a:schemeClr val="dk1"/>
                </a:solidFill>
                <a:latin typeface="Source Sans Pro"/>
                <a:ea typeface="Source Sans Pro"/>
                <a:cs typeface="Source Sans Pro"/>
                <a:sym typeface="Source Sans Pro"/>
              </a:rPr>
              <a:t>CGU</a:t>
            </a:r>
            <a:r>
              <a:rPr lang="en" sz="1200">
                <a:solidFill>
                  <a:schemeClr val="dk1"/>
                </a:solidFill>
                <a:latin typeface="Source Sans Pro"/>
                <a:ea typeface="Source Sans Pro"/>
                <a:cs typeface="Source Sans Pro"/>
                <a:sym typeface="Source Sans Pro"/>
              </a:rPr>
              <a:t> à n’importe quel moment. Cependant ils vous avertiront par courriel et vous serez invité·e à les lire de nouveau.</a:t>
            </a:r>
            <a:r>
              <a:rPr lang="en" sz="1400">
                <a:solidFill>
                  <a:srgbClr val="CC0000"/>
                </a:solidFill>
                <a:latin typeface="Source Sans Pro"/>
                <a:ea typeface="Source Sans Pro"/>
                <a:cs typeface="Source Sans Pro"/>
                <a:sym typeface="Source Sans Pro"/>
              </a:rPr>
              <a:t> </a:t>
            </a:r>
            <a:r>
              <a:rPr lang="en" sz="1200">
                <a:solidFill>
                  <a:schemeClr val="dk1"/>
                </a:solidFill>
                <a:latin typeface="Source Sans Pro"/>
                <a:ea typeface="Source Sans Pro"/>
                <a:cs typeface="Source Sans Pro"/>
                <a:sym typeface="Source Sans Pro"/>
              </a:rPr>
              <a:t>Pas de case à cocher dans ce cas-ci, le simple fait de continuer d’utiliser les services offerts par la  plateforme est une acception en soi. Dans les deux cas, en les acceptant vous êtes autorisé·e à partager et publier du contenu.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ef6e3a708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ef6e3a708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8</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Lorsque vous souscrivez à une nouvelle assurance, prenez-vous le temps de lire le contrat?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C’est la même chose ici, rares sont les personnes qui le font réellement! Heureusement, il existe des ressources qui vous en font des résumés.</a:t>
            </a:r>
            <a:endParaRPr sz="1200">
              <a:solidFill>
                <a:srgbClr val="202E3C"/>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5cf86f8d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5cf86f8d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63759"/>
              </a:buClr>
              <a:buSzPts val="1100"/>
              <a:buFont typeface="Arial"/>
              <a:buNone/>
            </a:pPr>
            <a:r>
              <a:rPr lang="en" sz="1200">
                <a:solidFill>
                  <a:srgbClr val="F05A4E"/>
                </a:solidFill>
                <a:latin typeface="Source Sans Pro"/>
                <a:ea typeface="Source Sans Pro"/>
                <a:cs typeface="Source Sans Pro"/>
                <a:sym typeface="Source Sans Pro"/>
              </a:rPr>
              <a:t>Slide 9</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08BCB"/>
                </a:solidFill>
                <a:highlight>
                  <a:srgbClr val="FFFFFF"/>
                </a:highlight>
                <a:latin typeface="Source Sans Pro"/>
                <a:ea typeface="Source Sans Pro"/>
                <a:cs typeface="Source Sans Pro"/>
                <a:sym typeface="Source Sans Pro"/>
              </a:rPr>
              <a:t>Préciser au participant·e·s que le site web tosdr.org peut être traduit en français sur le navigateur web Google Chrome </a:t>
            </a:r>
            <a:endParaRPr sz="1200">
              <a:solidFill>
                <a:srgbClr val="008BCB"/>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Parmis ces outils se trouve TOSDR</a:t>
            </a:r>
            <a:r>
              <a:rPr lang="en" sz="1200">
                <a:solidFill>
                  <a:srgbClr val="008BCB"/>
                </a:solidFill>
                <a:latin typeface="Source Sans Pro"/>
                <a:ea typeface="Source Sans Pro"/>
                <a:cs typeface="Source Sans Pro"/>
                <a:sym typeface="Source Sans Pro"/>
              </a:rPr>
              <a:t> </a:t>
            </a:r>
            <a:r>
              <a:rPr lang="en" sz="1200">
                <a:solidFill>
                  <a:srgbClr val="008BCB"/>
                </a:solidFill>
                <a:latin typeface="Source Sans Pro"/>
                <a:ea typeface="Source Sans Pro"/>
                <a:cs typeface="Source Sans Pro"/>
                <a:sym typeface="Source Sans Pro"/>
              </a:rPr>
              <a:t>(copier-coller dans le clavardage) </a:t>
            </a:r>
            <a:r>
              <a:rPr lang="en" sz="1200">
                <a:solidFill>
                  <a:srgbClr val="E06666"/>
                </a:solidFill>
                <a:latin typeface="Source Sans Pro"/>
                <a:ea typeface="Source Sans Pro"/>
                <a:cs typeface="Source Sans Pro"/>
                <a:sym typeface="Source Sans Pro"/>
              </a:rPr>
              <a:t> </a:t>
            </a:r>
            <a:r>
              <a:rPr lang="en" sz="1200" u="sng">
                <a:solidFill>
                  <a:srgbClr val="1155CC"/>
                </a:solidFill>
                <a:latin typeface="Source Sans Pro"/>
                <a:ea typeface="Source Sans Pro"/>
                <a:cs typeface="Source Sans Pro"/>
                <a:sym typeface="Source Sans Pro"/>
                <a:hlinkClick r:id="rId2">
                  <a:extLst>
                    <a:ext uri="{A12FA001-AC4F-418D-AE19-62706E023703}">
                      <ahyp:hlinkClr val="tx"/>
                    </a:ext>
                  </a:extLst>
                </a:hlinkClick>
              </a:rPr>
              <a:t>https://tosdr.org</a:t>
            </a:r>
            <a:r>
              <a:rPr b="1" lang="en" sz="1200">
                <a:solidFill>
                  <a:srgbClr val="0097A7"/>
                </a:solidFill>
                <a:latin typeface="Source Sans Pro"/>
                <a:ea typeface="Source Sans Pro"/>
                <a:cs typeface="Source Sans Pro"/>
                <a:sym typeface="Source Sans Pro"/>
              </a:rPr>
              <a:t>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Cette plateforme initialement anglophone </a:t>
            </a:r>
            <a:r>
              <a:rPr lang="en" sz="1200">
                <a:solidFill>
                  <a:schemeClr val="dk1"/>
                </a:solidFill>
                <a:highlight>
                  <a:srgbClr val="FFFFFF"/>
                </a:highlight>
                <a:latin typeface="Source Sans Pro"/>
                <a:ea typeface="Source Sans Pro"/>
                <a:cs typeface="Source Sans Pro"/>
                <a:sym typeface="Source Sans Pro"/>
              </a:rPr>
              <a:t>est un projet communautaire qui vise à analyser,  à évaluer et vulgariser les conditions de service des principaux sites et services internet. Leurs politiques de confidentialité sont également décortiquées.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2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Après analyse des informations partagées sur une plateforme en particulier, tosdr.org  assigne une classe aux principaux sites et services internet allant de A à E</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highlight>
                  <a:srgbClr val="FFFFFF"/>
                </a:highlight>
                <a:latin typeface="Source Sans Pro"/>
                <a:ea typeface="Source Sans Pro"/>
                <a:cs typeface="Source Sans Pro"/>
                <a:sym typeface="Source Sans Pro"/>
              </a:rPr>
              <a:t>L’outil tosdr.org est indispensable si vous ne souhaitez pas ou n’avez pas le temps de lire les conditions générales d’utilisation des services auxquels vous souscrivez. Car il vous permettra de trouver l’information exacte et ce en un temps record.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CC0000"/>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SzPts val="1200"/>
              <a:buFont typeface="Source Sans Pro"/>
              <a:buChar char="-"/>
            </a:pPr>
            <a:r>
              <a:rPr lang="en" sz="1200">
                <a:solidFill>
                  <a:schemeClr val="dk1"/>
                </a:solidFill>
                <a:highlight>
                  <a:srgbClr val="FFFFFF"/>
                </a:highlight>
                <a:latin typeface="Source Sans Pro"/>
                <a:ea typeface="Source Sans Pro"/>
                <a:cs typeface="Source Sans Pro"/>
                <a:sym typeface="Source Sans Pro"/>
              </a:rPr>
              <a:t>Pour ce faire écrire dans le moteur de recherche de la plateforme le nom du service recherché</a:t>
            </a:r>
            <a:r>
              <a:rPr lang="en" sz="1200">
                <a:solidFill>
                  <a:srgbClr val="0097A7"/>
                </a:solidFill>
                <a:highlight>
                  <a:srgbClr val="FFFFFF"/>
                </a:highlight>
                <a:latin typeface="Source Sans Pro"/>
                <a:ea typeface="Source Sans Pro"/>
                <a:cs typeface="Source Sans Pro"/>
                <a:sym typeface="Source Sans Pro"/>
              </a:rPr>
              <a:t> </a:t>
            </a:r>
            <a:endParaRPr sz="1200">
              <a:solidFill>
                <a:srgbClr val="0097A7"/>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highlight>
                  <a:srgbClr val="FFFFFF"/>
                </a:highlight>
                <a:latin typeface="Source Sans Pro"/>
                <a:ea typeface="Source Sans Pro"/>
                <a:cs typeface="Source Sans Pro"/>
                <a:sym typeface="Source Sans Pro"/>
              </a:rPr>
              <a:t>Ex. Amazon </a:t>
            </a:r>
            <a:endParaRPr sz="1200">
              <a:solidFill>
                <a:schemeClr val="dk1"/>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highlight>
                  <a:srgbClr val="FFFFFF"/>
                </a:highlight>
                <a:latin typeface="Source Sans Pro"/>
                <a:ea typeface="Source Sans Pro"/>
                <a:cs typeface="Source Sans Pro"/>
                <a:sym typeface="Source Sans Pro"/>
              </a:rPr>
              <a:t>Le site vous donnera ainsi accès à toutes les informations qu’ils possèdent sur le réseau social. C’est un projet collaboratif et le code source est libre d’accès. </a:t>
            </a:r>
            <a:endParaRPr sz="1200">
              <a:solidFill>
                <a:srgbClr val="0097A7"/>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highlight>
                  <a:srgbClr val="FFFFFF"/>
                </a:highlight>
                <a:latin typeface="Source Sans Pro"/>
                <a:ea typeface="Source Sans Pro"/>
                <a:cs typeface="Source Sans Pro"/>
                <a:sym typeface="Source Sans Pro"/>
              </a:rPr>
              <a:t>Dans notre capture d’écran, Facebook et Amazon sont classés E ce qui signifie que ces plateformes se servent de vos données personnelles pour du ciblage publicitaire. Mais aussi par le fait que Facebook suit votre activité en ligne sur d’autres sites web et le fait qu’il conserve les contenus que vous avez pourtant supprimé, tout comme Amazon. Afin d’avoir plus de détail, il suffit de cliquer sur l’icône du site noté.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400">
                <a:solidFill>
                  <a:srgbClr val="CC0000"/>
                </a:solidFill>
                <a:latin typeface="Source Sans Pro"/>
                <a:ea typeface="Source Sans Pro"/>
                <a:cs typeface="Source Sans Pro"/>
                <a:sym typeface="Source Sans Pro"/>
              </a:rPr>
              <a:t>----------------------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400">
              <a:solidFill>
                <a:srgbClr val="CC0000"/>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Dans l’exemple d’Amazon, on peut voir tous les points sensibles listés par couleur qui explique pourquoi la communauté a donné la note E à Amazon et en quoi Amazon fait des bons coups et de moins bons coups. En plaçant votre curseur sur chaque point énoncé le site vous donne davantage de détails. </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rincipal">
  <p:cSld name="Titre principal">
    <p:spTree>
      <p:nvGrpSpPr>
        <p:cNvPr id="7" name="Shape 7"/>
        <p:cNvGrpSpPr/>
        <p:nvPr/>
      </p:nvGrpSpPr>
      <p:grpSpPr>
        <a:xfrm>
          <a:off x="0" y="0"/>
          <a:ext cx="0" cy="0"/>
          <a:chOff x="0" y="0"/>
          <a:chExt cx="0" cy="0"/>
        </a:xfrm>
      </p:grpSpPr>
      <p:pic>
        <p:nvPicPr>
          <p:cNvPr descr="Une image contenant texte&#10;&#10;Description générée automatiquement" id="8" name="Google Shape;8;p2"/>
          <p:cNvPicPr preferRelativeResize="0"/>
          <p:nvPr/>
        </p:nvPicPr>
        <p:blipFill rotWithShape="1">
          <a:blip r:embed="rId2">
            <a:alphaModFix/>
          </a:blip>
          <a:srcRect b="0" l="0" r="0" t="0"/>
          <a:stretch/>
        </p:blipFill>
        <p:spPr>
          <a:xfrm>
            <a:off x="-4315" y="0"/>
            <a:ext cx="9144000" cy="5142586"/>
          </a:xfrm>
          <a:prstGeom prst="rect">
            <a:avLst/>
          </a:prstGeom>
          <a:noFill/>
          <a:ln>
            <a:noFill/>
          </a:ln>
        </p:spPr>
      </p:pic>
      <p:sp>
        <p:nvSpPr>
          <p:cNvPr id="9" name="Google Shape;9;p2"/>
          <p:cNvSpPr txBox="1"/>
          <p:nvPr>
            <p:ph type="title"/>
          </p:nvPr>
        </p:nvSpPr>
        <p:spPr>
          <a:xfrm>
            <a:off x="-4315" y="3154130"/>
            <a:ext cx="9144000" cy="5670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F05A4E"/>
              </a:buClr>
              <a:buSzPts val="2100"/>
              <a:buFont typeface="Source Sans Pro"/>
              <a:buNone/>
              <a:defRPr b="1" i="0" sz="3000" u="none" cap="none" strike="noStrike">
                <a:solidFill>
                  <a:srgbClr val="F05A4E"/>
                </a:solidFill>
                <a:latin typeface="Source Sans Pro SemiBold"/>
                <a:ea typeface="Source Sans Pro SemiBold"/>
                <a:cs typeface="Source Sans Pro SemiBold"/>
                <a:sym typeface="Source Sans Pro SemiBold"/>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
        <p:nvSpPr>
          <p:cNvPr id="10" name="Google Shape;10;p2"/>
          <p:cNvSpPr txBox="1"/>
          <p:nvPr>
            <p:ph idx="1" type="body"/>
          </p:nvPr>
        </p:nvSpPr>
        <p:spPr>
          <a:xfrm>
            <a:off x="-4315" y="4051116"/>
            <a:ext cx="9144000" cy="491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lt1"/>
              </a:buClr>
              <a:buSzPts val="2100"/>
              <a:buFont typeface="Arial"/>
              <a:buNone/>
              <a:defRPr b="1" i="0" sz="2100" u="none" cap="none" strike="noStrike">
                <a:solidFill>
                  <a:schemeClr val="lt1"/>
                </a:solidFill>
                <a:latin typeface="Source Sans Pro SemiBold"/>
                <a:ea typeface="Source Sans Pro SemiBold"/>
                <a:cs typeface="Source Sans Pro SemiBold"/>
                <a:sym typeface="Source Sans Pro SemiBold"/>
              </a:defRPr>
            </a:lvl1pPr>
            <a:lvl2pPr indent="-323850" lvl="1" marL="9144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dk2"/>
              </a:buClr>
              <a:buSzPts val="1400"/>
              <a:buFont typeface="Arial"/>
              <a:buChar char="•"/>
              <a:defRPr b="0" i="0" sz="1400" u="none" cap="none" strike="noStrike">
                <a:solidFill>
                  <a:schemeClr val="dk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dk2"/>
              </a:buClr>
              <a:buSzPts val="1200"/>
              <a:buFont typeface="Arial"/>
              <a:buChar char="•"/>
              <a:defRPr b="0" i="0" sz="1200" u="none" cap="none" strike="noStrike">
                <a:solidFill>
                  <a:schemeClr val="dk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dk2"/>
              </a:buClr>
              <a:buSzPts val="1200"/>
              <a:buFont typeface="Arial"/>
              <a:buChar char="•"/>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Q&amp;A">
    <p:bg>
      <p:bgPr>
        <a:solidFill>
          <a:schemeClr val="dk2"/>
        </a:solidFill>
      </p:bgPr>
    </p:bg>
    <p:spTree>
      <p:nvGrpSpPr>
        <p:cNvPr id="50" name="Shape 50"/>
        <p:cNvGrpSpPr/>
        <p:nvPr/>
      </p:nvGrpSpPr>
      <p:grpSpPr>
        <a:xfrm>
          <a:off x="0" y="0"/>
          <a:ext cx="0" cy="0"/>
          <a:chOff x="0" y="0"/>
          <a:chExt cx="0" cy="0"/>
        </a:xfrm>
      </p:grpSpPr>
      <p:sp>
        <p:nvSpPr>
          <p:cNvPr id="51" name="Google Shape;51;p11"/>
          <p:cNvSpPr txBox="1"/>
          <p:nvPr/>
        </p:nvSpPr>
        <p:spPr>
          <a:xfrm>
            <a:off x="0" y="2077879"/>
            <a:ext cx="9144000" cy="493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accent1"/>
              </a:buClr>
              <a:buSzPts val="3000"/>
              <a:buFont typeface="Calibri"/>
              <a:buNone/>
            </a:pPr>
            <a:r>
              <a:rPr lang="en" sz="3000">
                <a:solidFill>
                  <a:schemeClr val="accent1"/>
                </a:solidFill>
                <a:latin typeface="Source Sans Pro"/>
                <a:ea typeface="Source Sans Pro"/>
                <a:cs typeface="Source Sans Pro"/>
                <a:sym typeface="Source Sans Pro"/>
              </a:rPr>
              <a:t>Questions et réponses</a:t>
            </a:r>
            <a:endParaRPr sz="3000">
              <a:solidFill>
                <a:schemeClr val="accen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source">
  <p:cSld name="Ressource">
    <p:bg>
      <p:bgPr>
        <a:solidFill>
          <a:schemeClr val="dk2"/>
        </a:solidFill>
      </p:bgPr>
    </p:bg>
    <p:spTree>
      <p:nvGrpSpPr>
        <p:cNvPr id="52" name="Shape 52"/>
        <p:cNvGrpSpPr/>
        <p:nvPr/>
      </p:nvGrpSpPr>
      <p:grpSpPr>
        <a:xfrm>
          <a:off x="0" y="0"/>
          <a:ext cx="0" cy="0"/>
          <a:chOff x="0" y="0"/>
          <a:chExt cx="0" cy="0"/>
        </a:xfrm>
      </p:grpSpPr>
      <p:sp>
        <p:nvSpPr>
          <p:cNvPr id="53" name="Google Shape;53;p12"/>
          <p:cNvSpPr txBox="1"/>
          <p:nvPr/>
        </p:nvSpPr>
        <p:spPr>
          <a:xfrm>
            <a:off x="422032" y="466712"/>
            <a:ext cx="5712600" cy="493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3000"/>
              <a:buFont typeface="Calibri"/>
              <a:buNone/>
            </a:pPr>
            <a:r>
              <a:rPr lang="en" sz="3000">
                <a:solidFill>
                  <a:schemeClr val="accent1"/>
                </a:solidFill>
                <a:latin typeface="Source Sans Pro"/>
                <a:ea typeface="Source Sans Pro"/>
                <a:cs typeface="Source Sans Pro"/>
                <a:sym typeface="Source Sans Pro"/>
              </a:rPr>
              <a:t>Ressources</a:t>
            </a:r>
            <a:endParaRPr sz="3000">
              <a:solidFill>
                <a:schemeClr val="accent1"/>
              </a:solidFill>
              <a:latin typeface="Source Sans Pro"/>
              <a:ea typeface="Source Sans Pro"/>
              <a:cs typeface="Source Sans Pro"/>
              <a:sym typeface="Source Sans Pro"/>
            </a:endParaRPr>
          </a:p>
        </p:txBody>
      </p:sp>
      <p:sp>
        <p:nvSpPr>
          <p:cNvPr id="54" name="Google Shape;54;p12"/>
          <p:cNvSpPr txBox="1"/>
          <p:nvPr>
            <p:ph idx="1" type="body"/>
          </p:nvPr>
        </p:nvSpPr>
        <p:spPr>
          <a:xfrm>
            <a:off x="518024" y="960584"/>
            <a:ext cx="83676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rgbClr val="F05A4E"/>
              </a:buClr>
              <a:buSzPts val="2400"/>
              <a:buFont typeface="Arial"/>
              <a:buChar char="•"/>
              <a:defRPr b="0" i="0" sz="2400" u="none" cap="none" strike="noStrike">
                <a:solidFill>
                  <a:srgbClr val="F05A4E"/>
                </a:solidFill>
                <a:latin typeface="Source Sans Pro"/>
                <a:ea typeface="Source Sans Pro"/>
                <a:cs typeface="Source Sans Pro"/>
                <a:sym typeface="Source Sans Pro"/>
              </a:defRPr>
            </a:lvl1pPr>
            <a:lvl2pPr indent="-361950" lvl="1" marL="914400" marR="0" rtl="0" algn="l">
              <a:lnSpc>
                <a:spcPct val="90000"/>
              </a:lnSpc>
              <a:spcBef>
                <a:spcPts val="400"/>
              </a:spcBef>
              <a:spcAft>
                <a:spcPts val="0"/>
              </a:spcAft>
              <a:buClr>
                <a:srgbClr val="F05A4E"/>
              </a:buClr>
              <a:buSzPts val="2100"/>
              <a:buFont typeface="Arial"/>
              <a:buChar char="•"/>
              <a:defRPr b="0" i="0" sz="2100" u="none" cap="none" strike="noStrike">
                <a:solidFill>
                  <a:srgbClr val="F05A4E"/>
                </a:solidFill>
                <a:latin typeface="Source Sans Pro"/>
                <a:ea typeface="Source Sans Pro"/>
                <a:cs typeface="Source Sans Pro"/>
                <a:sym typeface="Source Sans Pro"/>
              </a:defRPr>
            </a:lvl2pPr>
            <a:lvl3pPr indent="-342900" lvl="2" marL="1371600" marR="0" rtl="0" algn="l">
              <a:lnSpc>
                <a:spcPct val="90000"/>
              </a:lnSpc>
              <a:spcBef>
                <a:spcPts val="400"/>
              </a:spcBef>
              <a:spcAft>
                <a:spcPts val="0"/>
              </a:spcAft>
              <a:buClr>
                <a:srgbClr val="F05A4E"/>
              </a:buClr>
              <a:buSzPts val="1800"/>
              <a:buFont typeface="Arial"/>
              <a:buChar char="•"/>
              <a:defRPr b="0" i="0" sz="1800" u="none" cap="none" strike="noStrike">
                <a:solidFill>
                  <a:srgbClr val="F05A4E"/>
                </a:solidFill>
                <a:latin typeface="Source Sans Pro"/>
                <a:ea typeface="Source Sans Pro"/>
                <a:cs typeface="Source Sans Pro"/>
                <a:sym typeface="Source Sans Pro"/>
              </a:defRPr>
            </a:lvl3pPr>
            <a:lvl4pPr indent="-323850" lvl="3" marL="1828800" marR="0" rtl="0" algn="l">
              <a:lnSpc>
                <a:spcPct val="90000"/>
              </a:lnSpc>
              <a:spcBef>
                <a:spcPts val="400"/>
              </a:spcBef>
              <a:spcAft>
                <a:spcPts val="0"/>
              </a:spcAft>
              <a:buClr>
                <a:srgbClr val="F05A4E"/>
              </a:buClr>
              <a:buSzPts val="1500"/>
              <a:buFont typeface="Arial"/>
              <a:buChar char="•"/>
              <a:defRPr b="0" i="0" sz="1500" u="none" cap="none" strike="noStrike">
                <a:solidFill>
                  <a:srgbClr val="F05A4E"/>
                </a:solidFill>
                <a:latin typeface="Source Sans Pro"/>
                <a:ea typeface="Source Sans Pro"/>
                <a:cs typeface="Source Sans Pro"/>
                <a:sym typeface="Source Sans Pro"/>
              </a:defRPr>
            </a:lvl4pPr>
            <a:lvl5pPr indent="-323850" lvl="4" marL="2286000" marR="0" rtl="0" algn="l">
              <a:lnSpc>
                <a:spcPct val="90000"/>
              </a:lnSpc>
              <a:spcBef>
                <a:spcPts val="400"/>
              </a:spcBef>
              <a:spcAft>
                <a:spcPts val="0"/>
              </a:spcAft>
              <a:buClr>
                <a:srgbClr val="F05A4E"/>
              </a:buClr>
              <a:buSzPts val="1500"/>
              <a:buFont typeface="Arial"/>
              <a:buChar char="•"/>
              <a:defRPr b="0" i="0" sz="1500" u="none" cap="none" strike="noStrike">
                <a:solidFill>
                  <a:srgbClr val="F05A4E"/>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57" name="Google Shape;57;p1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1" name="Google Shape;61;p14"/>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864"/>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1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64" name="Google Shape;6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p:cSld name="BLANK_2">
    <p:spTree>
      <p:nvGrpSpPr>
        <p:cNvPr id="65"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b="0" l="0" r="52194" t="0"/>
          <a:stretch/>
        </p:blipFill>
        <p:spPr>
          <a:xfrm>
            <a:off x="8229600" y="4573275"/>
            <a:ext cx="685800" cy="329183"/>
          </a:xfrm>
          <a:prstGeom prst="rect">
            <a:avLst/>
          </a:prstGeom>
          <a:noFill/>
          <a:ln>
            <a:noFill/>
          </a:ln>
        </p:spPr>
      </p:pic>
      <p:sp>
        <p:nvSpPr>
          <p:cNvPr id="67" name="Google Shape;67;p16"/>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477300" y="0"/>
            <a:ext cx="8189400" cy="914400"/>
          </a:xfrm>
          <a:prstGeom prst="rect">
            <a:avLst/>
          </a:prstGeom>
          <a:noFill/>
          <a:ln>
            <a:noFill/>
          </a:ln>
        </p:spPr>
        <p:txBody>
          <a:bodyPr anchorCtr="0" anchor="ctr" bIns="0" lIns="0" spcFirstLastPara="1" rIns="0" wrap="square" tIns="0">
            <a:noAutofit/>
          </a:bodyPr>
          <a:lstStyle>
            <a:lvl1pPr lvl="0" rtl="0">
              <a:spcBef>
                <a:spcPts val="0"/>
              </a:spcBef>
              <a:spcAft>
                <a:spcPts val="0"/>
              </a:spcAft>
              <a:buNone/>
              <a:defRPr sz="2700">
                <a:solidFill>
                  <a:srgbClr val="F05A4E"/>
                </a:solidFill>
                <a:latin typeface="Source Sans Pro"/>
                <a:ea typeface="Source Sans Pro"/>
                <a:cs typeface="Source Sans Pro"/>
                <a:sym typeface="Source Sans Pr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extLst>
    <p:ext uri="{DCECCB84-F9BA-43D5-87BE-67443E8EF086}">
      <p15:sldGuideLst>
        <p15:guide id="1" pos="576">
          <p15:clr>
            <a:srgbClr val="FA7B17"/>
          </p15:clr>
        </p15:guide>
        <p15:guide id="2" orient="horz" pos="57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ndage, Donnée chifféres etc">
  <p:cSld name="BLANK_1_1">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71" name="Google Shape;71;p17"/>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7"/>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3" name="Google Shape;73;p17"/>
          <p:cNvSpPr txBox="1"/>
          <p:nvPr>
            <p:ph idx="2" type="title"/>
          </p:nvPr>
        </p:nvSpPr>
        <p:spPr>
          <a:xfrm>
            <a:off x="783900" y="1322775"/>
            <a:ext cx="7576200" cy="965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200"/>
              <a:buFont typeface="Source Sans Pro"/>
              <a:buNone/>
              <a:defRPr b="1" sz="18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7"/>
          <p:cNvSpPr txBox="1"/>
          <p:nvPr>
            <p:ph idx="3" type="title"/>
          </p:nvPr>
        </p:nvSpPr>
        <p:spPr>
          <a:xfrm>
            <a:off x="783900" y="2288175"/>
            <a:ext cx="7576200" cy="2036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000"/>
              <a:buFont typeface="Source Sans Pro"/>
              <a:buNone/>
              <a:defRPr sz="16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dk2"/>
        </a:solidFill>
      </p:bgPr>
    </p:bg>
    <p:spTree>
      <p:nvGrpSpPr>
        <p:cNvPr id="11" name="Shape 11"/>
        <p:cNvGrpSpPr/>
        <p:nvPr/>
      </p:nvGrpSpPr>
      <p:grpSpPr>
        <a:xfrm>
          <a:off x="0" y="0"/>
          <a:ext cx="0" cy="0"/>
          <a:chOff x="0" y="0"/>
          <a:chExt cx="0" cy="0"/>
        </a:xfrm>
      </p:grpSpPr>
      <p:sp>
        <p:nvSpPr>
          <p:cNvPr id="12" name="Google Shape;12;p3"/>
          <p:cNvSpPr txBox="1"/>
          <p:nvPr/>
        </p:nvSpPr>
        <p:spPr>
          <a:xfrm>
            <a:off x="742950" y="398502"/>
            <a:ext cx="7886700" cy="994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accent1"/>
              </a:buClr>
              <a:buSzPts val="3300"/>
              <a:buFont typeface="Source Sans Pro SemiBold"/>
              <a:buNone/>
            </a:pPr>
            <a:r>
              <a:rPr b="0" i="0" lang="en" sz="3300" u="none" cap="none" strike="noStrike">
                <a:solidFill>
                  <a:schemeClr val="accent1"/>
                </a:solidFill>
                <a:latin typeface="Source Sans Pro SemiBold"/>
                <a:ea typeface="Source Sans Pro SemiBold"/>
                <a:cs typeface="Source Sans Pro SemiBold"/>
                <a:sym typeface="Source Sans Pro SemiBold"/>
              </a:rPr>
              <a:t>Programme : </a:t>
            </a:r>
            <a:endParaRPr b="0" i="0" sz="3300" u="none" cap="none" strike="noStrike">
              <a:solidFill>
                <a:schemeClr val="accent1"/>
              </a:solidFill>
              <a:latin typeface="Source Sans Pro SemiBold"/>
              <a:ea typeface="Source Sans Pro SemiBold"/>
              <a:cs typeface="Source Sans Pro SemiBold"/>
              <a:sym typeface="Source Sans Pro SemiBold"/>
            </a:endParaRPr>
          </a:p>
        </p:txBody>
      </p:sp>
      <p:sp>
        <p:nvSpPr>
          <p:cNvPr id="13" name="Google Shape;13;p3"/>
          <p:cNvSpPr txBox="1"/>
          <p:nvPr>
            <p:ph idx="1" type="body"/>
          </p:nvPr>
        </p:nvSpPr>
        <p:spPr>
          <a:xfrm>
            <a:off x="1308092" y="1043374"/>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14" name="Google Shape;14;p3"/>
          <p:cNvSpPr txBox="1"/>
          <p:nvPr>
            <p:ph idx="2" type="body"/>
          </p:nvPr>
        </p:nvSpPr>
        <p:spPr>
          <a:xfrm>
            <a:off x="1308092" y="1554680"/>
            <a:ext cx="4629000" cy="4911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2"/>
              </a:buClr>
              <a:buSzPts val="1800"/>
              <a:buFont typeface="Arial"/>
              <a:buNone/>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15" name="Google Shape;15;p3"/>
          <p:cNvSpPr txBox="1"/>
          <p:nvPr>
            <p:ph idx="3" type="body"/>
          </p:nvPr>
        </p:nvSpPr>
        <p:spPr>
          <a:xfrm>
            <a:off x="1308092" y="2065987"/>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16" name="Google Shape;16;p3"/>
          <p:cNvSpPr txBox="1"/>
          <p:nvPr>
            <p:ph idx="4" type="body"/>
          </p:nvPr>
        </p:nvSpPr>
        <p:spPr>
          <a:xfrm>
            <a:off x="1308092" y="2577293"/>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
        <p:nvSpPr>
          <p:cNvPr id="17" name="Google Shape;17;p3"/>
          <p:cNvSpPr txBox="1"/>
          <p:nvPr>
            <p:ph idx="5" type="body"/>
          </p:nvPr>
        </p:nvSpPr>
        <p:spPr>
          <a:xfrm>
            <a:off x="1308092" y="3088600"/>
            <a:ext cx="4629000" cy="491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lt2"/>
              </a:buClr>
              <a:buSzPts val="1800"/>
              <a:buFont typeface="Arial"/>
              <a:buChar char="•"/>
              <a:defRPr b="0" i="0" sz="1800" u="none" cap="none" strike="noStrike">
                <a:solidFill>
                  <a:schemeClr val="lt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bg>
      <p:bgPr>
        <a:solidFill>
          <a:schemeClr val="dk2"/>
        </a:solidFill>
      </p:bgPr>
    </p:bg>
    <p:spTree>
      <p:nvGrpSpPr>
        <p:cNvPr id="18" name="Shape 18"/>
        <p:cNvGrpSpPr/>
        <p:nvPr/>
      </p:nvGrpSpPr>
      <p:grpSpPr>
        <a:xfrm>
          <a:off x="0" y="0"/>
          <a:ext cx="0" cy="0"/>
          <a:chOff x="0" y="0"/>
          <a:chExt cx="0" cy="0"/>
        </a:xfrm>
      </p:grpSpPr>
      <p:sp>
        <p:nvSpPr>
          <p:cNvPr id="19" name="Google Shape;19;p4"/>
          <p:cNvSpPr txBox="1"/>
          <p:nvPr>
            <p:ph type="title"/>
          </p:nvPr>
        </p:nvSpPr>
        <p:spPr>
          <a:xfrm>
            <a:off x="0" y="2004750"/>
            <a:ext cx="9144000" cy="5670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F05A4E"/>
              </a:buClr>
              <a:buSzPts val="2100"/>
              <a:buFont typeface="Source Sans Pro"/>
              <a:buNone/>
              <a:defRPr b="0" i="0" sz="30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Dispo de texte">
    <p:spTree>
      <p:nvGrpSpPr>
        <p:cNvPr id="20" name="Shape 20"/>
        <p:cNvGrpSpPr/>
        <p:nvPr/>
      </p:nvGrpSpPr>
      <p:grpSpPr>
        <a:xfrm>
          <a:off x="0" y="0"/>
          <a:ext cx="0" cy="0"/>
          <a:chOff x="0" y="0"/>
          <a:chExt cx="0" cy="0"/>
        </a:xfrm>
      </p:grpSpPr>
      <p:sp>
        <p:nvSpPr>
          <p:cNvPr id="21" name="Google Shape;21;p5"/>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
        <p:nvSpPr>
          <p:cNvPr id="22" name="Google Shape;22;p5"/>
          <p:cNvSpPr/>
          <p:nvPr/>
        </p:nvSpPr>
        <p:spPr>
          <a:xfrm>
            <a:off x="4482913"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400" u="none" cap="none" strike="noStrike">
                <a:solidFill>
                  <a:schemeClr val="dk1"/>
                </a:solidFill>
                <a:latin typeface="Source Sans Pro"/>
                <a:ea typeface="Source Sans Pro"/>
                <a:cs typeface="Source Sans Pro"/>
                <a:sym typeface="Source Sans Pro"/>
              </a:rPr>
              <a:t> </a:t>
            </a:r>
            <a:endParaRPr sz="1400">
              <a:solidFill>
                <a:schemeClr val="dk1"/>
              </a:solidFill>
              <a:latin typeface="Source Sans Pro"/>
              <a:ea typeface="Source Sans Pro"/>
              <a:cs typeface="Source Sans Pro"/>
              <a:sym typeface="Source Sans Pro"/>
            </a:endParaRPr>
          </a:p>
        </p:txBody>
      </p:sp>
      <p:sp>
        <p:nvSpPr>
          <p:cNvPr id="23" name="Google Shape;23;p5"/>
          <p:cNvSpPr txBox="1"/>
          <p:nvPr>
            <p:ph idx="1" type="body"/>
          </p:nvPr>
        </p:nvSpPr>
        <p:spPr>
          <a:xfrm>
            <a:off x="477301" y="1296974"/>
            <a:ext cx="8189400" cy="3270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800"/>
              <a:buFont typeface="Arial"/>
              <a:buNone/>
              <a:defRPr b="0"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Diapo de liste">
    <p:spTree>
      <p:nvGrpSpPr>
        <p:cNvPr id="24" name="Shape 24"/>
        <p:cNvGrpSpPr/>
        <p:nvPr/>
      </p:nvGrpSpPr>
      <p:grpSpPr>
        <a:xfrm>
          <a:off x="0" y="0"/>
          <a:ext cx="0" cy="0"/>
          <a:chOff x="0" y="0"/>
          <a:chExt cx="0" cy="0"/>
        </a:xfrm>
      </p:grpSpPr>
      <p:sp>
        <p:nvSpPr>
          <p:cNvPr id="25" name="Google Shape;25;p6"/>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
        <p:nvSpPr>
          <p:cNvPr id="26" name="Google Shape;26;p6"/>
          <p:cNvSpPr/>
          <p:nvPr/>
        </p:nvSpPr>
        <p:spPr>
          <a:xfrm>
            <a:off x="4482913" y="2433250"/>
            <a:ext cx="178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lang="en" sz="1400">
                <a:solidFill>
                  <a:schemeClr val="dk1"/>
                </a:solidFill>
                <a:latin typeface="Source Sans Pro"/>
                <a:ea typeface="Source Sans Pro"/>
                <a:cs typeface="Source Sans Pro"/>
                <a:sym typeface="Source Sans Pro"/>
              </a:rPr>
              <a:t> </a:t>
            </a:r>
            <a:endParaRPr sz="1400">
              <a:solidFill>
                <a:schemeClr val="dk1"/>
              </a:solidFill>
              <a:latin typeface="Source Sans Pro"/>
              <a:ea typeface="Source Sans Pro"/>
              <a:cs typeface="Source Sans Pro"/>
              <a:sym typeface="Source Sans Pro"/>
            </a:endParaRPr>
          </a:p>
        </p:txBody>
      </p:sp>
      <p:sp>
        <p:nvSpPr>
          <p:cNvPr id="27" name="Google Shape;27;p6"/>
          <p:cNvSpPr txBox="1"/>
          <p:nvPr>
            <p:ph idx="1" type="body"/>
          </p:nvPr>
        </p:nvSpPr>
        <p:spPr>
          <a:xfrm>
            <a:off x="477301" y="1218760"/>
            <a:ext cx="8189400" cy="31770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90000"/>
              </a:lnSpc>
              <a:spcBef>
                <a:spcPts val="8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1pPr>
            <a:lvl2pPr indent="-317500" lvl="1" marL="9144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rgbClr val="363759"/>
              </a:buClr>
              <a:buSzPts val="1400"/>
              <a:buFont typeface="Arial"/>
              <a:buChar char="•"/>
              <a:defRPr b="0" i="0" sz="1400" u="none" cap="none" strike="noStrike">
                <a:solidFill>
                  <a:srgbClr val="363759"/>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28" name="Shape 28"/>
        <p:cNvGrpSpPr/>
        <p:nvPr/>
      </p:nvGrpSpPr>
      <p:grpSpPr>
        <a:xfrm>
          <a:off x="0" y="0"/>
          <a:ext cx="0" cy="0"/>
          <a:chOff x="0" y="0"/>
          <a:chExt cx="0" cy="0"/>
        </a:xfrm>
      </p:grpSpPr>
      <p:sp>
        <p:nvSpPr>
          <p:cNvPr id="29" name="Google Shape;29;p7"/>
          <p:cNvSpPr txBox="1"/>
          <p:nvPr>
            <p:ph idx="1" type="body"/>
          </p:nvPr>
        </p:nvSpPr>
        <p:spPr>
          <a:xfrm>
            <a:off x="400048"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30" name="Google Shape;30;p7"/>
          <p:cNvSpPr txBox="1"/>
          <p:nvPr>
            <p:ph idx="2" type="body"/>
          </p:nvPr>
        </p:nvSpPr>
        <p:spPr>
          <a:xfrm>
            <a:off x="2525486"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31" name="Google Shape;31;p7"/>
          <p:cNvSpPr txBox="1"/>
          <p:nvPr>
            <p:ph idx="3" type="body"/>
          </p:nvPr>
        </p:nvSpPr>
        <p:spPr>
          <a:xfrm>
            <a:off x="4650923"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32" name="Google Shape;32;p7"/>
          <p:cNvSpPr txBox="1"/>
          <p:nvPr>
            <p:ph idx="4" type="body"/>
          </p:nvPr>
        </p:nvSpPr>
        <p:spPr>
          <a:xfrm>
            <a:off x="6776359" y="1487582"/>
            <a:ext cx="1864200" cy="1651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Calibri"/>
              <a:buNone/>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33" name="Google Shape;33;p7"/>
          <p:cNvSpPr txBox="1"/>
          <p:nvPr>
            <p:ph idx="5" type="body"/>
          </p:nvPr>
        </p:nvSpPr>
        <p:spPr>
          <a:xfrm>
            <a:off x="6776359" y="33529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34" name="Google Shape;34;p7"/>
          <p:cNvSpPr txBox="1"/>
          <p:nvPr>
            <p:ph idx="6" type="body"/>
          </p:nvPr>
        </p:nvSpPr>
        <p:spPr>
          <a:xfrm>
            <a:off x="4637841" y="33514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35" name="Google Shape;35;p7"/>
          <p:cNvSpPr txBox="1"/>
          <p:nvPr>
            <p:ph idx="7" type="body"/>
          </p:nvPr>
        </p:nvSpPr>
        <p:spPr>
          <a:xfrm>
            <a:off x="2512404" y="33514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36" name="Google Shape;36;p7"/>
          <p:cNvSpPr txBox="1"/>
          <p:nvPr>
            <p:ph idx="8" type="body"/>
          </p:nvPr>
        </p:nvSpPr>
        <p:spPr>
          <a:xfrm>
            <a:off x="400048" y="3352958"/>
            <a:ext cx="1890300" cy="383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2"/>
              </a:buClr>
              <a:buSzPts val="1500"/>
              <a:buFont typeface="Arial"/>
              <a:buNone/>
              <a:defRPr b="0" i="0" sz="15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2"/>
              </a:buClr>
              <a:buSzPts val="1400"/>
              <a:buFont typeface="Arial"/>
              <a:buNone/>
              <a:defRPr b="0" i="0" sz="14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37" name="Google Shape;37;p7"/>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comparaison">
  <p:cSld name="Diapo de comparaison">
    <p:spTree>
      <p:nvGrpSpPr>
        <p:cNvPr id="38" name="Shape 38"/>
        <p:cNvGrpSpPr/>
        <p:nvPr/>
      </p:nvGrpSpPr>
      <p:grpSpPr>
        <a:xfrm>
          <a:off x="0" y="0"/>
          <a:ext cx="0" cy="0"/>
          <a:chOff x="0" y="0"/>
          <a:chExt cx="0" cy="0"/>
        </a:xfrm>
      </p:grpSpPr>
      <p:sp>
        <p:nvSpPr>
          <p:cNvPr id="39" name="Google Shape;39;p8"/>
          <p:cNvSpPr txBox="1"/>
          <p:nvPr>
            <p:ph idx="1" type="body"/>
          </p:nvPr>
        </p:nvSpPr>
        <p:spPr>
          <a:xfrm>
            <a:off x="628649" y="1132756"/>
            <a:ext cx="3886200" cy="415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40" name="Google Shape;40;p8"/>
          <p:cNvSpPr txBox="1"/>
          <p:nvPr>
            <p:ph idx="2" type="body"/>
          </p:nvPr>
        </p:nvSpPr>
        <p:spPr>
          <a:xfrm>
            <a:off x="628649" y="1548581"/>
            <a:ext cx="3886200" cy="282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dk2"/>
              </a:buClr>
              <a:buSzPts val="1500"/>
              <a:buFont typeface="Calibri"/>
              <a:buChar char="₋"/>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41" name="Google Shape;41;p8"/>
          <p:cNvSpPr txBox="1"/>
          <p:nvPr>
            <p:ph idx="3" type="body"/>
          </p:nvPr>
        </p:nvSpPr>
        <p:spPr>
          <a:xfrm>
            <a:off x="4555406" y="1132756"/>
            <a:ext cx="3886200" cy="415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800"/>
              <a:buFont typeface="Arial"/>
              <a:buNone/>
              <a:defRPr b="1" i="0" sz="1800" u="none" cap="none" strike="noStrike">
                <a:solidFill>
                  <a:schemeClr val="dk2"/>
                </a:solidFill>
                <a:latin typeface="Source Sans Pro"/>
                <a:ea typeface="Source Sans Pro"/>
                <a:cs typeface="Source Sans Pro"/>
                <a:sym typeface="Source Sans Pr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42" name="Google Shape;42;p8"/>
          <p:cNvSpPr txBox="1"/>
          <p:nvPr>
            <p:ph idx="4" type="body"/>
          </p:nvPr>
        </p:nvSpPr>
        <p:spPr>
          <a:xfrm>
            <a:off x="4549879" y="1548581"/>
            <a:ext cx="3886200" cy="282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2"/>
              </a:buClr>
              <a:buSzPts val="2100"/>
              <a:buFont typeface="Calibri"/>
              <a:buChar char="₋"/>
              <a:defRPr b="0" i="0" sz="2100" u="none" cap="none" strike="noStrike">
                <a:solidFill>
                  <a:schemeClr val="dk2"/>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dk2"/>
              </a:buClr>
              <a:buSzPts val="1500"/>
              <a:buFont typeface="Calibri"/>
              <a:buChar char="₋"/>
              <a:defRPr b="0" i="0" sz="1500" u="none" cap="none" strike="noStrike">
                <a:solidFill>
                  <a:schemeClr val="dk2"/>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43" name="Google Shape;43;p8"/>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F05A4E"/>
              </a:buClr>
              <a:buSzPts val="21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100"/>
              <a:buFont typeface="Source Sans Pro"/>
              <a:buNone/>
              <a:defRPr sz="1400">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texte et image" type="objTx">
  <p:cSld name="OBJECT_WITH_CAPTION_TEXT">
    <p:spTree>
      <p:nvGrpSpPr>
        <p:cNvPr id="44" name="Shape 44"/>
        <p:cNvGrpSpPr/>
        <p:nvPr/>
      </p:nvGrpSpPr>
      <p:grpSpPr>
        <a:xfrm>
          <a:off x="0" y="0"/>
          <a:ext cx="0" cy="0"/>
          <a:chOff x="0" y="0"/>
          <a:chExt cx="0" cy="0"/>
        </a:xfrm>
      </p:grpSpPr>
      <p:sp>
        <p:nvSpPr>
          <p:cNvPr id="45" name="Google Shape;45;p9"/>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F05A4E"/>
              </a:buClr>
              <a:buSzPts val="2400"/>
              <a:buFont typeface="Source Sans Pro"/>
              <a:buNone/>
              <a:defRPr b="0" i="0" sz="2400" u="none" cap="none" strike="noStrike">
                <a:solidFill>
                  <a:srgbClr val="F05A4E"/>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6" name="Google Shape;46;p9"/>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2"/>
              </a:buClr>
              <a:buSzPts val="2400"/>
              <a:buFont typeface="Arial"/>
              <a:buChar char="•"/>
              <a:defRPr b="0" i="0" sz="2400" u="none" cap="none" strike="noStrike">
                <a:solidFill>
                  <a:schemeClr val="dk2"/>
                </a:solidFill>
                <a:latin typeface="Source Sans Pro"/>
                <a:ea typeface="Source Sans Pro"/>
                <a:cs typeface="Source Sans Pro"/>
                <a:sym typeface="Source Sans Pro"/>
              </a:defRPr>
            </a:lvl1pPr>
            <a:lvl2pPr indent="-361950" lvl="1" marL="914400" marR="0" rtl="0" algn="l">
              <a:lnSpc>
                <a:spcPct val="90000"/>
              </a:lnSpc>
              <a:spcBef>
                <a:spcPts val="400"/>
              </a:spcBef>
              <a:spcAft>
                <a:spcPts val="0"/>
              </a:spcAft>
              <a:buClr>
                <a:schemeClr val="dk2"/>
              </a:buClr>
              <a:buSzPts val="2100"/>
              <a:buFont typeface="Arial"/>
              <a:buChar char="•"/>
              <a:defRPr b="0" i="0" sz="21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0000"/>
              </a:lnSpc>
              <a:spcBef>
                <a:spcPts val="400"/>
              </a:spcBef>
              <a:spcAft>
                <a:spcPts val="0"/>
              </a:spcAft>
              <a:buClr>
                <a:schemeClr val="dk2"/>
              </a:buClr>
              <a:buSzPts val="1800"/>
              <a:buFont typeface="Arial"/>
              <a:buChar char="•"/>
              <a:defRPr b="0" i="0" sz="1800" u="none" cap="none" strike="noStrike">
                <a:solidFill>
                  <a:schemeClr val="dk2"/>
                </a:solidFill>
                <a:latin typeface="Source Sans Pro"/>
                <a:ea typeface="Source Sans Pro"/>
                <a:cs typeface="Source Sans Pro"/>
                <a:sym typeface="Source Sans Pro"/>
              </a:defRPr>
            </a:lvl3pPr>
            <a:lvl4pPr indent="-323850" lvl="3" marL="18288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Source Sans Pro"/>
                <a:ea typeface="Source Sans Pro"/>
                <a:cs typeface="Source Sans Pro"/>
                <a:sym typeface="Source Sans Pro"/>
              </a:defRPr>
            </a:lvl4pPr>
            <a:lvl5pPr indent="-323850" lvl="4" marL="2286000" marR="0" rtl="0" algn="l">
              <a:lnSpc>
                <a:spcPct val="90000"/>
              </a:lnSpc>
              <a:spcBef>
                <a:spcPts val="400"/>
              </a:spcBef>
              <a:spcAft>
                <a:spcPts val="0"/>
              </a:spcAft>
              <a:buClr>
                <a:schemeClr val="dk2"/>
              </a:buClr>
              <a:buSzPts val="1500"/>
              <a:buFont typeface="Arial"/>
              <a:buChar char="•"/>
              <a:defRPr b="0" i="0" sz="1500" u="none" cap="none" strike="noStrike">
                <a:solidFill>
                  <a:schemeClr val="dk2"/>
                </a:solidFill>
                <a:latin typeface="Source Sans Pro"/>
                <a:ea typeface="Source Sans Pro"/>
                <a:cs typeface="Source Sans Pro"/>
                <a:sym typeface="Source Sans Pr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9pPr>
          </a:lstStyle>
          <a:p/>
        </p:txBody>
      </p:sp>
      <p:sp>
        <p:nvSpPr>
          <p:cNvPr id="47" name="Google Shape;47;p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2"/>
              </a:buClr>
              <a:buSzPts val="1200"/>
              <a:buFont typeface="Arial"/>
              <a:buNone/>
              <a:defRPr b="0" i="0" sz="1200" u="none" cap="none" strike="noStrike">
                <a:solidFill>
                  <a:schemeClr val="dk2"/>
                </a:solidFill>
                <a:latin typeface="Source Sans Pro"/>
                <a:ea typeface="Source Sans Pro"/>
                <a:cs typeface="Source Sans Pro"/>
                <a:sym typeface="Source Sans Pro"/>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Source Sans Pro"/>
                <a:ea typeface="Source Sans Pro"/>
                <a:cs typeface="Source Sans Pro"/>
                <a:sym typeface="Source Sans Pro"/>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p:cSld name="Conclusion">
    <p:bg>
      <p:bgPr>
        <a:solidFill>
          <a:schemeClr val="dk2"/>
        </a:solidFill>
      </p:bgPr>
    </p:bg>
    <p:spTree>
      <p:nvGrpSpPr>
        <p:cNvPr id="48" name="Shape 48"/>
        <p:cNvGrpSpPr/>
        <p:nvPr/>
      </p:nvGrpSpPr>
      <p:grpSpPr>
        <a:xfrm>
          <a:off x="0" y="0"/>
          <a:ext cx="0" cy="0"/>
          <a:chOff x="0" y="0"/>
          <a:chExt cx="0" cy="0"/>
        </a:xfrm>
      </p:grpSpPr>
      <p:sp>
        <p:nvSpPr>
          <p:cNvPr id="49" name="Google Shape;49;p10"/>
          <p:cNvSpPr txBox="1"/>
          <p:nvPr/>
        </p:nvSpPr>
        <p:spPr>
          <a:xfrm>
            <a:off x="0" y="2077879"/>
            <a:ext cx="9144000" cy="4938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accent1"/>
              </a:buClr>
              <a:buSzPts val="3000"/>
              <a:buFont typeface="Calibri"/>
              <a:buNone/>
            </a:pPr>
            <a:r>
              <a:rPr lang="en" sz="3000">
                <a:solidFill>
                  <a:schemeClr val="accent1"/>
                </a:solidFill>
                <a:latin typeface="Source Sans Pro"/>
                <a:ea typeface="Source Sans Pro"/>
                <a:cs typeface="Source Sans Pro"/>
                <a:sym typeface="Source Sans Pro"/>
              </a:rPr>
              <a:t>Conclusion</a:t>
            </a:r>
            <a:endParaRPr sz="3000">
              <a:solidFill>
                <a:schemeClr val="accen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52194" t="0"/>
          <a:stretch/>
        </p:blipFill>
        <p:spPr>
          <a:xfrm>
            <a:off x="8229600" y="4573275"/>
            <a:ext cx="685800" cy="3291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image" Target="../media/image39.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43.jpg"/><Relationship Id="rId4" Type="http://schemas.openxmlformats.org/officeDocument/2006/relationships/image" Target="../media/image42.jpg"/><Relationship Id="rId5" Type="http://schemas.openxmlformats.org/officeDocument/2006/relationships/image" Target="../media/image41.jpg"/><Relationship Id="rId6" Type="http://schemas.openxmlformats.org/officeDocument/2006/relationships/image" Target="../media/image45.png"/><Relationship Id="rId7" Type="http://schemas.openxmlformats.org/officeDocument/2006/relationships/image" Target="../media/image40.png"/><Relationship Id="rId8"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48.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50.png"/><Relationship Id="rId4" Type="http://schemas.openxmlformats.org/officeDocument/2006/relationships/image" Target="../media/image59.png"/><Relationship Id="rId5"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58.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54.png"/><Relationship Id="rId4" Type="http://schemas.openxmlformats.org/officeDocument/2006/relationships/image" Target="../media/image35.png"/><Relationship Id="rId5" Type="http://schemas.openxmlformats.org/officeDocument/2006/relationships/image" Target="../media/image6.png"/></Relationships>
</file>

<file path=ppt/slides/_rels/slide29.xml.rels><?xml version="1.0" encoding="UTF-8" standalone="yes"?><Relationships xmlns="http://schemas.openxmlformats.org/package/2006/relationships"><Relationship Id="rId11" Type="http://schemas.openxmlformats.org/officeDocument/2006/relationships/hyperlink" Target="http://www.cliquezjustice.ca" TargetMode="External"/><Relationship Id="rId10" Type="http://schemas.openxmlformats.org/officeDocument/2006/relationships/hyperlink" Target="http://www.francoischarron.com" TargetMode="External"/><Relationship Id="rId13" Type="http://schemas.openxmlformats.org/officeDocument/2006/relationships/hyperlink" Target="http://www.cliquezjustice.ca" TargetMode="External"/><Relationship Id="rId12" Type="http://schemas.openxmlformats.org/officeDocument/2006/relationships/hyperlink" Target="http://www.cliquezjustice.ca" TargetMode="External"/><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57.png"/><Relationship Id="rId4" Type="http://schemas.openxmlformats.org/officeDocument/2006/relationships/hyperlink" Target="http://www.cyberjustice.ca" TargetMode="External"/><Relationship Id="rId9" Type="http://schemas.openxmlformats.org/officeDocument/2006/relationships/hyperlink" Target="http://www.francoischarron.com" TargetMode="External"/><Relationship Id="rId15" Type="http://schemas.openxmlformats.org/officeDocument/2006/relationships/hyperlink" Target="https://www.ic.gc.ca/eic/site/062.nsf/fra/h_00108.html" TargetMode="External"/><Relationship Id="rId14" Type="http://schemas.openxmlformats.org/officeDocument/2006/relationships/hyperlink" Target="https://www.ic.gc.ca/eic/site/062.nsf/fra/h_00108.html" TargetMode="External"/><Relationship Id="rId17" Type="http://schemas.openxmlformats.org/officeDocument/2006/relationships/hyperlink" Target="http://www.tosdr.org" TargetMode="External"/><Relationship Id="rId16" Type="http://schemas.openxmlformats.org/officeDocument/2006/relationships/hyperlink" Target="https://www.ic.gc.ca/eic/site/062.nsf/fra/h_00108.html" TargetMode="External"/><Relationship Id="rId5" Type="http://schemas.openxmlformats.org/officeDocument/2006/relationships/hyperlink" Target="http://www.cyberjustice.ca" TargetMode="External"/><Relationship Id="rId19" Type="http://schemas.openxmlformats.org/officeDocument/2006/relationships/hyperlink" Target="http://www.tosdr.org" TargetMode="External"/><Relationship Id="rId6" Type="http://schemas.openxmlformats.org/officeDocument/2006/relationships/hyperlink" Target="http://www.cyberjustice.ca" TargetMode="External"/><Relationship Id="rId18" Type="http://schemas.openxmlformats.org/officeDocument/2006/relationships/hyperlink" Target="http://www.tosdr.org" TargetMode="External"/><Relationship Id="rId7" Type="http://schemas.openxmlformats.org/officeDocument/2006/relationships/hyperlink" Target="http://www.cyberjustice.ca" TargetMode="External"/><Relationship Id="rId8" Type="http://schemas.openxmlformats.org/officeDocument/2006/relationships/hyperlink" Target="http://www.francoischarro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55.png"/><Relationship Id="rId4" Type="http://schemas.openxmlformats.org/officeDocument/2006/relationships/hyperlink" Target="http://www.cliquezjustice.c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4.jp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8"/>
          <p:cNvSpPr txBox="1"/>
          <p:nvPr/>
        </p:nvSpPr>
        <p:spPr>
          <a:xfrm>
            <a:off x="924900" y="2518957"/>
            <a:ext cx="7294200" cy="227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30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chemeClr val="accent1"/>
              </a:buClr>
              <a:buSzPts val="3000"/>
              <a:buFont typeface="Source Sans Pro SemiBold"/>
              <a:buNone/>
            </a:pPr>
            <a:r>
              <a:rPr b="1" lang="en" sz="3000">
                <a:solidFill>
                  <a:schemeClr val="accent1"/>
                </a:solidFill>
                <a:latin typeface="Source Sans Pro SemiBold"/>
                <a:ea typeface="Source Sans Pro SemiBold"/>
                <a:cs typeface="Source Sans Pro SemiBold"/>
                <a:sym typeface="Source Sans Pro SemiBold"/>
              </a:rPr>
              <a:t>Mon contenu en ligne m’appartient-il?</a:t>
            </a:r>
            <a:endParaRPr b="1" sz="2000">
              <a:solidFill>
                <a:srgbClr val="FFFFFF"/>
              </a:solidFill>
              <a:latin typeface="Source Sans Pro"/>
              <a:ea typeface="Source Sans Pro"/>
              <a:cs typeface="Source Sans Pro"/>
              <a:sym typeface="Source Sans Pro"/>
            </a:endParaRPr>
          </a:p>
          <a:p>
            <a:pPr indent="0" lvl="0" marL="0" rtl="0" algn="ctr">
              <a:spcBef>
                <a:spcPts val="0"/>
              </a:spcBef>
              <a:spcAft>
                <a:spcPts val="0"/>
              </a:spcAft>
              <a:buNone/>
            </a:pPr>
            <a:br>
              <a:rPr b="1" lang="en" sz="2200">
                <a:solidFill>
                  <a:srgbClr val="FFFFFF"/>
                </a:solidFill>
                <a:latin typeface="Source Sans Pro"/>
                <a:ea typeface="Source Sans Pro"/>
                <a:cs typeface="Source Sans Pro"/>
                <a:sym typeface="Source Sans Pro"/>
              </a:rPr>
            </a:br>
            <a:r>
              <a:rPr b="1" lang="en" sz="2000">
                <a:solidFill>
                  <a:srgbClr val="FFFFFF"/>
                </a:solidFill>
                <a:latin typeface="Source Sans Pro"/>
                <a:ea typeface="Source Sans Pro"/>
                <a:cs typeface="Source Sans Pro"/>
                <a:sym typeface="Source Sans Pro"/>
              </a:rPr>
              <a:t>Atelier </a:t>
            </a:r>
            <a:r>
              <a:rPr b="1" lang="en" sz="2000">
                <a:solidFill>
                  <a:srgbClr val="FFFFFF"/>
                </a:solidFill>
                <a:latin typeface="Source Sans Pro"/>
                <a:ea typeface="Source Sans Pro"/>
                <a:cs typeface="Source Sans Pro"/>
                <a:sym typeface="Source Sans Pro"/>
              </a:rPr>
              <a:t>public</a:t>
            </a:r>
            <a:r>
              <a:rPr b="1" lang="en" sz="2000">
                <a:solidFill>
                  <a:srgbClr val="FFFFFF"/>
                </a:solidFill>
                <a:latin typeface="Source Sans Pro"/>
                <a:ea typeface="Source Sans Pro"/>
                <a:cs typeface="Source Sans Pro"/>
                <a:sym typeface="Source Sans Pro"/>
              </a:rPr>
              <a:t> </a:t>
            </a:r>
            <a:endParaRPr sz="2100">
              <a:solidFill>
                <a:srgbClr val="FFFFFF"/>
              </a:solidFill>
              <a:latin typeface="Source Sans Pro SemiBold"/>
              <a:ea typeface="Source Sans Pro SemiBold"/>
              <a:cs typeface="Source Sans Pro SemiBold"/>
              <a:sym typeface="Source Sans Pro SemiBo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t>Qu’est-ce qu’un contenu?</a:t>
            </a:r>
            <a:endParaRPr/>
          </a:p>
        </p:txBody>
      </p:sp>
      <p:sp>
        <p:nvSpPr>
          <p:cNvPr id="159" name="Google Shape;159;p27"/>
          <p:cNvSpPr txBox="1"/>
          <p:nvPr/>
        </p:nvSpPr>
        <p:spPr>
          <a:xfrm>
            <a:off x="477300" y="933875"/>
            <a:ext cx="74340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63759"/>
                </a:solidFill>
                <a:latin typeface="Source Sans Pro"/>
                <a:ea typeface="Source Sans Pro"/>
                <a:cs typeface="Source Sans Pro"/>
                <a:sym typeface="Source Sans Pro"/>
              </a:rPr>
              <a:t>Ensemble du </a:t>
            </a:r>
            <a:r>
              <a:rPr b="1" lang="en" sz="2200">
                <a:solidFill>
                  <a:srgbClr val="363759"/>
                </a:solidFill>
                <a:latin typeface="Source Sans Pro"/>
                <a:ea typeface="Source Sans Pro"/>
                <a:cs typeface="Source Sans Pro"/>
                <a:sym typeface="Source Sans Pro"/>
              </a:rPr>
              <a:t>matériel textuel, visuel et sonore</a:t>
            </a:r>
            <a:r>
              <a:rPr b="1" lang="en" sz="2200">
                <a:solidFill>
                  <a:srgbClr val="363759"/>
                </a:solidFill>
                <a:latin typeface="Source Sans Pro"/>
                <a:ea typeface="Source Sans Pro"/>
                <a:cs typeface="Source Sans Pro"/>
                <a:sym typeface="Source Sans Pro"/>
              </a:rPr>
              <a:t> rencontré dans le cadre de l'expérience utilisateur·trice.</a:t>
            </a:r>
            <a:endParaRPr b="1" sz="2200">
              <a:solidFill>
                <a:srgbClr val="363759"/>
              </a:solidFill>
              <a:latin typeface="Source Sans Pro"/>
              <a:ea typeface="Source Sans Pro"/>
              <a:cs typeface="Source Sans Pro"/>
              <a:sym typeface="Source Sans Pro"/>
            </a:endParaRPr>
          </a:p>
        </p:txBody>
      </p:sp>
      <p:pic>
        <p:nvPicPr>
          <p:cNvPr id="160" name="Google Shape;160;p27"/>
          <p:cNvPicPr preferRelativeResize="0"/>
          <p:nvPr/>
        </p:nvPicPr>
        <p:blipFill>
          <a:blip r:embed="rId3">
            <a:alphaModFix/>
          </a:blip>
          <a:stretch>
            <a:fillRect/>
          </a:stretch>
        </p:blipFill>
        <p:spPr>
          <a:xfrm>
            <a:off x="2732700" y="2680713"/>
            <a:ext cx="411480" cy="411480"/>
          </a:xfrm>
          <a:prstGeom prst="rect">
            <a:avLst/>
          </a:prstGeom>
          <a:noFill/>
          <a:ln>
            <a:noFill/>
          </a:ln>
        </p:spPr>
      </p:pic>
      <p:pic>
        <p:nvPicPr>
          <p:cNvPr id="161" name="Google Shape;161;p27"/>
          <p:cNvPicPr preferRelativeResize="0"/>
          <p:nvPr/>
        </p:nvPicPr>
        <p:blipFill>
          <a:blip r:embed="rId4">
            <a:alphaModFix/>
          </a:blip>
          <a:stretch>
            <a:fillRect/>
          </a:stretch>
        </p:blipFill>
        <p:spPr>
          <a:xfrm>
            <a:off x="2732700" y="3338910"/>
            <a:ext cx="411480" cy="411480"/>
          </a:xfrm>
          <a:prstGeom prst="rect">
            <a:avLst/>
          </a:prstGeom>
          <a:noFill/>
          <a:ln>
            <a:noFill/>
          </a:ln>
        </p:spPr>
      </p:pic>
      <p:pic>
        <p:nvPicPr>
          <p:cNvPr id="162" name="Google Shape;162;p27"/>
          <p:cNvPicPr preferRelativeResize="0"/>
          <p:nvPr/>
        </p:nvPicPr>
        <p:blipFill>
          <a:blip r:embed="rId5">
            <a:alphaModFix/>
          </a:blip>
          <a:stretch>
            <a:fillRect/>
          </a:stretch>
        </p:blipFill>
        <p:spPr>
          <a:xfrm>
            <a:off x="2732700" y="4120775"/>
            <a:ext cx="411480" cy="411480"/>
          </a:xfrm>
          <a:prstGeom prst="rect">
            <a:avLst/>
          </a:prstGeom>
          <a:noFill/>
          <a:ln>
            <a:noFill/>
          </a:ln>
        </p:spPr>
      </p:pic>
      <p:sp>
        <p:nvSpPr>
          <p:cNvPr id="163" name="Google Shape;163;p27"/>
          <p:cNvSpPr txBox="1"/>
          <p:nvPr/>
        </p:nvSpPr>
        <p:spPr>
          <a:xfrm>
            <a:off x="790800" y="4075050"/>
            <a:ext cx="1827600" cy="457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Musique</a:t>
            </a:r>
            <a:endParaRPr sz="2000">
              <a:latin typeface="Source Sans Pro"/>
              <a:ea typeface="Source Sans Pro"/>
              <a:cs typeface="Source Sans Pro"/>
              <a:sym typeface="Source Sans Pro"/>
            </a:endParaRPr>
          </a:p>
        </p:txBody>
      </p:sp>
      <p:sp>
        <p:nvSpPr>
          <p:cNvPr id="164" name="Google Shape;164;p27"/>
          <p:cNvSpPr txBox="1"/>
          <p:nvPr/>
        </p:nvSpPr>
        <p:spPr>
          <a:xfrm>
            <a:off x="790799" y="1898050"/>
            <a:ext cx="1941900" cy="457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Messages</a:t>
            </a:r>
            <a:endParaRPr sz="2000">
              <a:latin typeface="Source Sans Pro"/>
              <a:ea typeface="Source Sans Pro"/>
              <a:cs typeface="Source Sans Pro"/>
              <a:sym typeface="Source Sans Pro"/>
            </a:endParaRPr>
          </a:p>
        </p:txBody>
      </p:sp>
      <p:sp>
        <p:nvSpPr>
          <p:cNvPr id="165" name="Google Shape;165;p27"/>
          <p:cNvSpPr txBox="1"/>
          <p:nvPr/>
        </p:nvSpPr>
        <p:spPr>
          <a:xfrm>
            <a:off x="790799" y="2594013"/>
            <a:ext cx="1614600" cy="457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Images</a:t>
            </a:r>
            <a:endParaRPr sz="2000">
              <a:latin typeface="Source Sans Pro"/>
              <a:ea typeface="Source Sans Pro"/>
              <a:cs typeface="Source Sans Pro"/>
              <a:sym typeface="Source Sans Pro"/>
            </a:endParaRPr>
          </a:p>
        </p:txBody>
      </p:sp>
      <p:sp>
        <p:nvSpPr>
          <p:cNvPr id="166" name="Google Shape;166;p27"/>
          <p:cNvSpPr txBox="1"/>
          <p:nvPr/>
        </p:nvSpPr>
        <p:spPr>
          <a:xfrm>
            <a:off x="790800" y="3289988"/>
            <a:ext cx="1662900" cy="457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Vidéos</a:t>
            </a:r>
            <a:endParaRPr sz="2000">
              <a:latin typeface="Source Sans Pro"/>
              <a:ea typeface="Source Sans Pro"/>
              <a:cs typeface="Source Sans Pro"/>
              <a:sym typeface="Source Sans Pro"/>
            </a:endParaRPr>
          </a:p>
        </p:txBody>
      </p:sp>
      <p:pic>
        <p:nvPicPr>
          <p:cNvPr id="167" name="Google Shape;167;p27"/>
          <p:cNvPicPr preferRelativeResize="0"/>
          <p:nvPr/>
        </p:nvPicPr>
        <p:blipFill>
          <a:blip r:embed="rId6">
            <a:alphaModFix/>
          </a:blip>
          <a:stretch>
            <a:fillRect/>
          </a:stretch>
        </p:blipFill>
        <p:spPr>
          <a:xfrm>
            <a:off x="2732700" y="1943775"/>
            <a:ext cx="411480" cy="4114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171" name="Shape 171"/>
        <p:cNvGrpSpPr/>
        <p:nvPr/>
      </p:nvGrpSpPr>
      <p:grpSpPr>
        <a:xfrm>
          <a:off x="0" y="0"/>
          <a:ext cx="0" cy="0"/>
          <a:chOff x="0" y="0"/>
          <a:chExt cx="0" cy="0"/>
        </a:xfrm>
      </p:grpSpPr>
      <p:sp>
        <p:nvSpPr>
          <p:cNvPr id="172" name="Google Shape;172;p28"/>
          <p:cNvSpPr txBox="1"/>
          <p:nvPr>
            <p:ph type="title"/>
          </p:nvPr>
        </p:nvSpPr>
        <p:spPr>
          <a:xfrm>
            <a:off x="445100" y="0"/>
            <a:ext cx="82629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400">
                <a:solidFill>
                  <a:srgbClr val="F05A4E"/>
                </a:solidFill>
                <a:latin typeface="Source Sans Pro"/>
                <a:ea typeface="Source Sans Pro"/>
                <a:cs typeface="Source Sans Pro"/>
                <a:sym typeface="Source Sans Pro"/>
              </a:rPr>
              <a:t>2. Mon contenu : ce que Facebook récolte</a:t>
            </a:r>
            <a:r>
              <a:rPr b="1" lang="en" sz="3400">
                <a:solidFill>
                  <a:srgbClr val="FFFFFF"/>
                </a:solidFill>
                <a:latin typeface="Source Sans Pro"/>
                <a:ea typeface="Source Sans Pro"/>
                <a:cs typeface="Source Sans Pro"/>
                <a:sym typeface="Source Sans Pro"/>
              </a:rPr>
              <a:t> </a:t>
            </a:r>
            <a:endParaRPr b="1" sz="3400">
              <a:solidFill>
                <a:srgbClr val="FFFFFF"/>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Qu’est-ce qu’une donnée personnelle?</a:t>
            </a:r>
            <a:endParaRPr>
              <a:latin typeface="Source Sans Pro"/>
              <a:ea typeface="Source Sans Pro"/>
              <a:cs typeface="Source Sans Pro"/>
              <a:sym typeface="Source Sans Pro"/>
            </a:endParaRPr>
          </a:p>
        </p:txBody>
      </p:sp>
      <p:sp>
        <p:nvSpPr>
          <p:cNvPr id="178" name="Google Shape;178;p29"/>
          <p:cNvSpPr txBox="1"/>
          <p:nvPr/>
        </p:nvSpPr>
        <p:spPr>
          <a:xfrm>
            <a:off x="477300" y="914400"/>
            <a:ext cx="8189400" cy="8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63659"/>
                </a:solidFill>
                <a:latin typeface="Source Sans Pro"/>
                <a:ea typeface="Source Sans Pro"/>
                <a:cs typeface="Source Sans Pro"/>
                <a:sym typeface="Source Sans Pro"/>
              </a:rPr>
              <a:t>La loi canadienne la définit comme suit : « </a:t>
            </a:r>
            <a:r>
              <a:rPr b="1" i="1" lang="en" sz="2200">
                <a:solidFill>
                  <a:srgbClr val="363659"/>
                </a:solidFill>
                <a:highlight>
                  <a:srgbClr val="FFFFFF"/>
                </a:highlight>
                <a:latin typeface="Source Sans Pro"/>
                <a:ea typeface="Source Sans Pro"/>
                <a:cs typeface="Source Sans Pro"/>
                <a:sym typeface="Source Sans Pro"/>
              </a:rPr>
              <a:t>tout renseignement concernant un individu identifiable </a:t>
            </a:r>
            <a:r>
              <a:rPr b="1" lang="en" sz="2200">
                <a:solidFill>
                  <a:srgbClr val="363659"/>
                </a:solidFill>
                <a:highlight>
                  <a:srgbClr val="FFFFFF"/>
                </a:highlight>
                <a:latin typeface="Source Sans Pro"/>
                <a:ea typeface="Source Sans Pro"/>
                <a:cs typeface="Source Sans Pro"/>
                <a:sym typeface="Source Sans Pro"/>
              </a:rPr>
              <a:t>»</a:t>
            </a:r>
            <a:endParaRPr b="1" sz="2200">
              <a:solidFill>
                <a:srgbClr val="363659"/>
              </a:solidFill>
              <a:latin typeface="Source Sans Pro"/>
              <a:ea typeface="Source Sans Pro"/>
              <a:cs typeface="Source Sans Pro"/>
              <a:sym typeface="Source Sans Pro"/>
            </a:endParaRPr>
          </a:p>
        </p:txBody>
      </p:sp>
      <p:sp>
        <p:nvSpPr>
          <p:cNvPr id="179" name="Google Shape;179;p29"/>
          <p:cNvSpPr txBox="1"/>
          <p:nvPr/>
        </p:nvSpPr>
        <p:spPr>
          <a:xfrm>
            <a:off x="477300" y="1823750"/>
            <a:ext cx="76587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63659"/>
                </a:solidFill>
                <a:latin typeface="Source Sans Pro"/>
                <a:ea typeface="Source Sans Pro"/>
                <a:cs typeface="Source Sans Pro"/>
                <a:sym typeface="Source Sans Pro"/>
              </a:rPr>
              <a:t>Une donnée personnelle peut donc être </a:t>
            </a:r>
            <a:r>
              <a:rPr lang="en" sz="2000">
                <a:solidFill>
                  <a:srgbClr val="363659"/>
                </a:solidFill>
                <a:latin typeface="Source Sans Pro"/>
                <a:ea typeface="Source Sans Pro"/>
                <a:cs typeface="Source Sans Pro"/>
                <a:sym typeface="Source Sans Pro"/>
              </a:rPr>
              <a:t>une information liée à</a:t>
            </a:r>
            <a:r>
              <a:rPr lang="en" sz="2000">
                <a:solidFill>
                  <a:srgbClr val="363659"/>
                </a:solidFill>
              </a:rPr>
              <a:t> :</a:t>
            </a:r>
            <a:endParaRPr sz="2000">
              <a:solidFill>
                <a:srgbClr val="363659"/>
              </a:solidFill>
            </a:endParaRPr>
          </a:p>
        </p:txBody>
      </p:sp>
      <p:pic>
        <p:nvPicPr>
          <p:cNvPr id="180" name="Google Shape;180;p29"/>
          <p:cNvPicPr preferRelativeResize="0"/>
          <p:nvPr/>
        </p:nvPicPr>
        <p:blipFill>
          <a:blip r:embed="rId3">
            <a:alphaModFix/>
          </a:blip>
          <a:stretch>
            <a:fillRect/>
          </a:stretch>
        </p:blipFill>
        <p:spPr>
          <a:xfrm>
            <a:off x="2882035" y="2663038"/>
            <a:ext cx="1097280" cy="1097280"/>
          </a:xfrm>
          <a:prstGeom prst="rect">
            <a:avLst/>
          </a:prstGeom>
          <a:noFill/>
          <a:ln>
            <a:noFill/>
          </a:ln>
        </p:spPr>
      </p:pic>
      <p:sp>
        <p:nvSpPr>
          <p:cNvPr id="181" name="Google Shape;181;p29"/>
          <p:cNvSpPr txBox="1"/>
          <p:nvPr/>
        </p:nvSpPr>
        <p:spPr>
          <a:xfrm>
            <a:off x="841627" y="3849950"/>
            <a:ext cx="904800" cy="43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Genre</a:t>
            </a:r>
            <a:endParaRPr sz="2000">
              <a:solidFill>
                <a:srgbClr val="363659"/>
              </a:solidFill>
              <a:latin typeface="Source Sans Pro"/>
              <a:ea typeface="Source Sans Pro"/>
              <a:cs typeface="Source Sans Pro"/>
              <a:sym typeface="Source Sans Pro"/>
            </a:endParaRPr>
          </a:p>
        </p:txBody>
      </p:sp>
      <p:sp>
        <p:nvSpPr>
          <p:cNvPr id="182" name="Google Shape;182;p29"/>
          <p:cNvSpPr txBox="1"/>
          <p:nvPr/>
        </p:nvSpPr>
        <p:spPr>
          <a:xfrm>
            <a:off x="2209225" y="3760325"/>
            <a:ext cx="24429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Habitudes de consommation</a:t>
            </a:r>
            <a:endParaRPr sz="2000">
              <a:solidFill>
                <a:srgbClr val="363659"/>
              </a:solidFill>
              <a:latin typeface="Source Sans Pro"/>
              <a:ea typeface="Source Sans Pro"/>
              <a:cs typeface="Source Sans Pro"/>
              <a:sym typeface="Source Sans Pro"/>
            </a:endParaRPr>
          </a:p>
        </p:txBody>
      </p:sp>
      <p:sp>
        <p:nvSpPr>
          <p:cNvPr id="183" name="Google Shape;183;p29"/>
          <p:cNvSpPr txBox="1"/>
          <p:nvPr/>
        </p:nvSpPr>
        <p:spPr>
          <a:xfrm>
            <a:off x="4938375" y="3760325"/>
            <a:ext cx="15351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Ville de résidence </a:t>
            </a:r>
            <a:endParaRPr sz="2000">
              <a:solidFill>
                <a:srgbClr val="363659"/>
              </a:solidFill>
              <a:latin typeface="Source Sans Pro"/>
              <a:ea typeface="Source Sans Pro"/>
              <a:cs typeface="Source Sans Pro"/>
              <a:sym typeface="Source Sans Pro"/>
            </a:endParaRPr>
          </a:p>
        </p:txBody>
      </p:sp>
      <p:sp>
        <p:nvSpPr>
          <p:cNvPr id="184" name="Google Shape;184;p29"/>
          <p:cNvSpPr txBox="1"/>
          <p:nvPr/>
        </p:nvSpPr>
        <p:spPr>
          <a:xfrm>
            <a:off x="7152400" y="3760325"/>
            <a:ext cx="12192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État de sant</a:t>
            </a:r>
            <a:r>
              <a:rPr lang="en" sz="2000">
                <a:solidFill>
                  <a:schemeClr val="dk2"/>
                </a:solidFill>
                <a:latin typeface="Source Sans Pro"/>
                <a:ea typeface="Source Sans Pro"/>
                <a:cs typeface="Source Sans Pro"/>
                <a:sym typeface="Source Sans Pro"/>
              </a:rPr>
              <a:t>é</a:t>
            </a:r>
            <a:r>
              <a:rPr lang="en" sz="2000">
                <a:solidFill>
                  <a:srgbClr val="363659"/>
                </a:solidFill>
                <a:latin typeface="Source Sans Pro"/>
                <a:ea typeface="Source Sans Pro"/>
                <a:cs typeface="Source Sans Pro"/>
                <a:sym typeface="Source Sans Pro"/>
              </a:rPr>
              <a:t> </a:t>
            </a:r>
            <a:endParaRPr sz="2000">
              <a:solidFill>
                <a:srgbClr val="363659"/>
              </a:solidFill>
              <a:latin typeface="Source Sans Pro"/>
              <a:ea typeface="Source Sans Pro"/>
              <a:cs typeface="Source Sans Pro"/>
              <a:sym typeface="Source Sans Pro"/>
            </a:endParaRPr>
          </a:p>
        </p:txBody>
      </p:sp>
      <p:pic>
        <p:nvPicPr>
          <p:cNvPr id="185" name="Google Shape;185;p29"/>
          <p:cNvPicPr preferRelativeResize="0"/>
          <p:nvPr/>
        </p:nvPicPr>
        <p:blipFill>
          <a:blip r:embed="rId4">
            <a:alphaModFix/>
          </a:blip>
          <a:stretch>
            <a:fillRect/>
          </a:stretch>
        </p:blipFill>
        <p:spPr>
          <a:xfrm>
            <a:off x="7213350" y="2663025"/>
            <a:ext cx="1097300" cy="1097300"/>
          </a:xfrm>
          <a:prstGeom prst="rect">
            <a:avLst/>
          </a:prstGeom>
          <a:noFill/>
          <a:ln>
            <a:noFill/>
          </a:ln>
        </p:spPr>
      </p:pic>
      <p:pic>
        <p:nvPicPr>
          <p:cNvPr id="186" name="Google Shape;186;p29"/>
          <p:cNvPicPr preferRelativeResize="0"/>
          <p:nvPr/>
        </p:nvPicPr>
        <p:blipFill>
          <a:blip r:embed="rId5">
            <a:alphaModFix/>
          </a:blip>
          <a:stretch>
            <a:fillRect/>
          </a:stretch>
        </p:blipFill>
        <p:spPr>
          <a:xfrm>
            <a:off x="5157275" y="2663025"/>
            <a:ext cx="1097300" cy="1097300"/>
          </a:xfrm>
          <a:prstGeom prst="rect">
            <a:avLst/>
          </a:prstGeom>
          <a:noFill/>
          <a:ln>
            <a:noFill/>
          </a:ln>
        </p:spPr>
      </p:pic>
      <p:pic>
        <p:nvPicPr>
          <p:cNvPr id="187" name="Google Shape;187;p29"/>
          <p:cNvPicPr preferRelativeResize="0"/>
          <p:nvPr/>
        </p:nvPicPr>
        <p:blipFill>
          <a:blip r:embed="rId6">
            <a:alphaModFix/>
          </a:blip>
          <a:stretch>
            <a:fillRect/>
          </a:stretch>
        </p:blipFill>
        <p:spPr>
          <a:xfrm>
            <a:off x="731513" y="2663050"/>
            <a:ext cx="1125025" cy="1125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t>Les entreprises intéressées par vos données </a:t>
            </a:r>
            <a:endParaRPr>
              <a:latin typeface="Source Sans Pro"/>
              <a:ea typeface="Source Sans Pro"/>
              <a:cs typeface="Source Sans Pro"/>
              <a:sym typeface="Source Sans Pro"/>
            </a:endParaRPr>
          </a:p>
        </p:txBody>
      </p:sp>
      <p:sp>
        <p:nvSpPr>
          <p:cNvPr id="193" name="Google Shape;193;p30"/>
          <p:cNvSpPr txBox="1"/>
          <p:nvPr/>
        </p:nvSpPr>
        <p:spPr>
          <a:xfrm>
            <a:off x="477300" y="914400"/>
            <a:ext cx="8189400" cy="8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63659"/>
                </a:solidFill>
                <a:latin typeface="Source Sans Pro"/>
                <a:ea typeface="Source Sans Pro"/>
                <a:cs typeface="Source Sans Pro"/>
                <a:sym typeface="Source Sans Pro"/>
              </a:rPr>
              <a:t>Elles sont nombreuses et elles partagent vos données avec plusieurs autres entreprises qui sont mentionnées dans les CGU. </a:t>
            </a:r>
            <a:endParaRPr b="1" sz="2200">
              <a:solidFill>
                <a:srgbClr val="363659"/>
              </a:solidFill>
              <a:latin typeface="Source Sans Pro"/>
              <a:ea typeface="Source Sans Pro"/>
              <a:cs typeface="Source Sans Pro"/>
              <a:sym typeface="Source Sans Pro"/>
            </a:endParaRPr>
          </a:p>
        </p:txBody>
      </p:sp>
      <p:sp>
        <p:nvSpPr>
          <p:cNvPr id="194" name="Google Shape;194;p30"/>
          <p:cNvSpPr txBox="1"/>
          <p:nvPr/>
        </p:nvSpPr>
        <p:spPr>
          <a:xfrm>
            <a:off x="477300" y="1823750"/>
            <a:ext cx="76587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63659"/>
                </a:solidFill>
                <a:latin typeface="Source Sans Pro"/>
                <a:ea typeface="Source Sans Pro"/>
                <a:cs typeface="Source Sans Pro"/>
                <a:sym typeface="Source Sans Pro"/>
              </a:rPr>
              <a:t>Vos données personnelles sont recueillies et analysées par : </a:t>
            </a:r>
            <a:endParaRPr sz="2000">
              <a:solidFill>
                <a:srgbClr val="363659"/>
              </a:solidFill>
            </a:endParaRPr>
          </a:p>
        </p:txBody>
      </p:sp>
      <p:sp>
        <p:nvSpPr>
          <p:cNvPr id="195" name="Google Shape;195;p30"/>
          <p:cNvSpPr txBox="1"/>
          <p:nvPr/>
        </p:nvSpPr>
        <p:spPr>
          <a:xfrm>
            <a:off x="564436" y="3966350"/>
            <a:ext cx="1535100" cy="88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Réseaux sociaux</a:t>
            </a:r>
            <a:endParaRPr sz="2000">
              <a:solidFill>
                <a:srgbClr val="363659"/>
              </a:solidFill>
              <a:latin typeface="Source Sans Pro"/>
              <a:ea typeface="Source Sans Pro"/>
              <a:cs typeface="Source Sans Pro"/>
              <a:sym typeface="Source Sans Pro"/>
            </a:endParaRPr>
          </a:p>
        </p:txBody>
      </p:sp>
      <p:sp>
        <p:nvSpPr>
          <p:cNvPr id="196" name="Google Shape;196;p30"/>
          <p:cNvSpPr txBox="1"/>
          <p:nvPr/>
        </p:nvSpPr>
        <p:spPr>
          <a:xfrm>
            <a:off x="2209225" y="3966350"/>
            <a:ext cx="24429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Logiciels et applications</a:t>
            </a:r>
            <a:endParaRPr sz="2000">
              <a:solidFill>
                <a:srgbClr val="363659"/>
              </a:solidFill>
              <a:latin typeface="Source Sans Pro"/>
              <a:ea typeface="Source Sans Pro"/>
              <a:cs typeface="Source Sans Pro"/>
              <a:sym typeface="Source Sans Pro"/>
            </a:endParaRPr>
          </a:p>
        </p:txBody>
      </p:sp>
      <p:sp>
        <p:nvSpPr>
          <p:cNvPr id="197" name="Google Shape;197;p30"/>
          <p:cNvSpPr txBox="1"/>
          <p:nvPr/>
        </p:nvSpPr>
        <p:spPr>
          <a:xfrm>
            <a:off x="4761825" y="3908150"/>
            <a:ext cx="18882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Systèmes d’exploitations</a:t>
            </a:r>
            <a:endParaRPr sz="2000">
              <a:solidFill>
                <a:srgbClr val="363659"/>
              </a:solidFill>
              <a:latin typeface="Source Sans Pro"/>
              <a:ea typeface="Source Sans Pro"/>
              <a:cs typeface="Source Sans Pro"/>
              <a:sym typeface="Source Sans Pro"/>
            </a:endParaRPr>
          </a:p>
        </p:txBody>
      </p:sp>
      <p:sp>
        <p:nvSpPr>
          <p:cNvPr id="198" name="Google Shape;198;p30"/>
          <p:cNvSpPr txBox="1"/>
          <p:nvPr/>
        </p:nvSpPr>
        <p:spPr>
          <a:xfrm>
            <a:off x="6994450" y="3966350"/>
            <a:ext cx="15351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Sites webs</a:t>
            </a:r>
            <a:endParaRPr sz="2000">
              <a:solidFill>
                <a:srgbClr val="363659"/>
              </a:solidFill>
              <a:latin typeface="Source Sans Pro"/>
              <a:ea typeface="Source Sans Pro"/>
              <a:cs typeface="Source Sans Pro"/>
              <a:sym typeface="Source Sans Pro"/>
            </a:endParaRPr>
          </a:p>
        </p:txBody>
      </p:sp>
      <p:pic>
        <p:nvPicPr>
          <p:cNvPr id="199" name="Google Shape;199;p30"/>
          <p:cNvPicPr preferRelativeResize="0"/>
          <p:nvPr/>
        </p:nvPicPr>
        <p:blipFill>
          <a:blip r:embed="rId3">
            <a:alphaModFix/>
          </a:blip>
          <a:stretch>
            <a:fillRect/>
          </a:stretch>
        </p:blipFill>
        <p:spPr>
          <a:xfrm>
            <a:off x="7191088" y="2743200"/>
            <a:ext cx="1141825" cy="1141825"/>
          </a:xfrm>
          <a:prstGeom prst="rect">
            <a:avLst/>
          </a:prstGeom>
          <a:noFill/>
          <a:ln>
            <a:noFill/>
          </a:ln>
        </p:spPr>
      </p:pic>
      <p:pic>
        <p:nvPicPr>
          <p:cNvPr id="200" name="Google Shape;200;p30"/>
          <p:cNvPicPr preferRelativeResize="0"/>
          <p:nvPr/>
        </p:nvPicPr>
        <p:blipFill>
          <a:blip r:embed="rId4">
            <a:alphaModFix/>
          </a:blip>
          <a:stretch>
            <a:fillRect/>
          </a:stretch>
        </p:blipFill>
        <p:spPr>
          <a:xfrm>
            <a:off x="5186175" y="2708125"/>
            <a:ext cx="1141825" cy="1141825"/>
          </a:xfrm>
          <a:prstGeom prst="rect">
            <a:avLst/>
          </a:prstGeom>
          <a:noFill/>
          <a:ln>
            <a:noFill/>
          </a:ln>
        </p:spPr>
      </p:pic>
      <p:pic>
        <p:nvPicPr>
          <p:cNvPr id="201" name="Google Shape;201;p30"/>
          <p:cNvPicPr preferRelativeResize="0"/>
          <p:nvPr/>
        </p:nvPicPr>
        <p:blipFill>
          <a:blip r:embed="rId5">
            <a:alphaModFix/>
          </a:blip>
          <a:stretch>
            <a:fillRect/>
          </a:stretch>
        </p:blipFill>
        <p:spPr>
          <a:xfrm>
            <a:off x="2790400" y="2673838"/>
            <a:ext cx="1280550" cy="1280550"/>
          </a:xfrm>
          <a:prstGeom prst="rect">
            <a:avLst/>
          </a:prstGeom>
          <a:noFill/>
          <a:ln>
            <a:noFill/>
          </a:ln>
        </p:spPr>
      </p:pic>
      <p:pic>
        <p:nvPicPr>
          <p:cNvPr id="202" name="Google Shape;202;p30"/>
          <p:cNvPicPr preferRelativeResize="0"/>
          <p:nvPr/>
        </p:nvPicPr>
        <p:blipFill>
          <a:blip r:embed="rId6">
            <a:alphaModFix/>
          </a:blip>
          <a:stretch>
            <a:fillRect/>
          </a:stretch>
        </p:blipFill>
        <p:spPr>
          <a:xfrm>
            <a:off x="761050" y="2743200"/>
            <a:ext cx="1141825" cy="114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nvSpPr>
        <p:spPr>
          <a:xfrm>
            <a:off x="464025" y="167825"/>
            <a:ext cx="7404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chemeClr val="accent1"/>
                </a:solidFill>
                <a:latin typeface="Source Sans Pro"/>
                <a:ea typeface="Source Sans Pro"/>
                <a:cs typeface="Source Sans Pro"/>
                <a:sym typeface="Source Sans Pro"/>
              </a:rPr>
              <a:t>Qu’est-ce qu’une donnée personnelle? </a:t>
            </a:r>
            <a:endParaRPr sz="2700">
              <a:solidFill>
                <a:schemeClr val="accent1"/>
              </a:solidFill>
              <a:latin typeface="Source Sans Pro"/>
              <a:ea typeface="Source Sans Pro"/>
              <a:cs typeface="Source Sans Pro"/>
              <a:sym typeface="Source Sans Pro"/>
            </a:endParaRPr>
          </a:p>
        </p:txBody>
      </p:sp>
      <p:sp>
        <p:nvSpPr>
          <p:cNvPr id="208" name="Google Shape;208;p31"/>
          <p:cNvSpPr txBox="1"/>
          <p:nvPr/>
        </p:nvSpPr>
        <p:spPr>
          <a:xfrm>
            <a:off x="523250" y="914400"/>
            <a:ext cx="7493100" cy="91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2200">
                <a:solidFill>
                  <a:schemeClr val="dk1"/>
                </a:solidFill>
                <a:latin typeface="Source Sans Pro"/>
                <a:ea typeface="Source Sans Pro"/>
                <a:cs typeface="Source Sans Pro"/>
                <a:sym typeface="Source Sans Pro"/>
              </a:rPr>
              <a:t>Une donnée personnelle fait partie de la famille des métadonnées.</a:t>
            </a:r>
            <a:endParaRPr/>
          </a:p>
        </p:txBody>
      </p:sp>
      <p:sp>
        <p:nvSpPr>
          <p:cNvPr id="209" name="Google Shape;209;p31"/>
          <p:cNvSpPr txBox="1"/>
          <p:nvPr/>
        </p:nvSpPr>
        <p:spPr>
          <a:xfrm>
            <a:off x="315650" y="1973275"/>
            <a:ext cx="7908300" cy="2647500"/>
          </a:xfrm>
          <a:prstGeom prst="rect">
            <a:avLst/>
          </a:prstGeom>
          <a:noFill/>
          <a:ln>
            <a:noFill/>
          </a:ln>
        </p:spPr>
        <p:txBody>
          <a:bodyPr anchorCtr="0" anchor="t" bIns="91425" lIns="91425" spcFirstLastPara="1" rIns="91425" wrap="square" tIns="91425">
            <a:spAutoFit/>
          </a:bodyPr>
          <a:lstStyle/>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Ce ne sont jamais des données sensibles.</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Votre temps d’écran, vos mentions </a:t>
            </a:r>
            <a:r>
              <a:rPr i="1" lang="en" sz="2000">
                <a:solidFill>
                  <a:schemeClr val="dk1"/>
                </a:solidFill>
                <a:latin typeface="Source Sans Pro"/>
                <a:ea typeface="Source Sans Pro"/>
                <a:cs typeface="Source Sans Pro"/>
                <a:sym typeface="Source Sans Pro"/>
              </a:rPr>
              <a:t>j’aime</a:t>
            </a:r>
            <a:r>
              <a:rPr lang="en" sz="2000">
                <a:solidFill>
                  <a:schemeClr val="dk1"/>
                </a:solidFill>
                <a:latin typeface="Source Sans Pro"/>
                <a:ea typeface="Source Sans Pro"/>
                <a:cs typeface="Source Sans Pro"/>
                <a:sym typeface="Source Sans Pro"/>
              </a:rPr>
              <a:t>, vos partages, vos commentaires publics et vos clics. </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Vos activités avec les partenaires commerciaux du réseau social en question. </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Votre fournisseur internet et votre adresse IP. </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nvSpPr>
        <p:spPr>
          <a:xfrm>
            <a:off x="464025" y="167825"/>
            <a:ext cx="7404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chemeClr val="accent1"/>
                </a:solidFill>
                <a:latin typeface="Source Sans Pro"/>
                <a:ea typeface="Source Sans Pro"/>
                <a:cs typeface="Source Sans Pro"/>
                <a:sym typeface="Source Sans Pro"/>
              </a:rPr>
              <a:t>Qu’est-ce qu’une donnée sensible? </a:t>
            </a:r>
            <a:endParaRPr sz="2700">
              <a:solidFill>
                <a:schemeClr val="accent1"/>
              </a:solidFill>
              <a:latin typeface="Source Sans Pro"/>
              <a:ea typeface="Source Sans Pro"/>
              <a:cs typeface="Source Sans Pro"/>
              <a:sym typeface="Source Sans Pro"/>
            </a:endParaRPr>
          </a:p>
        </p:txBody>
      </p:sp>
      <p:sp>
        <p:nvSpPr>
          <p:cNvPr id="215" name="Google Shape;215;p32"/>
          <p:cNvSpPr txBox="1"/>
          <p:nvPr/>
        </p:nvSpPr>
        <p:spPr>
          <a:xfrm>
            <a:off x="523250" y="914400"/>
            <a:ext cx="7493100" cy="91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2200">
                <a:solidFill>
                  <a:schemeClr val="dk1"/>
                </a:solidFill>
                <a:latin typeface="Source Sans Pro"/>
                <a:ea typeface="Source Sans Pro"/>
                <a:cs typeface="Source Sans Pro"/>
                <a:sym typeface="Source Sans Pro"/>
              </a:rPr>
              <a:t>Une donnée sensible est une donnée qui ne doit pas être transmise sans votre autorisation et qui doit être sécurisée.</a:t>
            </a:r>
            <a:endParaRPr/>
          </a:p>
        </p:txBody>
      </p:sp>
      <p:sp>
        <p:nvSpPr>
          <p:cNvPr id="216" name="Google Shape;216;p32"/>
          <p:cNvSpPr txBox="1"/>
          <p:nvPr/>
        </p:nvSpPr>
        <p:spPr>
          <a:xfrm>
            <a:off x="464025" y="1580675"/>
            <a:ext cx="7908300" cy="290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000"/>
              </a:spcBef>
              <a:spcAft>
                <a:spcPts val="0"/>
              </a:spcAft>
              <a:buNone/>
            </a:pPr>
            <a:r>
              <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Vos renseignements de cartes bancaires.</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Vos résultats et diplômes académiques. </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Vos </a:t>
            </a:r>
            <a:r>
              <a:rPr lang="en" sz="2000">
                <a:solidFill>
                  <a:schemeClr val="dk1"/>
                </a:solidFill>
                <a:latin typeface="Source Sans Pro"/>
                <a:ea typeface="Source Sans Pro"/>
                <a:cs typeface="Source Sans Pro"/>
                <a:sym typeface="Source Sans Pro"/>
              </a:rPr>
              <a:t>diagnostics</a:t>
            </a:r>
            <a:r>
              <a:rPr lang="en" sz="2000">
                <a:solidFill>
                  <a:schemeClr val="dk1"/>
                </a:solidFill>
                <a:latin typeface="Source Sans Pro"/>
                <a:ea typeface="Source Sans Pro"/>
                <a:cs typeface="Source Sans Pro"/>
                <a:sym typeface="Source Sans Pro"/>
              </a:rPr>
              <a:t> de santé physique et mentale. </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Vos informations génétiques et biométriques. </a:t>
            </a:r>
            <a:endParaRPr sz="2000">
              <a:solidFill>
                <a:schemeClr val="dk1"/>
              </a:solidFill>
              <a:latin typeface="Source Sans Pro"/>
              <a:ea typeface="Source Sans Pro"/>
              <a:cs typeface="Source Sans Pro"/>
              <a:sym typeface="Source Sans Pro"/>
            </a:endParaRPr>
          </a:p>
          <a:p>
            <a:pPr indent="-355600" lvl="0" marL="457200" rtl="0" algn="just">
              <a:lnSpc>
                <a:spcPct val="115000"/>
              </a:lnSpc>
              <a:spcBef>
                <a:spcPts val="1000"/>
              </a:spcBef>
              <a:spcAft>
                <a:spcPts val="0"/>
              </a:spcAft>
              <a:buClr>
                <a:schemeClr val="dk1"/>
              </a:buClr>
              <a:buSzPts val="2000"/>
              <a:buFont typeface="Source Sans Pro"/>
              <a:buChar char="●"/>
            </a:pPr>
            <a:r>
              <a:rPr lang="en" sz="2000">
                <a:solidFill>
                  <a:schemeClr val="dk1"/>
                </a:solidFill>
                <a:latin typeface="Source Sans Pro"/>
                <a:ea typeface="Source Sans Pro"/>
                <a:cs typeface="Source Sans Pro"/>
                <a:sym typeface="Source Sans Pro"/>
              </a:rPr>
              <a:t>Vos allégeances politiques. </a:t>
            </a:r>
            <a:endParaRPr sz="2000">
              <a:solidFill>
                <a:schemeClr val="dk1"/>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Les ententes signées par Facebook </a:t>
            </a:r>
            <a:endParaRPr>
              <a:latin typeface="Source Sans Pro"/>
              <a:ea typeface="Source Sans Pro"/>
              <a:cs typeface="Source Sans Pro"/>
              <a:sym typeface="Source Sans Pro"/>
            </a:endParaRPr>
          </a:p>
        </p:txBody>
      </p:sp>
      <p:pic>
        <p:nvPicPr>
          <p:cNvPr id="222" name="Google Shape;222;p33"/>
          <p:cNvPicPr preferRelativeResize="0"/>
          <p:nvPr/>
        </p:nvPicPr>
        <p:blipFill>
          <a:blip r:embed="rId3">
            <a:alphaModFix/>
          </a:blip>
          <a:stretch>
            <a:fillRect/>
          </a:stretch>
        </p:blipFill>
        <p:spPr>
          <a:xfrm>
            <a:off x="2708275" y="1009050"/>
            <a:ext cx="3727450" cy="819750"/>
          </a:xfrm>
          <a:prstGeom prst="rect">
            <a:avLst/>
          </a:prstGeom>
          <a:noFill/>
          <a:ln>
            <a:noFill/>
          </a:ln>
        </p:spPr>
      </p:pic>
      <p:pic>
        <p:nvPicPr>
          <p:cNvPr id="223" name="Google Shape;223;p33"/>
          <p:cNvPicPr preferRelativeResize="0"/>
          <p:nvPr/>
        </p:nvPicPr>
        <p:blipFill>
          <a:blip r:embed="rId4">
            <a:alphaModFix/>
          </a:blip>
          <a:stretch>
            <a:fillRect/>
          </a:stretch>
        </p:blipFill>
        <p:spPr>
          <a:xfrm>
            <a:off x="589025" y="1994950"/>
            <a:ext cx="3302926" cy="1042400"/>
          </a:xfrm>
          <a:prstGeom prst="rect">
            <a:avLst/>
          </a:prstGeom>
          <a:noFill/>
          <a:ln>
            <a:noFill/>
          </a:ln>
        </p:spPr>
      </p:pic>
      <p:pic>
        <p:nvPicPr>
          <p:cNvPr id="224" name="Google Shape;224;p33"/>
          <p:cNvPicPr preferRelativeResize="0"/>
          <p:nvPr/>
        </p:nvPicPr>
        <p:blipFill>
          <a:blip r:embed="rId5">
            <a:alphaModFix/>
          </a:blip>
          <a:stretch>
            <a:fillRect/>
          </a:stretch>
        </p:blipFill>
        <p:spPr>
          <a:xfrm>
            <a:off x="2036963" y="3262729"/>
            <a:ext cx="5070075" cy="1128825"/>
          </a:xfrm>
          <a:prstGeom prst="rect">
            <a:avLst/>
          </a:prstGeom>
          <a:noFill/>
          <a:ln>
            <a:noFill/>
          </a:ln>
        </p:spPr>
      </p:pic>
      <p:pic>
        <p:nvPicPr>
          <p:cNvPr id="225" name="Google Shape;225;p33"/>
          <p:cNvPicPr preferRelativeResize="0"/>
          <p:nvPr/>
        </p:nvPicPr>
        <p:blipFill>
          <a:blip r:embed="rId6">
            <a:alphaModFix/>
          </a:blip>
          <a:stretch>
            <a:fillRect/>
          </a:stretch>
        </p:blipFill>
        <p:spPr>
          <a:xfrm>
            <a:off x="5486400" y="2141165"/>
            <a:ext cx="2961699" cy="861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Comment Facebook récolte mes données personnelles? </a:t>
            </a:r>
            <a:endParaRPr>
              <a:latin typeface="Source Sans Pro"/>
              <a:ea typeface="Source Sans Pro"/>
              <a:cs typeface="Source Sans Pro"/>
              <a:sym typeface="Source Sans Pro"/>
            </a:endParaRPr>
          </a:p>
        </p:txBody>
      </p:sp>
      <p:sp>
        <p:nvSpPr>
          <p:cNvPr id="231" name="Google Shape;231;p34"/>
          <p:cNvSpPr txBox="1"/>
          <p:nvPr/>
        </p:nvSpPr>
        <p:spPr>
          <a:xfrm>
            <a:off x="578425" y="3185775"/>
            <a:ext cx="1442700" cy="508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000">
                <a:solidFill>
                  <a:srgbClr val="363659"/>
                </a:solidFill>
                <a:highlight>
                  <a:srgbClr val="FFFFFF"/>
                </a:highlight>
                <a:latin typeface="Source Sans Pro"/>
                <a:ea typeface="Source Sans Pro"/>
                <a:cs typeface="Source Sans Pro"/>
                <a:sym typeface="Source Sans Pro"/>
              </a:rPr>
              <a:t>Vous</a:t>
            </a:r>
            <a:endParaRPr sz="2000">
              <a:solidFill>
                <a:srgbClr val="363659"/>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None/>
            </a:pPr>
            <a:r>
              <a:t/>
            </a:r>
            <a:endParaRPr sz="1500"/>
          </a:p>
        </p:txBody>
      </p:sp>
      <p:sp>
        <p:nvSpPr>
          <p:cNvPr id="232" name="Google Shape;232;p34"/>
          <p:cNvSpPr/>
          <p:nvPr/>
        </p:nvSpPr>
        <p:spPr>
          <a:xfrm>
            <a:off x="746563" y="1984630"/>
            <a:ext cx="1106400" cy="1003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4"/>
          <p:cNvSpPr/>
          <p:nvPr/>
        </p:nvSpPr>
        <p:spPr>
          <a:xfrm>
            <a:off x="2314260" y="1984630"/>
            <a:ext cx="1106400" cy="1003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4"/>
          <p:cNvSpPr/>
          <p:nvPr/>
        </p:nvSpPr>
        <p:spPr>
          <a:xfrm>
            <a:off x="3950383" y="1984630"/>
            <a:ext cx="1106400" cy="1003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p:nvPr/>
        </p:nvSpPr>
        <p:spPr>
          <a:xfrm>
            <a:off x="5620722" y="1984630"/>
            <a:ext cx="1106400" cy="1003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4"/>
          <p:cNvSpPr/>
          <p:nvPr/>
        </p:nvSpPr>
        <p:spPr>
          <a:xfrm>
            <a:off x="7291049" y="1984630"/>
            <a:ext cx="1106400" cy="1003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34"/>
          <p:cNvPicPr preferRelativeResize="0"/>
          <p:nvPr/>
        </p:nvPicPr>
        <p:blipFill>
          <a:blip r:embed="rId3">
            <a:alphaModFix/>
          </a:blip>
          <a:stretch>
            <a:fillRect/>
          </a:stretch>
        </p:blipFill>
        <p:spPr>
          <a:xfrm>
            <a:off x="5877674" y="2190252"/>
            <a:ext cx="592548" cy="592545"/>
          </a:xfrm>
          <a:prstGeom prst="rect">
            <a:avLst/>
          </a:prstGeom>
          <a:noFill/>
          <a:ln>
            <a:noFill/>
          </a:ln>
        </p:spPr>
      </p:pic>
      <p:cxnSp>
        <p:nvCxnSpPr>
          <p:cNvPr id="238" name="Google Shape;238;p34"/>
          <p:cNvCxnSpPr/>
          <p:nvPr/>
        </p:nvCxnSpPr>
        <p:spPr>
          <a:xfrm>
            <a:off x="2866098" y="3101023"/>
            <a:ext cx="2700" cy="493200"/>
          </a:xfrm>
          <a:prstGeom prst="straightConnector1">
            <a:avLst/>
          </a:prstGeom>
          <a:noFill/>
          <a:ln cap="flat" cmpd="sng" w="9525">
            <a:solidFill>
              <a:schemeClr val="dk2"/>
            </a:solidFill>
            <a:prstDash val="solid"/>
            <a:round/>
            <a:headEnd len="med" w="med" type="none"/>
            <a:tailEnd len="med" w="med" type="none"/>
          </a:ln>
        </p:spPr>
      </p:cxnSp>
      <p:cxnSp>
        <p:nvCxnSpPr>
          <p:cNvPr id="239" name="Google Shape;239;p34"/>
          <p:cNvCxnSpPr/>
          <p:nvPr/>
        </p:nvCxnSpPr>
        <p:spPr>
          <a:xfrm>
            <a:off x="6139595" y="3059169"/>
            <a:ext cx="2700" cy="493200"/>
          </a:xfrm>
          <a:prstGeom prst="straightConnector1">
            <a:avLst/>
          </a:prstGeom>
          <a:noFill/>
          <a:ln cap="flat" cmpd="sng" w="9525">
            <a:solidFill>
              <a:schemeClr val="dk2"/>
            </a:solidFill>
            <a:prstDash val="solid"/>
            <a:round/>
            <a:headEnd len="med" w="med" type="none"/>
            <a:tailEnd len="med" w="med" type="none"/>
          </a:ln>
        </p:spPr>
      </p:cxnSp>
      <p:cxnSp>
        <p:nvCxnSpPr>
          <p:cNvPr id="240" name="Google Shape;240;p34"/>
          <p:cNvCxnSpPr>
            <a:stCxn id="233" idx="6"/>
            <a:endCxn id="234" idx="2"/>
          </p:cNvCxnSpPr>
          <p:nvPr/>
        </p:nvCxnSpPr>
        <p:spPr>
          <a:xfrm>
            <a:off x="3420660" y="2486530"/>
            <a:ext cx="529800" cy="0"/>
          </a:xfrm>
          <a:prstGeom prst="straightConnector1">
            <a:avLst/>
          </a:prstGeom>
          <a:noFill/>
          <a:ln cap="flat" cmpd="sng" w="9525">
            <a:solidFill>
              <a:schemeClr val="dk2"/>
            </a:solidFill>
            <a:prstDash val="solid"/>
            <a:round/>
            <a:headEnd len="med" w="med" type="none"/>
            <a:tailEnd len="med" w="med" type="triangle"/>
          </a:ln>
        </p:spPr>
      </p:cxnSp>
      <p:cxnSp>
        <p:nvCxnSpPr>
          <p:cNvPr id="241" name="Google Shape;241;p34"/>
          <p:cNvCxnSpPr>
            <a:stCxn id="232" idx="6"/>
            <a:endCxn id="233" idx="2"/>
          </p:cNvCxnSpPr>
          <p:nvPr/>
        </p:nvCxnSpPr>
        <p:spPr>
          <a:xfrm>
            <a:off x="1852963" y="2486530"/>
            <a:ext cx="461400" cy="0"/>
          </a:xfrm>
          <a:prstGeom prst="straightConnector1">
            <a:avLst/>
          </a:prstGeom>
          <a:noFill/>
          <a:ln cap="flat" cmpd="sng" w="9525">
            <a:solidFill>
              <a:schemeClr val="dk2"/>
            </a:solidFill>
            <a:prstDash val="solid"/>
            <a:round/>
            <a:headEnd len="med" w="med" type="none"/>
            <a:tailEnd len="med" w="med" type="triangle"/>
          </a:ln>
        </p:spPr>
      </p:cxnSp>
      <p:cxnSp>
        <p:nvCxnSpPr>
          <p:cNvPr id="242" name="Google Shape;242;p34"/>
          <p:cNvCxnSpPr>
            <a:stCxn id="234" idx="6"/>
            <a:endCxn id="235" idx="2"/>
          </p:cNvCxnSpPr>
          <p:nvPr/>
        </p:nvCxnSpPr>
        <p:spPr>
          <a:xfrm>
            <a:off x="5056783" y="2486530"/>
            <a:ext cx="564000" cy="0"/>
          </a:xfrm>
          <a:prstGeom prst="straightConnector1">
            <a:avLst/>
          </a:prstGeom>
          <a:noFill/>
          <a:ln cap="flat" cmpd="sng" w="9525">
            <a:solidFill>
              <a:schemeClr val="dk2"/>
            </a:solidFill>
            <a:prstDash val="solid"/>
            <a:round/>
            <a:headEnd len="med" w="med" type="none"/>
            <a:tailEnd len="med" w="med" type="triangle"/>
          </a:ln>
        </p:spPr>
      </p:cxnSp>
      <p:cxnSp>
        <p:nvCxnSpPr>
          <p:cNvPr id="243" name="Google Shape;243;p34"/>
          <p:cNvCxnSpPr>
            <a:stCxn id="235" idx="6"/>
            <a:endCxn id="236" idx="2"/>
          </p:cNvCxnSpPr>
          <p:nvPr/>
        </p:nvCxnSpPr>
        <p:spPr>
          <a:xfrm>
            <a:off x="6727122" y="2486530"/>
            <a:ext cx="564000" cy="0"/>
          </a:xfrm>
          <a:prstGeom prst="straightConnector1">
            <a:avLst/>
          </a:prstGeom>
          <a:noFill/>
          <a:ln cap="flat" cmpd="sng" w="9525">
            <a:solidFill>
              <a:schemeClr val="dk2"/>
            </a:solidFill>
            <a:prstDash val="solid"/>
            <a:round/>
            <a:headEnd len="med" w="med" type="none"/>
            <a:tailEnd len="med" w="med" type="triangle"/>
          </a:ln>
        </p:spPr>
      </p:cxnSp>
      <p:sp>
        <p:nvSpPr>
          <p:cNvPr id="244" name="Google Shape;244;p34"/>
          <p:cNvSpPr txBox="1"/>
          <p:nvPr/>
        </p:nvSpPr>
        <p:spPr>
          <a:xfrm flipH="1">
            <a:off x="1828725" y="3706825"/>
            <a:ext cx="2011500" cy="67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Vous v</a:t>
            </a:r>
            <a:r>
              <a:rPr lang="en" sz="2000">
                <a:solidFill>
                  <a:srgbClr val="363759"/>
                </a:solidFill>
                <a:latin typeface="Source Sans Pro"/>
                <a:ea typeface="Source Sans Pro"/>
                <a:cs typeface="Source Sans Pro"/>
                <a:sym typeface="Source Sans Pro"/>
              </a:rPr>
              <a:t>isitez LaPresse.ca</a:t>
            </a:r>
            <a:endParaRPr sz="2000">
              <a:solidFill>
                <a:srgbClr val="363759"/>
              </a:solidFill>
              <a:latin typeface="Source Sans Pro"/>
              <a:ea typeface="Source Sans Pro"/>
              <a:cs typeface="Source Sans Pro"/>
              <a:sym typeface="Source Sans Pro"/>
            </a:endParaRPr>
          </a:p>
        </p:txBody>
      </p:sp>
      <p:sp>
        <p:nvSpPr>
          <p:cNvPr id="245" name="Google Shape;245;p34"/>
          <p:cNvSpPr txBox="1"/>
          <p:nvPr/>
        </p:nvSpPr>
        <p:spPr>
          <a:xfrm>
            <a:off x="3697938" y="3101025"/>
            <a:ext cx="1717800" cy="67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Le site vous repère </a:t>
            </a:r>
            <a:endParaRPr sz="2000">
              <a:solidFill>
                <a:srgbClr val="363659"/>
              </a:solidFill>
              <a:latin typeface="Source Sans Pro"/>
              <a:ea typeface="Source Sans Pro"/>
              <a:cs typeface="Source Sans Pro"/>
              <a:sym typeface="Source Sans Pro"/>
            </a:endParaRPr>
          </a:p>
        </p:txBody>
      </p:sp>
      <p:sp>
        <p:nvSpPr>
          <p:cNvPr id="246" name="Google Shape;246;p34"/>
          <p:cNvSpPr txBox="1"/>
          <p:nvPr/>
        </p:nvSpPr>
        <p:spPr>
          <a:xfrm>
            <a:off x="5009475" y="3623125"/>
            <a:ext cx="2328900" cy="67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Plus tard vous </a:t>
            </a:r>
            <a:endParaRPr sz="2000">
              <a:solidFill>
                <a:srgbClr val="363759"/>
              </a:solidFill>
              <a:latin typeface="Source Sans Pro"/>
              <a:ea typeface="Source Sans Pro"/>
              <a:cs typeface="Source Sans Pro"/>
              <a:sym typeface="Source Sans Pro"/>
            </a:endParaRPr>
          </a:p>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vous rendez sur Facebook</a:t>
            </a:r>
            <a:endParaRPr sz="2000">
              <a:solidFill>
                <a:srgbClr val="363759"/>
              </a:solidFill>
              <a:latin typeface="Source Sans Pro"/>
              <a:ea typeface="Source Sans Pro"/>
              <a:cs typeface="Source Sans Pro"/>
              <a:sym typeface="Source Sans Pro"/>
            </a:endParaRPr>
          </a:p>
        </p:txBody>
      </p:sp>
      <p:sp>
        <p:nvSpPr>
          <p:cNvPr id="247" name="Google Shape;247;p34"/>
          <p:cNvSpPr txBox="1"/>
          <p:nvPr/>
        </p:nvSpPr>
        <p:spPr>
          <a:xfrm>
            <a:off x="7092575" y="3132025"/>
            <a:ext cx="1641900" cy="87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Qui affiche une </a:t>
            </a:r>
            <a:r>
              <a:rPr lang="en" sz="2000">
                <a:solidFill>
                  <a:srgbClr val="363659"/>
                </a:solidFill>
                <a:latin typeface="Source Sans Pro"/>
                <a:ea typeface="Source Sans Pro"/>
                <a:cs typeface="Source Sans Pro"/>
                <a:sym typeface="Source Sans Pro"/>
              </a:rPr>
              <a:t>publicité</a:t>
            </a:r>
            <a:r>
              <a:rPr lang="en" sz="2000">
                <a:solidFill>
                  <a:srgbClr val="363659"/>
                </a:solidFill>
                <a:latin typeface="Source Sans Pro"/>
                <a:ea typeface="Source Sans Pro"/>
                <a:cs typeface="Source Sans Pro"/>
                <a:sym typeface="Source Sans Pro"/>
              </a:rPr>
              <a:t> LaPresse.ca</a:t>
            </a:r>
            <a:endParaRPr sz="2000">
              <a:solidFill>
                <a:srgbClr val="363659"/>
              </a:solidFill>
              <a:latin typeface="Source Sans Pro"/>
              <a:ea typeface="Source Sans Pro"/>
              <a:cs typeface="Source Sans Pro"/>
              <a:sym typeface="Source Sans Pro"/>
            </a:endParaRPr>
          </a:p>
        </p:txBody>
      </p:sp>
      <p:cxnSp>
        <p:nvCxnSpPr>
          <p:cNvPr id="248" name="Google Shape;248;p34"/>
          <p:cNvCxnSpPr>
            <a:endCxn id="236" idx="0"/>
          </p:cNvCxnSpPr>
          <p:nvPr/>
        </p:nvCxnSpPr>
        <p:spPr>
          <a:xfrm>
            <a:off x="7250249" y="1592530"/>
            <a:ext cx="594000" cy="39210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34"/>
          <p:cNvCxnSpPr>
            <a:endCxn id="233" idx="0"/>
          </p:cNvCxnSpPr>
          <p:nvPr/>
        </p:nvCxnSpPr>
        <p:spPr>
          <a:xfrm flipH="1">
            <a:off x="2867460" y="1555630"/>
            <a:ext cx="615300" cy="429000"/>
          </a:xfrm>
          <a:prstGeom prst="straightConnector1">
            <a:avLst/>
          </a:prstGeom>
          <a:noFill/>
          <a:ln cap="flat" cmpd="sng" w="9525">
            <a:solidFill>
              <a:schemeClr val="dk2"/>
            </a:solidFill>
            <a:prstDash val="solid"/>
            <a:round/>
            <a:headEnd len="med" w="med" type="none"/>
            <a:tailEnd len="med" w="med" type="triangle"/>
          </a:ln>
        </p:spPr>
      </p:cxnSp>
      <p:sp>
        <p:nvSpPr>
          <p:cNvPr id="250" name="Google Shape;250;p34"/>
          <p:cNvSpPr txBox="1"/>
          <p:nvPr/>
        </p:nvSpPr>
        <p:spPr>
          <a:xfrm>
            <a:off x="2538200" y="1146750"/>
            <a:ext cx="5682900" cy="26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Source Sans Pro"/>
                <a:ea typeface="Source Sans Pro"/>
                <a:cs typeface="Source Sans Pro"/>
                <a:sym typeface="Source Sans Pro"/>
              </a:rPr>
              <a:t>Vous </a:t>
            </a:r>
            <a:r>
              <a:rPr lang="en" sz="2000">
                <a:solidFill>
                  <a:schemeClr val="dk1"/>
                </a:solidFill>
                <a:latin typeface="Source Sans Pro"/>
                <a:ea typeface="Source Sans Pro"/>
                <a:cs typeface="Source Sans Pro"/>
                <a:sym typeface="Source Sans Pro"/>
              </a:rPr>
              <a:t>retournez sur LaPresse.ca</a:t>
            </a:r>
            <a:endParaRPr sz="2000">
              <a:solidFill>
                <a:schemeClr val="dk1"/>
              </a:solidFill>
              <a:latin typeface="Source Sans Pro"/>
              <a:ea typeface="Source Sans Pro"/>
              <a:cs typeface="Source Sans Pro"/>
              <a:sym typeface="Source Sans Pro"/>
            </a:endParaRPr>
          </a:p>
        </p:txBody>
      </p:sp>
      <p:pic>
        <p:nvPicPr>
          <p:cNvPr id="251" name="Google Shape;251;p34"/>
          <p:cNvPicPr preferRelativeResize="0"/>
          <p:nvPr/>
        </p:nvPicPr>
        <p:blipFill>
          <a:blip r:embed="rId4">
            <a:alphaModFix/>
          </a:blip>
          <a:stretch>
            <a:fillRect/>
          </a:stretch>
        </p:blipFill>
        <p:spPr>
          <a:xfrm>
            <a:off x="2546675" y="2190263"/>
            <a:ext cx="641681" cy="592525"/>
          </a:xfrm>
          <a:prstGeom prst="rect">
            <a:avLst/>
          </a:prstGeom>
          <a:noFill/>
          <a:ln>
            <a:noFill/>
          </a:ln>
        </p:spPr>
      </p:pic>
      <p:pic>
        <p:nvPicPr>
          <p:cNvPr id="252" name="Google Shape;252;p34"/>
          <p:cNvPicPr preferRelativeResize="0"/>
          <p:nvPr/>
        </p:nvPicPr>
        <p:blipFill>
          <a:blip r:embed="rId5">
            <a:alphaModFix/>
          </a:blip>
          <a:stretch>
            <a:fillRect/>
          </a:stretch>
        </p:blipFill>
        <p:spPr>
          <a:xfrm>
            <a:off x="960627" y="2147375"/>
            <a:ext cx="678300" cy="678300"/>
          </a:xfrm>
          <a:prstGeom prst="rect">
            <a:avLst/>
          </a:prstGeom>
          <a:noFill/>
          <a:ln>
            <a:noFill/>
          </a:ln>
        </p:spPr>
      </p:pic>
      <p:pic>
        <p:nvPicPr>
          <p:cNvPr id="253" name="Google Shape;253;p34"/>
          <p:cNvPicPr preferRelativeResize="0"/>
          <p:nvPr/>
        </p:nvPicPr>
        <p:blipFill>
          <a:blip r:embed="rId6">
            <a:alphaModFix/>
          </a:blip>
          <a:stretch>
            <a:fillRect/>
          </a:stretch>
        </p:blipFill>
        <p:spPr>
          <a:xfrm>
            <a:off x="4229125" y="2212038"/>
            <a:ext cx="548975" cy="548975"/>
          </a:xfrm>
          <a:prstGeom prst="rect">
            <a:avLst/>
          </a:prstGeom>
          <a:noFill/>
          <a:ln>
            <a:noFill/>
          </a:ln>
        </p:spPr>
      </p:pic>
      <p:pic>
        <p:nvPicPr>
          <p:cNvPr id="254" name="Google Shape;254;p34"/>
          <p:cNvPicPr preferRelativeResize="0"/>
          <p:nvPr/>
        </p:nvPicPr>
        <p:blipFill>
          <a:blip r:embed="rId7">
            <a:alphaModFix/>
          </a:blip>
          <a:stretch>
            <a:fillRect/>
          </a:stretch>
        </p:blipFill>
        <p:spPr>
          <a:xfrm>
            <a:off x="7489200" y="2113238"/>
            <a:ext cx="746575" cy="746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
                <a:latin typeface="Source Sans Pro"/>
                <a:ea typeface="Source Sans Pro"/>
                <a:cs typeface="Source Sans Pro"/>
                <a:sym typeface="Source Sans Pro"/>
              </a:rPr>
              <a:t>Comment Facebook récolte mes données personnelles?</a:t>
            </a:r>
            <a:r>
              <a:rPr lang="en">
                <a:latin typeface="Source Sans Pro SemiBold"/>
                <a:ea typeface="Source Sans Pro SemiBold"/>
                <a:cs typeface="Source Sans Pro SemiBold"/>
                <a:sym typeface="Source Sans Pro SemiBold"/>
              </a:rPr>
              <a:t> </a:t>
            </a:r>
            <a:endParaRPr b="1">
              <a:latin typeface="Source Sans Pro"/>
              <a:ea typeface="Source Sans Pro"/>
              <a:cs typeface="Source Sans Pro"/>
              <a:sym typeface="Source Sans Pro"/>
            </a:endParaRPr>
          </a:p>
        </p:txBody>
      </p:sp>
      <p:pic>
        <p:nvPicPr>
          <p:cNvPr id="260" name="Google Shape;260;p35"/>
          <p:cNvPicPr preferRelativeResize="0"/>
          <p:nvPr/>
        </p:nvPicPr>
        <p:blipFill>
          <a:blip r:embed="rId3">
            <a:alphaModFix/>
          </a:blip>
          <a:stretch>
            <a:fillRect/>
          </a:stretch>
        </p:blipFill>
        <p:spPr>
          <a:xfrm>
            <a:off x="3934645" y="1544550"/>
            <a:ext cx="1163160" cy="1163160"/>
          </a:xfrm>
          <a:prstGeom prst="rect">
            <a:avLst/>
          </a:prstGeom>
          <a:noFill/>
          <a:ln>
            <a:noFill/>
          </a:ln>
        </p:spPr>
      </p:pic>
      <p:pic>
        <p:nvPicPr>
          <p:cNvPr id="261" name="Google Shape;261;p35"/>
          <p:cNvPicPr preferRelativeResize="0"/>
          <p:nvPr/>
        </p:nvPicPr>
        <p:blipFill>
          <a:blip r:embed="rId4">
            <a:alphaModFix/>
          </a:blip>
          <a:stretch>
            <a:fillRect/>
          </a:stretch>
        </p:blipFill>
        <p:spPr>
          <a:xfrm>
            <a:off x="6456595" y="1544550"/>
            <a:ext cx="1163160" cy="1163160"/>
          </a:xfrm>
          <a:prstGeom prst="rect">
            <a:avLst/>
          </a:prstGeom>
          <a:noFill/>
          <a:ln>
            <a:noFill/>
          </a:ln>
        </p:spPr>
      </p:pic>
      <p:sp>
        <p:nvSpPr>
          <p:cNvPr id="262" name="Google Shape;262;p35"/>
          <p:cNvSpPr txBox="1"/>
          <p:nvPr/>
        </p:nvSpPr>
        <p:spPr>
          <a:xfrm>
            <a:off x="1377925" y="3142225"/>
            <a:ext cx="1483500" cy="7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Publicité ciblée</a:t>
            </a:r>
            <a:endParaRPr sz="2000">
              <a:solidFill>
                <a:srgbClr val="363659"/>
              </a:solidFill>
              <a:latin typeface="Source Sans Pro"/>
              <a:ea typeface="Source Sans Pro"/>
              <a:cs typeface="Source Sans Pro"/>
              <a:sym typeface="Source Sans Pro"/>
            </a:endParaRPr>
          </a:p>
        </p:txBody>
      </p:sp>
      <p:sp>
        <p:nvSpPr>
          <p:cNvPr id="263" name="Google Shape;263;p35"/>
          <p:cNvSpPr txBox="1"/>
          <p:nvPr/>
        </p:nvSpPr>
        <p:spPr>
          <a:xfrm>
            <a:off x="3568375" y="3115375"/>
            <a:ext cx="1895700" cy="7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Contre rémunération</a:t>
            </a:r>
            <a:endParaRPr sz="2000">
              <a:solidFill>
                <a:srgbClr val="363659"/>
              </a:solidFill>
              <a:latin typeface="Source Sans Pro"/>
              <a:ea typeface="Source Sans Pro"/>
              <a:cs typeface="Source Sans Pro"/>
              <a:sym typeface="Source Sans Pro"/>
            </a:endParaRPr>
          </a:p>
        </p:txBody>
      </p:sp>
      <p:sp>
        <p:nvSpPr>
          <p:cNvPr id="264" name="Google Shape;264;p35"/>
          <p:cNvSpPr txBox="1"/>
          <p:nvPr/>
        </p:nvSpPr>
        <p:spPr>
          <a:xfrm>
            <a:off x="6171025" y="2957575"/>
            <a:ext cx="1734300" cy="110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Gratuité des services Facebook</a:t>
            </a:r>
            <a:endParaRPr sz="2000">
              <a:solidFill>
                <a:srgbClr val="363659"/>
              </a:solidFill>
              <a:latin typeface="Source Sans Pro"/>
              <a:ea typeface="Source Sans Pro"/>
              <a:cs typeface="Source Sans Pro"/>
              <a:sym typeface="Source Sans Pro"/>
            </a:endParaRPr>
          </a:p>
        </p:txBody>
      </p:sp>
      <p:pic>
        <p:nvPicPr>
          <p:cNvPr id="265" name="Google Shape;265;p35"/>
          <p:cNvPicPr preferRelativeResize="0"/>
          <p:nvPr/>
        </p:nvPicPr>
        <p:blipFill>
          <a:blip r:embed="rId5">
            <a:alphaModFix/>
          </a:blip>
          <a:stretch>
            <a:fillRect/>
          </a:stretch>
        </p:blipFill>
        <p:spPr>
          <a:xfrm>
            <a:off x="1468687" y="1584050"/>
            <a:ext cx="1301975" cy="1301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269" name="Shape 269"/>
        <p:cNvGrpSpPr/>
        <p:nvPr/>
      </p:nvGrpSpPr>
      <p:grpSpPr>
        <a:xfrm>
          <a:off x="0" y="0"/>
          <a:ext cx="0" cy="0"/>
          <a:chOff x="0" y="0"/>
          <a:chExt cx="0" cy="0"/>
        </a:xfrm>
      </p:grpSpPr>
      <p:sp>
        <p:nvSpPr>
          <p:cNvPr id="270" name="Google Shape;270;p36"/>
          <p:cNvSpPr txBox="1"/>
          <p:nvPr>
            <p:ph type="title"/>
          </p:nvPr>
        </p:nvSpPr>
        <p:spPr>
          <a:xfrm>
            <a:off x="445100" y="0"/>
            <a:ext cx="82452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400">
                <a:solidFill>
                  <a:srgbClr val="F05A4E"/>
                </a:solidFill>
                <a:latin typeface="Source Sans Pro"/>
                <a:ea typeface="Source Sans Pro"/>
                <a:cs typeface="Source Sans Pro"/>
                <a:sym typeface="Source Sans Pro"/>
              </a:rPr>
              <a:t>3. Faire valoir mes droits </a:t>
            </a:r>
            <a:endParaRPr b="1" sz="3400">
              <a:solidFill>
                <a:srgbClr val="F05A4E"/>
              </a:solidFill>
              <a:latin typeface="Source Sans Pro"/>
              <a:ea typeface="Source Sans Pro"/>
              <a:cs typeface="Source Sans Pro"/>
              <a:sym typeface="Source Sans Pro"/>
            </a:endParaRPr>
          </a:p>
          <a:p>
            <a:pPr indent="0" lvl="0" marL="0" rtl="0" algn="ctr">
              <a:spcBef>
                <a:spcPts val="0"/>
              </a:spcBef>
              <a:spcAft>
                <a:spcPts val="0"/>
              </a:spcAft>
              <a:buNone/>
            </a:pPr>
            <a:r>
              <a:rPr b="1" lang="en" sz="3400">
                <a:solidFill>
                  <a:srgbClr val="F05A4E"/>
                </a:solidFill>
                <a:latin typeface="Source Sans Pro"/>
                <a:ea typeface="Source Sans Pro"/>
                <a:cs typeface="Source Sans Pro"/>
                <a:sym typeface="Source Sans Pro"/>
              </a:rPr>
              <a:t>en tant qu’utilisateur·trice</a:t>
            </a:r>
            <a:endParaRPr b="1" sz="3400">
              <a:solidFill>
                <a:srgbClr val="F05A4E"/>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59"/>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458700" y="158900"/>
            <a:ext cx="8226600" cy="978600"/>
          </a:xfrm>
          <a:prstGeom prst="rect">
            <a:avLst/>
          </a:prstGeom>
          <a:solidFill>
            <a:srgbClr val="363659"/>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05A4E"/>
                </a:solidFill>
                <a:latin typeface="Source Sans Pro"/>
                <a:ea typeface="Source Sans Pro"/>
                <a:cs typeface="Source Sans Pro"/>
                <a:sym typeface="Source Sans Pro"/>
              </a:rPr>
              <a:t>Programme</a:t>
            </a:r>
            <a:endParaRPr b="1" sz="3000">
              <a:solidFill>
                <a:srgbClr val="F05A4E"/>
              </a:solidFill>
              <a:latin typeface="Source Sans Pro"/>
              <a:ea typeface="Source Sans Pro"/>
              <a:cs typeface="Source Sans Pro"/>
              <a:sym typeface="Source Sans Pro"/>
            </a:endParaRPr>
          </a:p>
        </p:txBody>
      </p:sp>
      <p:sp>
        <p:nvSpPr>
          <p:cNvPr id="86" name="Google Shape;86;p19"/>
          <p:cNvSpPr txBox="1"/>
          <p:nvPr/>
        </p:nvSpPr>
        <p:spPr>
          <a:xfrm>
            <a:off x="924900" y="1077850"/>
            <a:ext cx="4641600" cy="646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Source Sans Pro"/>
              <a:buAutoNum type="arabicPeriod"/>
            </a:pPr>
            <a:r>
              <a:rPr lang="en" sz="2000">
                <a:solidFill>
                  <a:srgbClr val="FFFFFF"/>
                </a:solidFill>
                <a:latin typeface="Source Sans Pro"/>
                <a:ea typeface="Source Sans Pro"/>
                <a:cs typeface="Source Sans Pro"/>
                <a:sym typeface="Source Sans Pro"/>
              </a:rPr>
              <a:t>Les conditions générales d’utilisation </a:t>
            </a:r>
            <a:endParaRPr sz="2000">
              <a:solidFill>
                <a:srgbClr val="FFFFFF"/>
              </a:solidFill>
              <a:latin typeface="Source Sans Pro"/>
              <a:ea typeface="Source Sans Pro"/>
              <a:cs typeface="Source Sans Pro"/>
              <a:sym typeface="Source Sans Pro"/>
            </a:endParaRPr>
          </a:p>
        </p:txBody>
      </p:sp>
      <p:sp>
        <p:nvSpPr>
          <p:cNvPr id="87" name="Google Shape;87;p19"/>
          <p:cNvSpPr txBox="1"/>
          <p:nvPr/>
        </p:nvSpPr>
        <p:spPr>
          <a:xfrm>
            <a:off x="924900" y="1972875"/>
            <a:ext cx="48927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Source Sans Pro"/>
                <a:ea typeface="Source Sans Pro"/>
                <a:cs typeface="Source Sans Pro"/>
                <a:sym typeface="Source Sans Pro"/>
              </a:rPr>
              <a:t> 2.    Mon contenu : ce que Facebook récolte </a:t>
            </a:r>
            <a:endParaRPr sz="2000">
              <a:solidFill>
                <a:srgbClr val="FFFFFF"/>
              </a:solidFill>
              <a:latin typeface="Source Sans Pro"/>
              <a:ea typeface="Source Sans Pro"/>
              <a:cs typeface="Source Sans Pro"/>
              <a:sym typeface="Source Sans Pro"/>
            </a:endParaRPr>
          </a:p>
        </p:txBody>
      </p:sp>
      <p:sp>
        <p:nvSpPr>
          <p:cNvPr id="88" name="Google Shape;88;p19"/>
          <p:cNvSpPr txBox="1"/>
          <p:nvPr/>
        </p:nvSpPr>
        <p:spPr>
          <a:xfrm>
            <a:off x="924900" y="2867900"/>
            <a:ext cx="68379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Source Sans Pro"/>
                <a:ea typeface="Source Sans Pro"/>
                <a:cs typeface="Source Sans Pro"/>
                <a:sym typeface="Source Sans Pro"/>
              </a:rPr>
              <a:t> 3.    Faire valoir mes droits en tant qu’utilisateur·trice</a:t>
            </a:r>
            <a:endParaRPr sz="2000">
              <a:solidFill>
                <a:srgbClr val="FFFFFF"/>
              </a:solidFill>
              <a:latin typeface="Source Sans Pro"/>
              <a:ea typeface="Source Sans Pro"/>
              <a:cs typeface="Source Sans Pro"/>
              <a:sym typeface="Source Sans Pro"/>
            </a:endParaRPr>
          </a:p>
        </p:txBody>
      </p:sp>
      <p:sp>
        <p:nvSpPr>
          <p:cNvPr id="89" name="Google Shape;89;p19"/>
          <p:cNvSpPr txBox="1"/>
          <p:nvPr/>
        </p:nvSpPr>
        <p:spPr>
          <a:xfrm>
            <a:off x="924900" y="3762925"/>
            <a:ext cx="54138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Source Sans Pro"/>
                <a:ea typeface="Source Sans Pro"/>
                <a:cs typeface="Source Sans Pro"/>
                <a:sym typeface="Source Sans Pro"/>
              </a:rPr>
              <a:t> 4.    Trucs et astuces pour protéger mon contenu </a:t>
            </a:r>
            <a:endParaRPr sz="2000">
              <a:solidFill>
                <a:srgbClr val="FFFFFF"/>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Qui est responsable?</a:t>
            </a:r>
            <a:endParaRPr>
              <a:latin typeface="Source Sans Pro"/>
              <a:ea typeface="Source Sans Pro"/>
              <a:cs typeface="Source Sans Pro"/>
              <a:sym typeface="Source Sans Pro"/>
            </a:endParaRPr>
          </a:p>
        </p:txBody>
      </p:sp>
      <p:sp>
        <p:nvSpPr>
          <p:cNvPr id="276" name="Google Shape;276;p37"/>
          <p:cNvSpPr txBox="1"/>
          <p:nvPr/>
        </p:nvSpPr>
        <p:spPr>
          <a:xfrm>
            <a:off x="477300" y="914400"/>
            <a:ext cx="50226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363659"/>
                </a:solidFill>
                <a:highlight>
                  <a:srgbClr val="FFFFFF"/>
                </a:highlight>
                <a:latin typeface="Source Sans Pro"/>
                <a:ea typeface="Source Sans Pro"/>
                <a:cs typeface="Source Sans Pro"/>
                <a:sym typeface="Source Sans Pro"/>
              </a:rPr>
              <a:t>Facebook est un hébergeur de contenu. </a:t>
            </a:r>
            <a:endParaRPr b="1" sz="2200">
              <a:solidFill>
                <a:srgbClr val="363659"/>
              </a:solidFill>
              <a:latin typeface="Source Sans Pro"/>
              <a:ea typeface="Source Sans Pro"/>
              <a:cs typeface="Source Sans Pro"/>
              <a:sym typeface="Source Sans Pro"/>
            </a:endParaRPr>
          </a:p>
        </p:txBody>
      </p:sp>
      <p:sp>
        <p:nvSpPr>
          <p:cNvPr id="277" name="Google Shape;277;p37"/>
          <p:cNvSpPr txBox="1"/>
          <p:nvPr/>
        </p:nvSpPr>
        <p:spPr>
          <a:xfrm>
            <a:off x="477300" y="1741425"/>
            <a:ext cx="5801400" cy="1707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659"/>
              </a:buClr>
              <a:buSzPts val="2000"/>
              <a:buFont typeface="Source Sans Pro"/>
              <a:buChar char="●"/>
            </a:pPr>
            <a:r>
              <a:rPr lang="en" sz="2000">
                <a:solidFill>
                  <a:srgbClr val="363659"/>
                </a:solidFill>
                <a:highlight>
                  <a:srgbClr val="FFFFFF"/>
                </a:highlight>
                <a:latin typeface="Source Sans Pro"/>
                <a:ea typeface="Source Sans Pro"/>
                <a:cs typeface="Source Sans Pro"/>
                <a:sym typeface="Source Sans Pro"/>
              </a:rPr>
              <a:t>Les r</a:t>
            </a:r>
            <a:r>
              <a:rPr lang="en" sz="2000">
                <a:solidFill>
                  <a:srgbClr val="363659"/>
                </a:solidFill>
                <a:highlight>
                  <a:srgbClr val="FFFFFF"/>
                </a:highlight>
                <a:latin typeface="Source Sans Pro"/>
                <a:ea typeface="Source Sans Pro"/>
                <a:cs typeface="Source Sans Pro"/>
                <a:sym typeface="Source Sans Pro"/>
              </a:rPr>
              <a:t>esponsabilités sont allégées dans le cas d’un hébergeur de contenu.</a:t>
            </a:r>
            <a:endParaRPr sz="2000">
              <a:solidFill>
                <a:srgbClr val="363659"/>
              </a:solidFill>
              <a:highlight>
                <a:srgbClr val="FFFFFF"/>
              </a:highlight>
              <a:latin typeface="Source Sans Pro"/>
              <a:ea typeface="Source Sans Pro"/>
              <a:cs typeface="Source Sans Pro"/>
              <a:sym typeface="Source Sans Pro"/>
            </a:endParaRPr>
          </a:p>
          <a:p>
            <a:pPr indent="0" lvl="0" marL="457200" rtl="0" algn="l">
              <a:spcBef>
                <a:spcPts val="0"/>
              </a:spcBef>
              <a:spcAft>
                <a:spcPts val="0"/>
              </a:spcAft>
              <a:buNone/>
            </a:pPr>
            <a:r>
              <a:t/>
            </a:r>
            <a:endParaRPr sz="2000">
              <a:solidFill>
                <a:srgbClr val="363659"/>
              </a:solidFill>
              <a:highlight>
                <a:srgbClr val="FFFFFF"/>
              </a:highlight>
              <a:latin typeface="Source Sans Pro"/>
              <a:ea typeface="Source Sans Pro"/>
              <a:cs typeface="Source Sans Pro"/>
              <a:sym typeface="Source Sans Pro"/>
            </a:endParaRPr>
          </a:p>
          <a:p>
            <a:pPr indent="-355600" lvl="0" marL="457200" rtl="0" algn="l">
              <a:spcBef>
                <a:spcPts val="0"/>
              </a:spcBef>
              <a:spcAft>
                <a:spcPts val="0"/>
              </a:spcAft>
              <a:buClr>
                <a:srgbClr val="363659"/>
              </a:buClr>
              <a:buSzPts val="2000"/>
              <a:buFont typeface="Source Sans Pro"/>
              <a:buChar char="●"/>
            </a:pPr>
            <a:r>
              <a:rPr lang="en" sz="2000">
                <a:solidFill>
                  <a:srgbClr val="363659"/>
                </a:solidFill>
                <a:highlight>
                  <a:srgbClr val="FFFFFF"/>
                </a:highlight>
                <a:latin typeface="Source Sans Pro"/>
                <a:ea typeface="Source Sans Pro"/>
                <a:cs typeface="Source Sans Pro"/>
                <a:sym typeface="Source Sans Pro"/>
              </a:rPr>
              <a:t>Facebook n’est jamais tenu responsable dans le cas d’une mauvaise utilisation de leurs services.</a:t>
            </a:r>
            <a:endParaRPr sz="2000">
              <a:solidFill>
                <a:srgbClr val="363659"/>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rgbClr val="363659"/>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rgbClr val="363659"/>
              </a:solidFill>
              <a:highlight>
                <a:srgbClr val="FFFFFF"/>
              </a:highlight>
              <a:latin typeface="Source Sans Pro"/>
              <a:ea typeface="Source Sans Pro"/>
              <a:cs typeface="Source Sans Pro"/>
              <a:sym typeface="Source Sans Pro"/>
            </a:endParaRPr>
          </a:p>
        </p:txBody>
      </p:sp>
      <p:pic>
        <p:nvPicPr>
          <p:cNvPr id="278" name="Google Shape;278;p37"/>
          <p:cNvPicPr preferRelativeResize="0"/>
          <p:nvPr/>
        </p:nvPicPr>
        <p:blipFill>
          <a:blip r:embed="rId3">
            <a:alphaModFix/>
          </a:blip>
          <a:stretch>
            <a:fillRect/>
          </a:stretch>
        </p:blipFill>
        <p:spPr>
          <a:xfrm>
            <a:off x="6742875" y="1701925"/>
            <a:ext cx="1660650" cy="1660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L</a:t>
            </a:r>
            <a:r>
              <a:rPr lang="en"/>
              <a:t>’histoire de </a:t>
            </a:r>
            <a:r>
              <a:rPr lang="en">
                <a:latin typeface="Source Sans Pro"/>
                <a:ea typeface="Source Sans Pro"/>
                <a:cs typeface="Source Sans Pro"/>
                <a:sym typeface="Source Sans Pro"/>
              </a:rPr>
              <a:t>Daniel Morel</a:t>
            </a:r>
            <a:endParaRPr>
              <a:latin typeface="Source Sans Pro"/>
              <a:ea typeface="Source Sans Pro"/>
              <a:cs typeface="Source Sans Pro"/>
              <a:sym typeface="Source Sans Pro"/>
            </a:endParaRPr>
          </a:p>
        </p:txBody>
      </p:sp>
      <p:pic>
        <p:nvPicPr>
          <p:cNvPr id="284" name="Google Shape;284;p38"/>
          <p:cNvPicPr preferRelativeResize="0"/>
          <p:nvPr/>
        </p:nvPicPr>
        <p:blipFill>
          <a:blip r:embed="rId3">
            <a:alphaModFix/>
          </a:blip>
          <a:stretch>
            <a:fillRect/>
          </a:stretch>
        </p:blipFill>
        <p:spPr>
          <a:xfrm>
            <a:off x="2039676" y="1131000"/>
            <a:ext cx="4558185" cy="3034193"/>
          </a:xfrm>
          <a:prstGeom prst="rect">
            <a:avLst/>
          </a:prstGeom>
          <a:noFill/>
          <a:ln>
            <a:noFill/>
          </a:ln>
        </p:spPr>
      </p:pic>
      <p:pic>
        <p:nvPicPr>
          <p:cNvPr id="285" name="Google Shape;285;p38"/>
          <p:cNvPicPr preferRelativeResize="0"/>
          <p:nvPr/>
        </p:nvPicPr>
        <p:blipFill>
          <a:blip r:embed="rId4">
            <a:alphaModFix/>
          </a:blip>
          <a:stretch>
            <a:fillRect/>
          </a:stretch>
        </p:blipFill>
        <p:spPr>
          <a:xfrm>
            <a:off x="2039679" y="1110550"/>
            <a:ext cx="4740205" cy="3034192"/>
          </a:xfrm>
          <a:prstGeom prst="rect">
            <a:avLst/>
          </a:prstGeom>
          <a:noFill/>
          <a:ln>
            <a:noFill/>
          </a:ln>
        </p:spPr>
      </p:pic>
      <p:sp>
        <p:nvSpPr>
          <p:cNvPr id="286" name="Google Shape;286;p38"/>
          <p:cNvSpPr txBox="1"/>
          <p:nvPr/>
        </p:nvSpPr>
        <p:spPr>
          <a:xfrm>
            <a:off x="4943300" y="4223400"/>
            <a:ext cx="4138800" cy="3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97A7"/>
                </a:solidFill>
                <a:latin typeface="Source Sans Pro"/>
                <a:ea typeface="Source Sans Pro"/>
                <a:cs typeface="Source Sans Pro"/>
                <a:sym typeface="Source Sans Pro"/>
              </a:rPr>
              <a:t>Photo : Daniel Morel, 2010   Port au Prince et ses environs</a:t>
            </a:r>
            <a:endParaRPr sz="1300">
              <a:solidFill>
                <a:srgbClr val="0097A7"/>
              </a:solidFill>
              <a:latin typeface="Source Sans Pro"/>
              <a:ea typeface="Source Sans Pro"/>
              <a:cs typeface="Source Sans Pro"/>
              <a:sym typeface="Source Sans Pro"/>
            </a:endParaRPr>
          </a:p>
        </p:txBody>
      </p:sp>
      <p:pic>
        <p:nvPicPr>
          <p:cNvPr id="287" name="Google Shape;287;p38"/>
          <p:cNvPicPr preferRelativeResize="0"/>
          <p:nvPr/>
        </p:nvPicPr>
        <p:blipFill>
          <a:blip r:embed="rId5">
            <a:alphaModFix/>
          </a:blip>
          <a:stretch>
            <a:fillRect/>
          </a:stretch>
        </p:blipFill>
        <p:spPr>
          <a:xfrm>
            <a:off x="2035100" y="1614250"/>
            <a:ext cx="2085683" cy="1562174"/>
          </a:xfrm>
          <a:prstGeom prst="rect">
            <a:avLst/>
          </a:prstGeom>
          <a:noFill/>
          <a:ln>
            <a:noFill/>
          </a:ln>
        </p:spPr>
      </p:pic>
      <p:pic>
        <p:nvPicPr>
          <p:cNvPr id="288" name="Google Shape;288;p38"/>
          <p:cNvPicPr preferRelativeResize="0"/>
          <p:nvPr/>
        </p:nvPicPr>
        <p:blipFill>
          <a:blip r:embed="rId6">
            <a:alphaModFix/>
          </a:blip>
          <a:stretch>
            <a:fillRect/>
          </a:stretch>
        </p:blipFill>
        <p:spPr>
          <a:xfrm flipH="1">
            <a:off x="2234670" y="3513700"/>
            <a:ext cx="100530" cy="100530"/>
          </a:xfrm>
          <a:prstGeom prst="rect">
            <a:avLst/>
          </a:prstGeom>
          <a:noFill/>
          <a:ln>
            <a:noFill/>
          </a:ln>
        </p:spPr>
      </p:pic>
      <p:sp>
        <p:nvSpPr>
          <p:cNvPr id="289" name="Google Shape;289;p38"/>
          <p:cNvSpPr txBox="1"/>
          <p:nvPr/>
        </p:nvSpPr>
        <p:spPr>
          <a:xfrm>
            <a:off x="6837563" y="4144750"/>
            <a:ext cx="2108100" cy="3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97A7"/>
                </a:solidFill>
                <a:latin typeface="Source Sans Pro"/>
                <a:ea typeface="Source Sans Pro"/>
                <a:cs typeface="Source Sans Pro"/>
                <a:sym typeface="Source Sans Pro"/>
              </a:rPr>
              <a:t>Agence France Presse</a:t>
            </a:r>
            <a:endParaRPr sz="1300">
              <a:solidFill>
                <a:srgbClr val="0097A7"/>
              </a:solidFill>
              <a:latin typeface="Source Sans Pro"/>
              <a:ea typeface="Source Sans Pro"/>
              <a:cs typeface="Source Sans Pro"/>
              <a:sym typeface="Source Sans Pro"/>
            </a:endParaRPr>
          </a:p>
        </p:txBody>
      </p:sp>
      <p:pic>
        <p:nvPicPr>
          <p:cNvPr id="290" name="Google Shape;290;p38"/>
          <p:cNvPicPr preferRelativeResize="0"/>
          <p:nvPr/>
        </p:nvPicPr>
        <p:blipFill>
          <a:blip r:embed="rId7">
            <a:alphaModFix/>
          </a:blip>
          <a:stretch>
            <a:fillRect/>
          </a:stretch>
        </p:blipFill>
        <p:spPr>
          <a:xfrm>
            <a:off x="5566150" y="1703875"/>
            <a:ext cx="1562176" cy="1562176"/>
          </a:xfrm>
          <a:prstGeom prst="rect">
            <a:avLst/>
          </a:prstGeom>
          <a:noFill/>
          <a:ln>
            <a:noFill/>
          </a:ln>
        </p:spPr>
      </p:pic>
      <p:pic>
        <p:nvPicPr>
          <p:cNvPr id="291" name="Google Shape;291;p38"/>
          <p:cNvPicPr preferRelativeResize="0"/>
          <p:nvPr/>
        </p:nvPicPr>
        <p:blipFill>
          <a:blip r:embed="rId8">
            <a:alphaModFix/>
          </a:blip>
          <a:stretch>
            <a:fillRect/>
          </a:stretch>
        </p:blipFill>
        <p:spPr>
          <a:xfrm>
            <a:off x="3805249" y="1703874"/>
            <a:ext cx="1562176" cy="1562176"/>
          </a:xfrm>
          <a:prstGeom prst="rect">
            <a:avLst/>
          </a:prstGeom>
          <a:noFill/>
          <a:ln>
            <a:noFill/>
          </a:ln>
        </p:spPr>
      </p:pic>
      <p:sp>
        <p:nvSpPr>
          <p:cNvPr id="292" name="Google Shape;292;p38"/>
          <p:cNvSpPr txBox="1"/>
          <p:nvPr/>
        </p:nvSpPr>
        <p:spPr>
          <a:xfrm>
            <a:off x="2007300" y="3745200"/>
            <a:ext cx="5129400" cy="47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La justice en faveur de Mr.Morel</a:t>
            </a:r>
            <a:endParaRPr sz="2000">
              <a:solidFill>
                <a:srgbClr val="363659"/>
              </a:solidFill>
              <a:latin typeface="Source Sans Pro"/>
              <a:ea typeface="Source Sans Pro"/>
              <a:cs typeface="Source Sans Pro"/>
              <a:sym typeface="Source Sans Pro"/>
            </a:endParaRPr>
          </a:p>
        </p:txBody>
      </p:sp>
      <p:sp>
        <p:nvSpPr>
          <p:cNvPr id="293" name="Google Shape;293;p38"/>
          <p:cNvSpPr txBox="1"/>
          <p:nvPr/>
        </p:nvSpPr>
        <p:spPr>
          <a:xfrm>
            <a:off x="5486400" y="4144750"/>
            <a:ext cx="3530100" cy="3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97A7"/>
                </a:solidFill>
                <a:latin typeface="Source Sans Pro"/>
                <a:ea typeface="Source Sans Pro"/>
                <a:cs typeface="Source Sans Pro"/>
                <a:sym typeface="Source Sans Pro"/>
              </a:rPr>
              <a:t>Photo : Jeremy Nicholl / Polaris  Mr. Daniel Morel</a:t>
            </a:r>
            <a:endParaRPr sz="1300">
              <a:solidFill>
                <a:srgbClr val="0097A7"/>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4"/>
                                        </p:tgtEl>
                                      </p:cBhvr>
                                    </p:animEffect>
                                    <p:set>
                                      <p:cBhvr>
                                        <p:cTn dur="1" fill="hold">
                                          <p:stCondLst>
                                            <p:cond delay="1000"/>
                                          </p:stCondLst>
                                        </p:cTn>
                                        <p:tgtEl>
                                          <p:spTgt spid="2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93"/>
                                        </p:tgtEl>
                                      </p:cBhvr>
                                    </p:animEffect>
                                    <p:set>
                                      <p:cBhvr>
                                        <p:cTn dur="1" fill="hold">
                                          <p:stCondLst>
                                            <p:cond delay="1000"/>
                                          </p:stCondLst>
                                        </p:cTn>
                                        <p:tgtEl>
                                          <p:spTgt spid="29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285"/>
                                        </p:tgtEl>
                                        <p:attrNameLst>
                                          <p:attrName>ppt_x</p:attrName>
                                        </p:attrNameLst>
                                      </p:cBhvr>
                                      <p:tavLst>
                                        <p:tav fmla="" tm="0">
                                          <p:val>
                                            <p:strVal val="#ppt_x"/>
                                          </p:val>
                                        </p:tav>
                                        <p:tav fmla="" tm="100000">
                                          <p:val>
                                            <p:strVal val="#ppt_x+1"/>
                                          </p:val>
                                        </p:tav>
                                      </p:tavLst>
                                    </p:anim>
                                    <p:set>
                                      <p:cBhvr>
                                        <p:cTn dur="1" fill="hold">
                                          <p:stCondLst>
                                            <p:cond delay="1000"/>
                                          </p:stCondLst>
                                        </p:cTn>
                                        <p:tgtEl>
                                          <p:spTgt spid="285"/>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286"/>
                                        </p:tgtEl>
                                        <p:attrNameLst>
                                          <p:attrName>ppt_x</p:attrName>
                                        </p:attrNameLst>
                                      </p:cBhvr>
                                      <p:tavLst>
                                        <p:tav fmla="" tm="0">
                                          <p:val>
                                            <p:strVal val="#ppt_x"/>
                                          </p:val>
                                        </p:tav>
                                        <p:tav fmla="" tm="100000">
                                          <p:val>
                                            <p:strVal val="#ppt_x-1"/>
                                          </p:val>
                                        </p:tav>
                                      </p:tavLst>
                                    </p:anim>
                                    <p:set>
                                      <p:cBhvr>
                                        <p:cTn dur="1" fill="hold">
                                          <p:stCondLst>
                                            <p:cond delay="1000"/>
                                          </p:stCondLst>
                                        </p:cTn>
                                        <p:tgtEl>
                                          <p:spTgt spid="28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7"/>
                                        </p:tgtEl>
                                      </p:cBhvr>
                                    </p:animEffect>
                                    <p:set>
                                      <p:cBhvr>
                                        <p:cTn dur="1" fill="hold">
                                          <p:stCondLst>
                                            <p:cond delay="1000"/>
                                          </p:stCondLst>
                                        </p:cTn>
                                        <p:tgtEl>
                                          <p:spTgt spid="2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9"/>
                                        </p:tgtEl>
                                      </p:cBhvr>
                                    </p:animEffect>
                                    <p:set>
                                      <p:cBhvr>
                                        <p:cTn dur="1" fill="hold">
                                          <p:stCondLst>
                                            <p:cond delay="1000"/>
                                          </p:stCondLst>
                                        </p:cTn>
                                        <p:tgtEl>
                                          <p:spTgt spid="2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88"/>
                                        </p:tgtEl>
                                      </p:cBhvr>
                                    </p:animEffect>
                                    <p:set>
                                      <p:cBhvr>
                                        <p:cTn dur="1" fill="hold">
                                          <p:stCondLst>
                                            <p:cond delay="1000"/>
                                          </p:stCondLst>
                                        </p:cTn>
                                        <p:tgtEl>
                                          <p:spTgt spid="2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90"/>
                                        </p:tgtEl>
                                      </p:cBhvr>
                                    </p:animEffect>
                                    <p:set>
                                      <p:cBhvr>
                                        <p:cTn dur="1" fill="hold">
                                          <p:stCondLst>
                                            <p:cond delay="1000"/>
                                          </p:stCondLst>
                                        </p:cTn>
                                        <p:tgtEl>
                                          <p:spTgt spid="290"/>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Comment réagir?</a:t>
            </a:r>
            <a:endParaRPr>
              <a:latin typeface="Source Sans Pro"/>
              <a:ea typeface="Source Sans Pro"/>
              <a:cs typeface="Source Sans Pro"/>
              <a:sym typeface="Source Sans Pro"/>
            </a:endParaRPr>
          </a:p>
        </p:txBody>
      </p:sp>
      <p:sp>
        <p:nvSpPr>
          <p:cNvPr id="299" name="Google Shape;299;p39"/>
          <p:cNvSpPr/>
          <p:nvPr/>
        </p:nvSpPr>
        <p:spPr>
          <a:xfrm>
            <a:off x="829275" y="1367950"/>
            <a:ext cx="1185300" cy="11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9"/>
          <p:cNvSpPr/>
          <p:nvPr/>
        </p:nvSpPr>
        <p:spPr>
          <a:xfrm>
            <a:off x="3889750" y="1367950"/>
            <a:ext cx="1185300" cy="11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9"/>
          <p:cNvSpPr/>
          <p:nvPr/>
        </p:nvSpPr>
        <p:spPr>
          <a:xfrm>
            <a:off x="7110950" y="1367950"/>
            <a:ext cx="1185300" cy="11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9"/>
          <p:cNvSpPr txBox="1"/>
          <p:nvPr/>
        </p:nvSpPr>
        <p:spPr>
          <a:xfrm>
            <a:off x="255275" y="2890750"/>
            <a:ext cx="22554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1. Lire ou relire </a:t>
            </a:r>
            <a:endParaRPr sz="2000">
              <a:solidFill>
                <a:srgbClr val="363759"/>
              </a:solidFill>
              <a:latin typeface="Source Sans Pro"/>
              <a:ea typeface="Source Sans Pro"/>
              <a:cs typeface="Source Sans Pro"/>
              <a:sym typeface="Source Sans Pro"/>
            </a:endParaRPr>
          </a:p>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les Dispositions supplémentaires </a:t>
            </a:r>
            <a:endParaRPr sz="2000">
              <a:solidFill>
                <a:srgbClr val="363759"/>
              </a:solidFill>
              <a:latin typeface="Source Sans Pro"/>
              <a:ea typeface="Source Sans Pro"/>
              <a:cs typeface="Source Sans Pro"/>
              <a:sym typeface="Source Sans Pro"/>
            </a:endParaRPr>
          </a:p>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dans les </a:t>
            </a:r>
            <a:r>
              <a:rPr i="1" lang="en" sz="2000">
                <a:solidFill>
                  <a:srgbClr val="363759"/>
                </a:solidFill>
                <a:latin typeface="Source Sans Pro"/>
                <a:ea typeface="Source Sans Pro"/>
                <a:cs typeface="Source Sans Pro"/>
                <a:sym typeface="Source Sans Pro"/>
              </a:rPr>
              <a:t>CGU.</a:t>
            </a:r>
            <a:endParaRPr i="1" sz="2000">
              <a:solidFill>
                <a:srgbClr val="363759"/>
              </a:solidFill>
              <a:latin typeface="Source Sans Pro"/>
              <a:ea typeface="Source Sans Pro"/>
              <a:cs typeface="Source Sans Pro"/>
              <a:sym typeface="Source Sans Pro"/>
            </a:endParaRPr>
          </a:p>
        </p:txBody>
      </p:sp>
      <p:sp>
        <p:nvSpPr>
          <p:cNvPr id="303" name="Google Shape;303;p39"/>
          <p:cNvSpPr txBox="1"/>
          <p:nvPr/>
        </p:nvSpPr>
        <p:spPr>
          <a:xfrm>
            <a:off x="3175925" y="2839350"/>
            <a:ext cx="26907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2. Cliquez sur « aide rapide</a:t>
            </a:r>
            <a:r>
              <a:rPr lang="en" sz="2000">
                <a:solidFill>
                  <a:srgbClr val="363759"/>
                </a:solidFill>
                <a:latin typeface="Source Sans Pro"/>
                <a:ea typeface="Source Sans Pro"/>
                <a:cs typeface="Source Sans Pro"/>
                <a:sym typeface="Source Sans Pro"/>
              </a:rPr>
              <a:t> »</a:t>
            </a:r>
            <a:r>
              <a:rPr lang="en" sz="2000">
                <a:solidFill>
                  <a:srgbClr val="363759"/>
                </a:solidFill>
                <a:latin typeface="Source Sans Pro"/>
                <a:ea typeface="Source Sans Pro"/>
                <a:cs typeface="Source Sans Pro"/>
                <a:sym typeface="Source Sans Pro"/>
              </a:rPr>
              <a:t> et choisissez l’option « signaler un problème</a:t>
            </a:r>
            <a:r>
              <a:rPr lang="en" sz="2000">
                <a:solidFill>
                  <a:srgbClr val="363759"/>
                </a:solidFill>
                <a:latin typeface="Source Sans Pro"/>
                <a:ea typeface="Source Sans Pro"/>
                <a:cs typeface="Source Sans Pro"/>
                <a:sym typeface="Source Sans Pro"/>
              </a:rPr>
              <a:t> ».</a:t>
            </a:r>
            <a:r>
              <a:rPr lang="en" sz="2000">
                <a:solidFill>
                  <a:srgbClr val="363759"/>
                </a:solidFill>
                <a:latin typeface="Source Sans Pro"/>
                <a:ea typeface="Source Sans Pro"/>
                <a:cs typeface="Source Sans Pro"/>
                <a:sym typeface="Source Sans Pro"/>
              </a:rPr>
              <a:t> </a:t>
            </a:r>
            <a:endParaRPr sz="2000">
              <a:solidFill>
                <a:srgbClr val="363759"/>
              </a:solidFill>
              <a:latin typeface="Source Sans Pro"/>
              <a:ea typeface="Source Sans Pro"/>
              <a:cs typeface="Source Sans Pro"/>
              <a:sym typeface="Source Sans Pro"/>
            </a:endParaRPr>
          </a:p>
        </p:txBody>
      </p:sp>
      <p:sp>
        <p:nvSpPr>
          <p:cNvPr id="304" name="Google Shape;304;p39"/>
          <p:cNvSpPr txBox="1"/>
          <p:nvPr/>
        </p:nvSpPr>
        <p:spPr>
          <a:xfrm>
            <a:off x="6400800" y="2839350"/>
            <a:ext cx="2568300" cy="10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3. En dernier recours, enclencher un processus judiciaire.</a:t>
            </a:r>
            <a:endParaRPr sz="2000">
              <a:solidFill>
                <a:srgbClr val="363759"/>
              </a:solidFill>
              <a:latin typeface="Source Sans Pro"/>
              <a:ea typeface="Source Sans Pro"/>
              <a:cs typeface="Source Sans Pro"/>
              <a:sym typeface="Source Sans Pro"/>
            </a:endParaRPr>
          </a:p>
        </p:txBody>
      </p:sp>
      <p:cxnSp>
        <p:nvCxnSpPr>
          <p:cNvPr id="305" name="Google Shape;305;p39"/>
          <p:cNvCxnSpPr>
            <a:stCxn id="299" idx="6"/>
            <a:endCxn id="300" idx="2"/>
          </p:cNvCxnSpPr>
          <p:nvPr/>
        </p:nvCxnSpPr>
        <p:spPr>
          <a:xfrm>
            <a:off x="2014575" y="1940950"/>
            <a:ext cx="1875300" cy="0"/>
          </a:xfrm>
          <a:prstGeom prst="straightConnector1">
            <a:avLst/>
          </a:prstGeom>
          <a:noFill/>
          <a:ln cap="flat" cmpd="sng" w="9525">
            <a:solidFill>
              <a:schemeClr val="dk2"/>
            </a:solidFill>
            <a:prstDash val="solid"/>
            <a:round/>
            <a:headEnd len="med" w="med" type="none"/>
            <a:tailEnd len="med" w="med" type="triangle"/>
          </a:ln>
        </p:spPr>
      </p:cxnSp>
      <p:cxnSp>
        <p:nvCxnSpPr>
          <p:cNvPr id="306" name="Google Shape;306;p39"/>
          <p:cNvCxnSpPr>
            <a:stCxn id="300" idx="6"/>
            <a:endCxn id="301" idx="2"/>
          </p:cNvCxnSpPr>
          <p:nvPr/>
        </p:nvCxnSpPr>
        <p:spPr>
          <a:xfrm>
            <a:off x="5075050" y="1940950"/>
            <a:ext cx="2035800" cy="0"/>
          </a:xfrm>
          <a:prstGeom prst="straightConnector1">
            <a:avLst/>
          </a:prstGeom>
          <a:noFill/>
          <a:ln cap="flat" cmpd="sng" w="9525">
            <a:solidFill>
              <a:schemeClr val="dk2"/>
            </a:solidFill>
            <a:prstDash val="solid"/>
            <a:round/>
            <a:headEnd len="med" w="med" type="none"/>
            <a:tailEnd len="med" w="med" type="triangle"/>
          </a:ln>
        </p:spPr>
      </p:cxnSp>
      <p:pic>
        <p:nvPicPr>
          <p:cNvPr id="307" name="Google Shape;307;p39"/>
          <p:cNvPicPr preferRelativeResize="0"/>
          <p:nvPr/>
        </p:nvPicPr>
        <p:blipFill>
          <a:blip r:embed="rId3">
            <a:alphaModFix/>
          </a:blip>
          <a:stretch>
            <a:fillRect/>
          </a:stretch>
        </p:blipFill>
        <p:spPr>
          <a:xfrm>
            <a:off x="1099797" y="1576447"/>
            <a:ext cx="729000" cy="729000"/>
          </a:xfrm>
          <a:prstGeom prst="rect">
            <a:avLst/>
          </a:prstGeom>
          <a:noFill/>
          <a:ln>
            <a:noFill/>
          </a:ln>
        </p:spPr>
      </p:pic>
      <p:pic>
        <p:nvPicPr>
          <p:cNvPr id="308" name="Google Shape;308;p39"/>
          <p:cNvPicPr preferRelativeResize="0"/>
          <p:nvPr/>
        </p:nvPicPr>
        <p:blipFill>
          <a:blip r:embed="rId4">
            <a:alphaModFix/>
          </a:blip>
          <a:stretch>
            <a:fillRect/>
          </a:stretch>
        </p:blipFill>
        <p:spPr>
          <a:xfrm>
            <a:off x="7349438" y="1519050"/>
            <a:ext cx="843800" cy="843800"/>
          </a:xfrm>
          <a:prstGeom prst="rect">
            <a:avLst/>
          </a:prstGeom>
          <a:noFill/>
          <a:ln>
            <a:noFill/>
          </a:ln>
        </p:spPr>
      </p:pic>
      <p:pic>
        <p:nvPicPr>
          <p:cNvPr id="309" name="Google Shape;309;p39"/>
          <p:cNvPicPr preferRelativeResize="0"/>
          <p:nvPr/>
        </p:nvPicPr>
        <p:blipFill>
          <a:blip r:embed="rId5">
            <a:alphaModFix/>
          </a:blip>
          <a:stretch>
            <a:fillRect/>
          </a:stretch>
        </p:blipFill>
        <p:spPr>
          <a:xfrm>
            <a:off x="4180663" y="1561975"/>
            <a:ext cx="681200" cy="68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13" name="Shape 313"/>
        <p:cNvGrpSpPr/>
        <p:nvPr/>
      </p:nvGrpSpPr>
      <p:grpSpPr>
        <a:xfrm>
          <a:off x="0" y="0"/>
          <a:ext cx="0" cy="0"/>
          <a:chOff x="0" y="0"/>
          <a:chExt cx="0" cy="0"/>
        </a:xfrm>
      </p:grpSpPr>
      <p:sp>
        <p:nvSpPr>
          <p:cNvPr id="314" name="Google Shape;314;p40"/>
          <p:cNvSpPr txBox="1"/>
          <p:nvPr>
            <p:ph type="title"/>
          </p:nvPr>
        </p:nvSpPr>
        <p:spPr>
          <a:xfrm>
            <a:off x="453825" y="0"/>
            <a:ext cx="82278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F05A4E"/>
                </a:solidFill>
                <a:latin typeface="Source Sans Pro"/>
                <a:ea typeface="Source Sans Pro"/>
                <a:cs typeface="Source Sans Pro"/>
                <a:sym typeface="Source Sans Pro"/>
              </a:rPr>
              <a:t>   4. Trucs et astuces pour </a:t>
            </a:r>
            <a:endParaRPr b="1" sz="3200">
              <a:solidFill>
                <a:srgbClr val="F05A4E"/>
              </a:solidFill>
              <a:latin typeface="Source Sans Pro"/>
              <a:ea typeface="Source Sans Pro"/>
              <a:cs typeface="Source Sans Pro"/>
              <a:sym typeface="Source Sans Pro"/>
            </a:endParaRPr>
          </a:p>
          <a:p>
            <a:pPr indent="0" lvl="0" marL="0" rtl="0" algn="ctr">
              <a:spcBef>
                <a:spcPts val="0"/>
              </a:spcBef>
              <a:spcAft>
                <a:spcPts val="0"/>
              </a:spcAft>
              <a:buNone/>
            </a:pPr>
            <a:r>
              <a:rPr b="1" lang="en" sz="3200">
                <a:solidFill>
                  <a:srgbClr val="F05A4E"/>
                </a:solidFill>
                <a:latin typeface="Source Sans Pro"/>
                <a:ea typeface="Source Sans Pro"/>
                <a:cs typeface="Source Sans Pro"/>
                <a:sym typeface="Source Sans Pro"/>
              </a:rPr>
              <a:t>protéger mon contenu</a:t>
            </a:r>
            <a:r>
              <a:rPr b="1" lang="en" sz="3200">
                <a:solidFill>
                  <a:srgbClr val="FFFFFF"/>
                </a:solidFill>
                <a:latin typeface="Source Sans Pro"/>
                <a:ea typeface="Source Sans Pro"/>
                <a:cs typeface="Source Sans Pro"/>
                <a:sym typeface="Source Sans Pro"/>
              </a:rPr>
              <a:t> </a:t>
            </a:r>
            <a:endParaRPr b="1" sz="3200">
              <a:solidFill>
                <a:srgbClr val="FFFFFF"/>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Restreindre l'accès à mon contenu?</a:t>
            </a:r>
            <a:endParaRPr>
              <a:latin typeface="Source Sans Pro"/>
              <a:ea typeface="Source Sans Pro"/>
              <a:cs typeface="Source Sans Pro"/>
              <a:sym typeface="Source Sans Pro"/>
            </a:endParaRPr>
          </a:p>
        </p:txBody>
      </p:sp>
      <p:sp>
        <p:nvSpPr>
          <p:cNvPr id="320" name="Google Shape;320;p41"/>
          <p:cNvSpPr txBox="1"/>
          <p:nvPr/>
        </p:nvSpPr>
        <p:spPr>
          <a:xfrm>
            <a:off x="372650" y="862950"/>
            <a:ext cx="8294100" cy="8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63759"/>
                </a:solidFill>
                <a:latin typeface="Source Sans Pro"/>
                <a:ea typeface="Source Sans Pro"/>
                <a:cs typeface="Source Sans Pro"/>
                <a:sym typeface="Source Sans Pro"/>
              </a:rPr>
              <a:t>Modifier</a:t>
            </a:r>
            <a:r>
              <a:rPr b="1" lang="en" sz="2200">
                <a:solidFill>
                  <a:srgbClr val="363759"/>
                </a:solidFill>
                <a:latin typeface="Source Sans Pro"/>
                <a:ea typeface="Source Sans Pro"/>
                <a:cs typeface="Source Sans Pro"/>
                <a:sym typeface="Source Sans Pro"/>
              </a:rPr>
              <a:t> les paramètres de confidentialité de mes comptes. </a:t>
            </a:r>
            <a:endParaRPr b="1" sz="2200">
              <a:solidFill>
                <a:srgbClr val="363759"/>
              </a:solidFill>
              <a:latin typeface="Source Sans Pro"/>
              <a:ea typeface="Source Sans Pro"/>
              <a:cs typeface="Source Sans Pro"/>
              <a:sym typeface="Source Sans Pro"/>
            </a:endParaRPr>
          </a:p>
        </p:txBody>
      </p:sp>
      <p:pic>
        <p:nvPicPr>
          <p:cNvPr id="321" name="Google Shape;321;p41"/>
          <p:cNvPicPr preferRelativeResize="0"/>
          <p:nvPr/>
        </p:nvPicPr>
        <p:blipFill>
          <a:blip r:embed="rId3">
            <a:alphaModFix/>
          </a:blip>
          <a:stretch>
            <a:fillRect/>
          </a:stretch>
        </p:blipFill>
        <p:spPr>
          <a:xfrm>
            <a:off x="1769550" y="1719838"/>
            <a:ext cx="672475" cy="672475"/>
          </a:xfrm>
          <a:prstGeom prst="rect">
            <a:avLst/>
          </a:prstGeom>
          <a:noFill/>
          <a:ln>
            <a:noFill/>
          </a:ln>
        </p:spPr>
      </p:pic>
      <p:pic>
        <p:nvPicPr>
          <p:cNvPr id="322" name="Google Shape;322;p41"/>
          <p:cNvPicPr preferRelativeResize="0"/>
          <p:nvPr/>
        </p:nvPicPr>
        <p:blipFill>
          <a:blip r:embed="rId4">
            <a:alphaModFix/>
          </a:blip>
          <a:stretch>
            <a:fillRect/>
          </a:stretch>
        </p:blipFill>
        <p:spPr>
          <a:xfrm flipH="1">
            <a:off x="5486400" y="1719837"/>
            <a:ext cx="672475" cy="672475"/>
          </a:xfrm>
          <a:prstGeom prst="rect">
            <a:avLst/>
          </a:prstGeom>
          <a:noFill/>
          <a:ln>
            <a:noFill/>
          </a:ln>
        </p:spPr>
      </p:pic>
      <p:sp>
        <p:nvSpPr>
          <p:cNvPr id="323" name="Google Shape;323;p41"/>
          <p:cNvSpPr txBox="1"/>
          <p:nvPr/>
        </p:nvSpPr>
        <p:spPr>
          <a:xfrm>
            <a:off x="477300" y="2949600"/>
            <a:ext cx="7978800" cy="1416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Les paramètres de confidentialité ont plusieurs sous-catégories.</a:t>
            </a:r>
            <a:endParaRPr sz="2000">
              <a:solidFill>
                <a:srgbClr val="363759"/>
              </a:solidFill>
              <a:latin typeface="Source Sans Pro"/>
              <a:ea typeface="Source Sans Pro"/>
              <a:cs typeface="Source Sans Pro"/>
              <a:sym typeface="Source Sans Pro"/>
            </a:endParaRPr>
          </a:p>
          <a:p>
            <a:pPr indent="0" lvl="0" marL="457200" rtl="0" algn="l">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355600" lvl="0" marL="457200" rtl="0" algn="l">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Ces catégories vont des paramètres de sécurité au blocage jusqu’à la localisation.</a:t>
            </a:r>
            <a:endParaRPr sz="2000">
              <a:solidFill>
                <a:srgbClr val="363759"/>
              </a:solidFill>
              <a:latin typeface="Source Sans Pro"/>
              <a:ea typeface="Source Sans Pro"/>
              <a:cs typeface="Source Sans Pro"/>
              <a:sym typeface="Source Sans Pro"/>
            </a:endParaRPr>
          </a:p>
        </p:txBody>
      </p:sp>
      <p:pic>
        <p:nvPicPr>
          <p:cNvPr id="324" name="Google Shape;324;p41"/>
          <p:cNvPicPr preferRelativeResize="0"/>
          <p:nvPr/>
        </p:nvPicPr>
        <p:blipFill>
          <a:blip r:embed="rId5">
            <a:alphaModFix/>
          </a:blip>
          <a:stretch>
            <a:fillRect/>
          </a:stretch>
        </p:blipFill>
        <p:spPr>
          <a:xfrm>
            <a:off x="4233250" y="1671050"/>
            <a:ext cx="770050" cy="770050"/>
          </a:xfrm>
          <a:prstGeom prst="rect">
            <a:avLst/>
          </a:prstGeom>
          <a:noFill/>
          <a:ln>
            <a:noFill/>
          </a:ln>
        </p:spPr>
      </p:pic>
      <p:pic>
        <p:nvPicPr>
          <p:cNvPr id="325" name="Google Shape;325;p41"/>
          <p:cNvPicPr preferRelativeResize="0"/>
          <p:nvPr/>
        </p:nvPicPr>
        <p:blipFill>
          <a:blip r:embed="rId6">
            <a:alphaModFix/>
          </a:blip>
          <a:stretch>
            <a:fillRect/>
          </a:stretch>
        </p:blipFill>
        <p:spPr>
          <a:xfrm>
            <a:off x="2980100" y="1595775"/>
            <a:ext cx="770050" cy="770050"/>
          </a:xfrm>
          <a:prstGeom prst="rect">
            <a:avLst/>
          </a:prstGeom>
          <a:noFill/>
          <a:ln>
            <a:noFill/>
          </a:ln>
        </p:spPr>
      </p:pic>
      <p:pic>
        <p:nvPicPr>
          <p:cNvPr id="326" name="Google Shape;326;p41"/>
          <p:cNvPicPr preferRelativeResize="0"/>
          <p:nvPr/>
        </p:nvPicPr>
        <p:blipFill>
          <a:blip r:embed="rId7">
            <a:alphaModFix/>
          </a:blip>
          <a:stretch>
            <a:fillRect/>
          </a:stretch>
        </p:blipFill>
        <p:spPr>
          <a:xfrm>
            <a:off x="6593625" y="1635613"/>
            <a:ext cx="910975" cy="840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2"/>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Comment modifier vos paramètres de confidentialité?</a:t>
            </a:r>
            <a:endParaRPr>
              <a:latin typeface="Source Sans Pro"/>
              <a:ea typeface="Source Sans Pro"/>
              <a:cs typeface="Source Sans Pro"/>
              <a:sym typeface="Source Sans Pro"/>
            </a:endParaRPr>
          </a:p>
        </p:txBody>
      </p:sp>
      <p:pic>
        <p:nvPicPr>
          <p:cNvPr id="332" name="Google Shape;332;p42"/>
          <p:cNvPicPr preferRelativeResize="0"/>
          <p:nvPr/>
        </p:nvPicPr>
        <p:blipFill>
          <a:blip r:embed="rId3">
            <a:alphaModFix/>
          </a:blip>
          <a:stretch>
            <a:fillRect/>
          </a:stretch>
        </p:blipFill>
        <p:spPr>
          <a:xfrm>
            <a:off x="152400" y="914400"/>
            <a:ext cx="8839204" cy="3249961"/>
          </a:xfrm>
          <a:prstGeom prst="rect">
            <a:avLst/>
          </a:prstGeom>
          <a:noFill/>
          <a:ln>
            <a:noFill/>
          </a:ln>
        </p:spPr>
      </p:pic>
      <p:sp>
        <p:nvSpPr>
          <p:cNvPr id="333" name="Google Shape;333;p42"/>
          <p:cNvSpPr txBox="1"/>
          <p:nvPr/>
        </p:nvSpPr>
        <p:spPr>
          <a:xfrm>
            <a:off x="6987475" y="2372950"/>
            <a:ext cx="2087100" cy="37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4" name="Google Shape;334;p42"/>
          <p:cNvSpPr/>
          <p:nvPr/>
        </p:nvSpPr>
        <p:spPr>
          <a:xfrm>
            <a:off x="6083100" y="2266350"/>
            <a:ext cx="1120800" cy="610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42"/>
          <p:cNvPicPr preferRelativeResize="0"/>
          <p:nvPr/>
        </p:nvPicPr>
        <p:blipFill>
          <a:blip r:embed="rId4">
            <a:alphaModFix/>
          </a:blip>
          <a:stretch>
            <a:fillRect/>
          </a:stretch>
        </p:blipFill>
        <p:spPr>
          <a:xfrm>
            <a:off x="1904375" y="881150"/>
            <a:ext cx="4992213" cy="3657601"/>
          </a:xfrm>
          <a:prstGeom prst="rect">
            <a:avLst/>
          </a:prstGeom>
          <a:noFill/>
          <a:ln>
            <a:noFill/>
          </a:ln>
        </p:spPr>
      </p:pic>
      <p:sp>
        <p:nvSpPr>
          <p:cNvPr id="336" name="Google Shape;336;p42"/>
          <p:cNvSpPr/>
          <p:nvPr/>
        </p:nvSpPr>
        <p:spPr>
          <a:xfrm>
            <a:off x="3047100" y="1398875"/>
            <a:ext cx="1524900" cy="1198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42"/>
          <p:cNvPicPr preferRelativeResize="0"/>
          <p:nvPr/>
        </p:nvPicPr>
        <p:blipFill>
          <a:blip r:embed="rId5">
            <a:alphaModFix/>
          </a:blip>
          <a:stretch>
            <a:fillRect/>
          </a:stretch>
        </p:blipFill>
        <p:spPr>
          <a:xfrm>
            <a:off x="1084600" y="835701"/>
            <a:ext cx="7209615" cy="3657599"/>
          </a:xfrm>
          <a:prstGeom prst="rect">
            <a:avLst/>
          </a:prstGeom>
          <a:noFill/>
          <a:ln>
            <a:noFill/>
          </a:ln>
        </p:spPr>
      </p:pic>
      <p:sp>
        <p:nvSpPr>
          <p:cNvPr id="338" name="Google Shape;338;p42"/>
          <p:cNvSpPr/>
          <p:nvPr/>
        </p:nvSpPr>
        <p:spPr>
          <a:xfrm>
            <a:off x="2604850" y="1509850"/>
            <a:ext cx="1646400" cy="914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4"/>
                                        </p:tgtEl>
                                      </p:cBhvr>
                                    </p:animEffect>
                                    <p:set>
                                      <p:cBhvr>
                                        <p:cTn dur="1" fill="hold">
                                          <p:stCondLst>
                                            <p:cond delay="1000"/>
                                          </p:stCondLst>
                                        </p:cTn>
                                        <p:tgtEl>
                                          <p:spTgt spid="3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2"/>
                                        </p:tgtEl>
                                      </p:cBhvr>
                                    </p:animEffect>
                                    <p:set>
                                      <p:cBhvr>
                                        <p:cTn dur="1" fill="hold">
                                          <p:stCondLst>
                                            <p:cond delay="1000"/>
                                          </p:stCondLst>
                                        </p:cTn>
                                        <p:tgtEl>
                                          <p:spTgt spid="3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Comment supprimer une publication Facebook?</a:t>
            </a:r>
            <a:endParaRPr>
              <a:latin typeface="Source Sans Pro"/>
              <a:ea typeface="Source Sans Pro"/>
              <a:cs typeface="Source Sans Pro"/>
              <a:sym typeface="Source Sans Pro"/>
            </a:endParaRPr>
          </a:p>
        </p:txBody>
      </p:sp>
      <p:pic>
        <p:nvPicPr>
          <p:cNvPr id="344" name="Google Shape;344;p43"/>
          <p:cNvPicPr preferRelativeResize="0"/>
          <p:nvPr/>
        </p:nvPicPr>
        <p:blipFill>
          <a:blip r:embed="rId3">
            <a:alphaModFix/>
          </a:blip>
          <a:stretch>
            <a:fillRect/>
          </a:stretch>
        </p:blipFill>
        <p:spPr>
          <a:xfrm>
            <a:off x="2822687" y="834900"/>
            <a:ext cx="3498613" cy="3924299"/>
          </a:xfrm>
          <a:prstGeom prst="rect">
            <a:avLst/>
          </a:prstGeom>
          <a:noFill/>
          <a:ln>
            <a:noFill/>
          </a:ln>
        </p:spPr>
      </p:pic>
      <p:sp>
        <p:nvSpPr>
          <p:cNvPr id="345" name="Google Shape;345;p43"/>
          <p:cNvSpPr/>
          <p:nvPr/>
        </p:nvSpPr>
        <p:spPr>
          <a:xfrm>
            <a:off x="6121775" y="677000"/>
            <a:ext cx="1824300" cy="8349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3"/>
          <p:cNvSpPr/>
          <p:nvPr/>
        </p:nvSpPr>
        <p:spPr>
          <a:xfrm>
            <a:off x="1391300" y="3942050"/>
            <a:ext cx="2488800" cy="91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7" name="Google Shape;347;p43"/>
          <p:cNvPicPr preferRelativeResize="0"/>
          <p:nvPr/>
        </p:nvPicPr>
        <p:blipFill>
          <a:blip r:embed="rId4">
            <a:alphaModFix/>
          </a:blip>
          <a:stretch>
            <a:fillRect/>
          </a:stretch>
        </p:blipFill>
        <p:spPr>
          <a:xfrm>
            <a:off x="1071213" y="1243250"/>
            <a:ext cx="7001575" cy="276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4"/>
          <p:cNvSpPr txBox="1"/>
          <p:nvPr>
            <p:ph type="title"/>
          </p:nvPr>
        </p:nvSpPr>
        <p:spPr>
          <a:xfrm>
            <a:off x="439350" y="0"/>
            <a:ext cx="8704800" cy="9144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sz="2700">
                <a:solidFill>
                  <a:srgbClr val="F05B4E"/>
                </a:solidFill>
                <a:latin typeface="Source Sans Pro"/>
                <a:ea typeface="Source Sans Pro"/>
                <a:cs typeface="Source Sans Pro"/>
                <a:sym typeface="Source Sans Pro"/>
              </a:rPr>
              <a:t>Statistiques</a:t>
            </a:r>
            <a:r>
              <a:rPr lang="en" sz="2700">
                <a:solidFill>
                  <a:srgbClr val="F05B4E"/>
                </a:solidFill>
                <a:latin typeface="Source Sans Pro"/>
                <a:ea typeface="Source Sans Pro"/>
                <a:cs typeface="Source Sans Pro"/>
                <a:sym typeface="Source Sans Pro"/>
              </a:rPr>
              <a:t> </a:t>
            </a:r>
            <a:endParaRPr sz="2700">
              <a:solidFill>
                <a:srgbClr val="F05B4E"/>
              </a:solidFill>
              <a:latin typeface="Source Sans Pro"/>
              <a:ea typeface="Source Sans Pro"/>
              <a:cs typeface="Source Sans Pro"/>
              <a:sym typeface="Source Sans Pro"/>
            </a:endParaRPr>
          </a:p>
        </p:txBody>
      </p:sp>
      <p:sp>
        <p:nvSpPr>
          <p:cNvPr id="353" name="Google Shape;353;p44"/>
          <p:cNvSpPr txBox="1"/>
          <p:nvPr/>
        </p:nvSpPr>
        <p:spPr>
          <a:xfrm>
            <a:off x="443100" y="1030075"/>
            <a:ext cx="8257800" cy="3740400"/>
          </a:xfrm>
          <a:prstGeom prst="rect">
            <a:avLst/>
          </a:prstGeom>
          <a:noFill/>
          <a:ln>
            <a:noFill/>
          </a:ln>
        </p:spPr>
        <p:txBody>
          <a:bodyPr anchorCtr="0" anchor="t" bIns="91425" lIns="91425" spcFirstLastPara="1" rIns="91425" wrap="square" tIns="91425">
            <a:spAutoFit/>
          </a:bodyPr>
          <a:lstStyle/>
          <a:p>
            <a:pPr indent="-355600" lvl="0" marL="457200" rtl="0" algn="just">
              <a:lnSpc>
                <a:spcPct val="115000"/>
              </a:lnSpc>
              <a:spcBef>
                <a:spcPts val="2000"/>
              </a:spcBef>
              <a:spcAft>
                <a:spcPts val="0"/>
              </a:spcAft>
              <a:buClr>
                <a:srgbClr val="363659"/>
              </a:buClr>
              <a:buSzPts val="2000"/>
              <a:buFont typeface="Source Sans Pro"/>
              <a:buChar char="●"/>
            </a:pPr>
            <a:r>
              <a:rPr lang="en" sz="2000">
                <a:solidFill>
                  <a:srgbClr val="363659"/>
                </a:solidFill>
                <a:latin typeface="Source Sans Pro"/>
                <a:ea typeface="Source Sans Pro"/>
                <a:cs typeface="Source Sans Pro"/>
                <a:sym typeface="Source Sans Pro"/>
              </a:rPr>
              <a:t>En 2020, </a:t>
            </a:r>
            <a:r>
              <a:rPr lang="en" sz="2000">
                <a:solidFill>
                  <a:srgbClr val="363659"/>
                </a:solidFill>
                <a:latin typeface="Source Sans Pro"/>
                <a:ea typeface="Source Sans Pro"/>
                <a:cs typeface="Source Sans Pro"/>
                <a:sym typeface="Source Sans Pro"/>
              </a:rPr>
              <a:t>Facebook compte 2,74 milliards d’utilisateur·trice·s actif·ve·s par mois. Plus de 2,18 milliards d’utilisateur·trice·s peuvent être ciblé·e·s par la publicité.</a:t>
            </a:r>
            <a:endParaRPr sz="2000">
              <a:solidFill>
                <a:srgbClr val="3636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659"/>
              </a:buClr>
              <a:buSzPts val="2000"/>
              <a:buFont typeface="Source Sans Pro"/>
              <a:buChar char="●"/>
            </a:pPr>
            <a:r>
              <a:rPr lang="en" sz="2000">
                <a:solidFill>
                  <a:srgbClr val="363659"/>
                </a:solidFill>
                <a:latin typeface="Source Sans Pro"/>
                <a:ea typeface="Source Sans Pro"/>
                <a:cs typeface="Source Sans Pro"/>
                <a:sym typeface="Source Sans Pro"/>
              </a:rPr>
              <a:t>Au premier trimestre de 2020, Facebook a généré 17,44 milliards de dollars de revenus publicitaires.</a:t>
            </a:r>
            <a:endParaRPr sz="2000">
              <a:solidFill>
                <a:srgbClr val="363659"/>
              </a:solidFill>
              <a:latin typeface="Source Sans Pro"/>
              <a:ea typeface="Source Sans Pro"/>
              <a:cs typeface="Source Sans Pro"/>
              <a:sym typeface="Source Sans Pro"/>
            </a:endParaRPr>
          </a:p>
          <a:p>
            <a:pPr indent="-355600" lvl="0" marL="457200" rtl="0" algn="l">
              <a:lnSpc>
                <a:spcPct val="115000"/>
              </a:lnSpc>
              <a:spcBef>
                <a:spcPts val="2000"/>
              </a:spcBef>
              <a:spcAft>
                <a:spcPts val="0"/>
              </a:spcAft>
              <a:buClr>
                <a:srgbClr val="363659"/>
              </a:buClr>
              <a:buSzPts val="2000"/>
              <a:buFont typeface="Source Sans Pro"/>
              <a:buChar char="●"/>
            </a:pPr>
            <a:r>
              <a:rPr lang="en" sz="2000">
                <a:solidFill>
                  <a:srgbClr val="363659"/>
                </a:solidFill>
                <a:latin typeface="Source Sans Pro"/>
                <a:ea typeface="Source Sans Pro"/>
                <a:cs typeface="Source Sans Pro"/>
                <a:sym typeface="Source Sans Pro"/>
              </a:rPr>
              <a:t>En 2021, c’est plus de 356 millions de personnes qui utilisent Spotify à chaque mois.</a:t>
            </a:r>
            <a:endParaRPr sz="2000">
              <a:solidFill>
                <a:srgbClr val="363659"/>
              </a:solidFill>
              <a:latin typeface="Source Sans Pro"/>
              <a:ea typeface="Source Sans Pro"/>
              <a:cs typeface="Source Sans Pro"/>
              <a:sym typeface="Source Sans Pro"/>
            </a:endParaRPr>
          </a:p>
          <a:p>
            <a:pPr indent="-355600" lvl="0" marL="457200" rtl="0" algn="l">
              <a:lnSpc>
                <a:spcPct val="115000"/>
              </a:lnSpc>
              <a:spcBef>
                <a:spcPts val="2000"/>
              </a:spcBef>
              <a:spcAft>
                <a:spcPts val="2000"/>
              </a:spcAft>
              <a:buClr>
                <a:srgbClr val="363659"/>
              </a:buClr>
              <a:buSzPts val="2000"/>
              <a:buFont typeface="Source Sans Pro"/>
              <a:buChar char="●"/>
            </a:pPr>
            <a:r>
              <a:rPr lang="en" sz="2000">
                <a:solidFill>
                  <a:srgbClr val="363659"/>
                </a:solidFill>
                <a:latin typeface="Source Sans Pro"/>
                <a:ea typeface="Source Sans Pro"/>
                <a:cs typeface="Source Sans Pro"/>
                <a:sym typeface="Source Sans Pro"/>
              </a:rPr>
              <a:t>En 2021, TikTok a atteint une valeur de plus de 50 milliards de dollars.</a:t>
            </a:r>
            <a:endParaRPr sz="2000">
              <a:solidFill>
                <a:srgbClr val="363659"/>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Conclusion</a:t>
            </a:r>
            <a:r>
              <a:rPr lang="en">
                <a:latin typeface="Source Sans Pro SemiBold"/>
                <a:ea typeface="Source Sans Pro SemiBold"/>
                <a:cs typeface="Source Sans Pro SemiBold"/>
                <a:sym typeface="Source Sans Pro SemiBold"/>
              </a:rPr>
              <a:t> </a:t>
            </a:r>
            <a:endParaRPr>
              <a:latin typeface="Source Sans Pro SemiBold"/>
              <a:ea typeface="Source Sans Pro SemiBold"/>
              <a:cs typeface="Source Sans Pro SemiBold"/>
              <a:sym typeface="Source Sans Pro SemiBold"/>
            </a:endParaRPr>
          </a:p>
        </p:txBody>
      </p:sp>
      <p:sp>
        <p:nvSpPr>
          <p:cNvPr id="359" name="Google Shape;359;p45"/>
          <p:cNvSpPr txBox="1"/>
          <p:nvPr/>
        </p:nvSpPr>
        <p:spPr>
          <a:xfrm>
            <a:off x="1479100" y="1242650"/>
            <a:ext cx="6660000" cy="830100"/>
          </a:xfrm>
          <a:prstGeom prst="rect">
            <a:avLst/>
          </a:prstGeom>
          <a:noFill/>
          <a:ln>
            <a:noFill/>
          </a:ln>
        </p:spPr>
        <p:txBody>
          <a:bodyPr anchorCtr="0" anchor="t" bIns="91425" lIns="91425" spcFirstLastPara="1" rIns="91425" wrap="square" tIns="91425">
            <a:noAutofit/>
          </a:bodyPr>
          <a:lstStyle/>
          <a:p>
            <a:pPr indent="-355600" lvl="0" marL="457200" rtl="0" algn="just">
              <a:spcBef>
                <a:spcPts val="0"/>
              </a:spcBef>
              <a:spcAft>
                <a:spcPts val="0"/>
              </a:spcAft>
              <a:buClr>
                <a:srgbClr val="363659"/>
              </a:buClr>
              <a:buSzPts val="2000"/>
              <a:buFont typeface="Source Sans Pro"/>
              <a:buChar char="●"/>
            </a:pPr>
            <a:r>
              <a:rPr lang="en" sz="2000">
                <a:solidFill>
                  <a:srgbClr val="363659"/>
                </a:solidFill>
                <a:latin typeface="Source Sans Pro"/>
                <a:ea typeface="Source Sans Pro"/>
                <a:cs typeface="Source Sans Pro"/>
                <a:sym typeface="Source Sans Pro"/>
              </a:rPr>
              <a:t>Les réseaux sociaux, les logiciels, les systèmes d’exploitation et divers sites web </a:t>
            </a:r>
            <a:r>
              <a:rPr lang="en" sz="2000">
                <a:solidFill>
                  <a:srgbClr val="363659"/>
                </a:solidFill>
                <a:latin typeface="Source Sans Pro"/>
                <a:ea typeface="Source Sans Pro"/>
                <a:cs typeface="Source Sans Pro"/>
                <a:sym typeface="Source Sans Pro"/>
              </a:rPr>
              <a:t>participent à la traque</a:t>
            </a:r>
            <a:r>
              <a:rPr lang="en" sz="2000">
                <a:solidFill>
                  <a:srgbClr val="363659"/>
                </a:solidFill>
                <a:latin typeface="Source Sans Pro"/>
                <a:ea typeface="Source Sans Pro"/>
                <a:cs typeface="Source Sans Pro"/>
                <a:sym typeface="Source Sans Pro"/>
              </a:rPr>
              <a:t> de vos données.</a:t>
            </a:r>
            <a:endParaRPr sz="2000">
              <a:solidFill>
                <a:srgbClr val="363659"/>
              </a:solidFill>
              <a:latin typeface="Source Sans Pro"/>
              <a:ea typeface="Source Sans Pro"/>
              <a:cs typeface="Source Sans Pro"/>
              <a:sym typeface="Source Sans Pro"/>
            </a:endParaRPr>
          </a:p>
        </p:txBody>
      </p:sp>
      <p:sp>
        <p:nvSpPr>
          <p:cNvPr id="360" name="Google Shape;360;p45"/>
          <p:cNvSpPr txBox="1"/>
          <p:nvPr/>
        </p:nvSpPr>
        <p:spPr>
          <a:xfrm>
            <a:off x="1479100" y="2505425"/>
            <a:ext cx="6516000" cy="731700"/>
          </a:xfrm>
          <a:prstGeom prst="rect">
            <a:avLst/>
          </a:prstGeom>
          <a:noFill/>
          <a:ln>
            <a:noFill/>
          </a:ln>
        </p:spPr>
        <p:txBody>
          <a:bodyPr anchorCtr="0" anchor="t" bIns="91425" lIns="91425" spcFirstLastPara="1" rIns="91425" wrap="square" tIns="91425">
            <a:noAutofit/>
          </a:bodyPr>
          <a:lstStyle/>
          <a:p>
            <a:pPr indent="-355600" lvl="0" marL="457200" rtl="0" algn="just">
              <a:lnSpc>
                <a:spcPct val="115000"/>
              </a:lnSpc>
              <a:spcBef>
                <a:spcPts val="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Vos d</a:t>
            </a:r>
            <a:r>
              <a:rPr lang="en" sz="2000">
                <a:solidFill>
                  <a:srgbClr val="363759"/>
                </a:solidFill>
                <a:latin typeface="Source Sans Pro"/>
                <a:ea typeface="Source Sans Pro"/>
                <a:cs typeface="Source Sans Pro"/>
                <a:sym typeface="Source Sans Pro"/>
              </a:rPr>
              <a:t>onnées personnelles sont analysées et vendues à des fins publicitaires. </a:t>
            </a:r>
            <a:endParaRPr sz="20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p:txBody>
      </p:sp>
      <p:sp>
        <p:nvSpPr>
          <p:cNvPr id="361" name="Google Shape;361;p45"/>
          <p:cNvSpPr txBox="1"/>
          <p:nvPr/>
        </p:nvSpPr>
        <p:spPr>
          <a:xfrm>
            <a:off x="1479100" y="3449500"/>
            <a:ext cx="6594900" cy="830100"/>
          </a:xfrm>
          <a:prstGeom prst="rect">
            <a:avLst/>
          </a:prstGeom>
          <a:noFill/>
          <a:ln>
            <a:noFill/>
          </a:ln>
        </p:spPr>
        <p:txBody>
          <a:bodyPr anchorCtr="0" anchor="t" bIns="91425" lIns="91425" spcFirstLastPara="1" rIns="91425" wrap="square" tIns="91425">
            <a:noAutofit/>
          </a:bodyPr>
          <a:lstStyle/>
          <a:p>
            <a:pPr indent="-355600" lvl="0" marL="457200" rtl="0" algn="just">
              <a:lnSpc>
                <a:spcPct val="115000"/>
              </a:lnSpc>
              <a:spcBef>
                <a:spcPts val="0"/>
              </a:spcBef>
              <a:spcAft>
                <a:spcPts val="0"/>
              </a:spcAft>
              <a:buClr>
                <a:srgbClr val="363759"/>
              </a:buClr>
              <a:buSzPts val="2000"/>
              <a:buFont typeface="Source Sans Pro"/>
              <a:buChar char="●"/>
            </a:pPr>
            <a:r>
              <a:rPr lang="en" sz="2000">
                <a:solidFill>
                  <a:srgbClr val="363759"/>
                </a:solidFill>
                <a:highlight>
                  <a:srgbClr val="FFFFFF"/>
                </a:highlight>
                <a:latin typeface="Source Sans Pro"/>
                <a:ea typeface="Source Sans Pro"/>
                <a:cs typeface="Source Sans Pro"/>
                <a:sym typeface="Source Sans Pro"/>
              </a:rPr>
              <a:t>Quant à votre contenu en ligne : les réseaux sociaux ne sont pas responsables en cas de litige. </a:t>
            </a:r>
            <a:endParaRPr sz="2000">
              <a:solidFill>
                <a:srgbClr val="363759"/>
              </a:solidFill>
              <a:highlight>
                <a:srgbClr val="FFFFFF"/>
              </a:highlight>
              <a:latin typeface="Source Sans Pro"/>
              <a:ea typeface="Source Sans Pro"/>
              <a:cs typeface="Source Sans Pro"/>
              <a:sym typeface="Source Sans Pro"/>
            </a:endParaRPr>
          </a:p>
          <a:p>
            <a:pPr indent="0" lvl="0" marL="457200" rtl="0" algn="just">
              <a:spcBef>
                <a:spcPts val="0"/>
              </a:spcBef>
              <a:spcAft>
                <a:spcPts val="0"/>
              </a:spcAft>
              <a:buNone/>
            </a:pPr>
            <a:r>
              <a:t/>
            </a:r>
            <a:endParaRPr sz="2000">
              <a:solidFill>
                <a:srgbClr val="363659"/>
              </a:solidFill>
              <a:latin typeface="Source Sans Pro"/>
              <a:ea typeface="Source Sans Pro"/>
              <a:cs typeface="Source Sans Pro"/>
              <a:sym typeface="Source Sans Pro"/>
            </a:endParaRPr>
          </a:p>
        </p:txBody>
      </p:sp>
      <p:pic>
        <p:nvPicPr>
          <p:cNvPr id="362" name="Google Shape;362;p45"/>
          <p:cNvPicPr preferRelativeResize="0"/>
          <p:nvPr/>
        </p:nvPicPr>
        <p:blipFill>
          <a:blip r:embed="rId3">
            <a:alphaModFix/>
          </a:blip>
          <a:stretch>
            <a:fillRect/>
          </a:stretch>
        </p:blipFill>
        <p:spPr>
          <a:xfrm>
            <a:off x="828175" y="2482825"/>
            <a:ext cx="495721" cy="495721"/>
          </a:xfrm>
          <a:prstGeom prst="rect">
            <a:avLst/>
          </a:prstGeom>
          <a:noFill/>
          <a:ln>
            <a:noFill/>
          </a:ln>
        </p:spPr>
      </p:pic>
      <p:pic>
        <p:nvPicPr>
          <p:cNvPr id="363" name="Google Shape;363;p45"/>
          <p:cNvPicPr preferRelativeResize="0"/>
          <p:nvPr/>
        </p:nvPicPr>
        <p:blipFill>
          <a:blip r:embed="rId4">
            <a:alphaModFix/>
          </a:blip>
          <a:stretch>
            <a:fillRect/>
          </a:stretch>
        </p:blipFill>
        <p:spPr>
          <a:xfrm>
            <a:off x="801550" y="1242638"/>
            <a:ext cx="548975" cy="548975"/>
          </a:xfrm>
          <a:prstGeom prst="rect">
            <a:avLst/>
          </a:prstGeom>
          <a:noFill/>
          <a:ln>
            <a:noFill/>
          </a:ln>
        </p:spPr>
      </p:pic>
      <p:pic>
        <p:nvPicPr>
          <p:cNvPr id="364" name="Google Shape;364;p45"/>
          <p:cNvPicPr preferRelativeResize="0"/>
          <p:nvPr/>
        </p:nvPicPr>
        <p:blipFill>
          <a:blip r:embed="rId5">
            <a:alphaModFix/>
          </a:blip>
          <a:stretch>
            <a:fillRect/>
          </a:stretch>
        </p:blipFill>
        <p:spPr>
          <a:xfrm>
            <a:off x="801546" y="3449500"/>
            <a:ext cx="548975" cy="5489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68" name="Shape 368"/>
        <p:cNvGrpSpPr/>
        <p:nvPr/>
      </p:nvGrpSpPr>
      <p:grpSpPr>
        <a:xfrm>
          <a:off x="0" y="0"/>
          <a:ext cx="0" cy="0"/>
          <a:chOff x="0" y="0"/>
          <a:chExt cx="0" cy="0"/>
        </a:xfrm>
      </p:grpSpPr>
      <p:sp>
        <p:nvSpPr>
          <p:cNvPr id="369" name="Google Shape;369;p46"/>
          <p:cNvSpPr txBox="1"/>
          <p:nvPr/>
        </p:nvSpPr>
        <p:spPr>
          <a:xfrm>
            <a:off x="549000" y="2284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Ressources</a:t>
            </a:r>
            <a:endParaRPr b="1" sz="1700">
              <a:solidFill>
                <a:schemeClr val="lt1"/>
              </a:solidFill>
            </a:endParaRPr>
          </a:p>
        </p:txBody>
      </p:sp>
      <p:pic>
        <p:nvPicPr>
          <p:cNvPr id="370" name="Google Shape;370;p46"/>
          <p:cNvPicPr preferRelativeResize="0"/>
          <p:nvPr/>
        </p:nvPicPr>
        <p:blipFill>
          <a:blip r:embed="rId3">
            <a:alphaModFix/>
          </a:blip>
          <a:stretch>
            <a:fillRect/>
          </a:stretch>
        </p:blipFill>
        <p:spPr>
          <a:xfrm>
            <a:off x="2732700" y="302188"/>
            <a:ext cx="498925" cy="498925"/>
          </a:xfrm>
          <a:prstGeom prst="rect">
            <a:avLst/>
          </a:prstGeom>
          <a:noFill/>
          <a:ln>
            <a:noFill/>
          </a:ln>
        </p:spPr>
      </p:pic>
      <p:sp>
        <p:nvSpPr>
          <p:cNvPr id="371" name="Google Shape;371;p46"/>
          <p:cNvSpPr txBox="1"/>
          <p:nvPr/>
        </p:nvSpPr>
        <p:spPr>
          <a:xfrm>
            <a:off x="694675" y="1510800"/>
            <a:ext cx="7271700" cy="3863400"/>
          </a:xfrm>
          <a:prstGeom prst="rect">
            <a:avLst/>
          </a:prstGeom>
          <a:noFill/>
          <a:ln>
            <a:noFill/>
          </a:ln>
        </p:spPr>
        <p:txBody>
          <a:bodyPr anchorCtr="0" anchor="t" bIns="91425" lIns="91425" spcFirstLastPara="1" rIns="91425" wrap="square" tIns="91425">
            <a:spAutoFit/>
          </a:bodyPr>
          <a:lstStyle/>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4">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5">
                  <a:extLst>
                    <a:ext uri="{A12FA001-AC4F-418D-AE19-62706E023703}">
                      <ahyp:hlinkClr val="tx"/>
                    </a:ext>
                  </a:extLst>
                </a:hlinkClick>
              </a:rPr>
              <a:t>cyberjustice</a:t>
            </a:r>
            <a:r>
              <a:rPr lang="en" sz="2200">
                <a:solidFill>
                  <a:schemeClr val="accent1"/>
                </a:solidFill>
                <a:uFill>
                  <a:noFill/>
                </a:uFill>
                <a:latin typeface="Source Sans Pro Light"/>
                <a:ea typeface="Source Sans Pro Light"/>
                <a:cs typeface="Source Sans Pro Light"/>
                <a:sym typeface="Source Sans Pro Light"/>
                <a:hlinkClick r:id="rId6">
                  <a:extLst>
                    <a:ext uri="{A12FA001-AC4F-418D-AE19-62706E023703}">
                      <ahyp:hlinkClr val="tx"/>
                    </a:ext>
                  </a:extLst>
                </a:hlinkClick>
              </a:rPr>
              <a:t>.ca</a:t>
            </a:r>
            <a:r>
              <a:rPr lang="en" sz="2200">
                <a:solidFill>
                  <a:schemeClr val="accent1"/>
                </a:solidFill>
                <a:uFill>
                  <a:noFill/>
                </a:uFill>
                <a:latin typeface="Source Sans Pro Light"/>
                <a:ea typeface="Source Sans Pro Light"/>
                <a:cs typeface="Source Sans Pro Light"/>
                <a:sym typeface="Source Sans Pro Light"/>
                <a:hlinkClick r:id="rId7">
                  <a:extLst>
                    <a:ext uri="{A12FA001-AC4F-418D-AE19-62706E023703}">
                      <ahyp:hlinkClr val="tx"/>
                    </a:ext>
                  </a:extLst>
                </a:hlinkClick>
              </a:rPr>
              <a:t> </a:t>
            </a:r>
            <a:endParaRPr sz="2200">
              <a:solidFill>
                <a:schemeClr val="accent1"/>
              </a:solidFill>
              <a:latin typeface="Source Sans Pro Light"/>
              <a:ea typeface="Source Sans Pro Light"/>
              <a:cs typeface="Source Sans Pro Light"/>
              <a:sym typeface="Source Sans Pro Light"/>
            </a:endParaRPr>
          </a:p>
          <a:p>
            <a:pPr indent="-368300" lvl="0" marL="457200" rtl="0" algn="l">
              <a:lnSpc>
                <a:spcPct val="150000"/>
              </a:lnSpc>
              <a:spcBef>
                <a:spcPts val="0"/>
              </a:spcBef>
              <a:spcAft>
                <a:spcPts val="0"/>
              </a:spcAft>
              <a:buClr>
                <a:srgbClr val="F05A4E"/>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8">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9">
                  <a:extLst>
                    <a:ext uri="{A12FA001-AC4F-418D-AE19-62706E023703}">
                      <ahyp:hlinkClr val="tx"/>
                    </a:ext>
                  </a:extLst>
                </a:hlinkClick>
              </a:rPr>
              <a:t>francoischarron</a:t>
            </a:r>
            <a:r>
              <a:rPr lang="en" sz="2200">
                <a:solidFill>
                  <a:schemeClr val="accent1"/>
                </a:solidFill>
                <a:uFill>
                  <a:noFill/>
                </a:uFill>
                <a:latin typeface="Source Sans Pro Light"/>
                <a:ea typeface="Source Sans Pro Light"/>
                <a:cs typeface="Source Sans Pro Light"/>
                <a:sym typeface="Source Sans Pro Light"/>
                <a:hlinkClick r:id="rId10">
                  <a:extLst>
                    <a:ext uri="{A12FA001-AC4F-418D-AE19-62706E023703}">
                      <ahyp:hlinkClr val="tx"/>
                    </a:ext>
                  </a:extLst>
                </a:hlinkClick>
              </a:rPr>
              <a:t>.com</a:t>
            </a:r>
            <a:r>
              <a:rPr lang="en" sz="2200">
                <a:solidFill>
                  <a:srgbClr val="F05A4E"/>
                </a:solidFill>
                <a:latin typeface="Source Sans Pro Light"/>
                <a:ea typeface="Source Sans Pro Light"/>
                <a:cs typeface="Source Sans Pro Light"/>
                <a:sym typeface="Source Sans Pro Light"/>
              </a:rPr>
              <a:t>, section réseaux sociaux</a:t>
            </a:r>
            <a:endParaRPr sz="2200">
              <a:solidFill>
                <a:srgbClr val="F05A4E"/>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11">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12">
                  <a:extLst>
                    <a:ext uri="{A12FA001-AC4F-418D-AE19-62706E023703}">
                      <ahyp:hlinkClr val="tx"/>
                    </a:ext>
                  </a:extLst>
                </a:hlinkClick>
              </a:rPr>
              <a:t>cliquezjustice</a:t>
            </a:r>
            <a:r>
              <a:rPr lang="en" sz="2200">
                <a:solidFill>
                  <a:schemeClr val="accent1"/>
                </a:solidFill>
                <a:uFill>
                  <a:noFill/>
                </a:uFill>
                <a:latin typeface="Source Sans Pro Light"/>
                <a:ea typeface="Source Sans Pro Light"/>
                <a:cs typeface="Source Sans Pro Light"/>
                <a:sym typeface="Source Sans Pro Light"/>
                <a:hlinkClick r:id="rId13">
                  <a:extLst>
                    <a:ext uri="{A12FA001-AC4F-418D-AE19-62706E023703}">
                      <ahyp:hlinkClr val="tx"/>
                    </a:ext>
                  </a:extLst>
                </a:hlinkClick>
              </a:rPr>
              <a:t>.ca</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14">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15">
                  <a:extLst>
                    <a:ext uri="{A12FA001-AC4F-418D-AE19-62706E023703}">
                      <ahyp:hlinkClr val="tx"/>
                    </a:ext>
                  </a:extLst>
                </a:hlinkClick>
              </a:rPr>
              <a:t>ic.gc</a:t>
            </a:r>
            <a:r>
              <a:rPr lang="en" sz="2200">
                <a:solidFill>
                  <a:schemeClr val="accent1"/>
                </a:solidFill>
                <a:uFill>
                  <a:noFill/>
                </a:uFill>
                <a:latin typeface="Source Sans Pro Light"/>
                <a:ea typeface="Source Sans Pro Light"/>
                <a:cs typeface="Source Sans Pro Light"/>
                <a:sym typeface="Source Sans Pro Light"/>
                <a:hlinkClick r:id="rId16">
                  <a:extLst>
                    <a:ext uri="{A12FA001-AC4F-418D-AE19-62706E023703}">
                      <ahyp:hlinkClr val="tx"/>
                    </a:ext>
                  </a:extLst>
                </a:hlinkClick>
              </a:rPr>
              <a:t>.ca</a:t>
            </a:r>
            <a:endParaRPr sz="2200">
              <a:solidFill>
                <a:schemeClr val="accent1"/>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chemeClr val="accent1"/>
              </a:buClr>
              <a:buSzPts val="2200"/>
              <a:buFont typeface="Source Sans Pro Light"/>
              <a:buChar char="●"/>
            </a:pPr>
            <a:r>
              <a:rPr lang="en" sz="2200">
                <a:solidFill>
                  <a:schemeClr val="accent1"/>
                </a:solidFill>
                <a:uFill>
                  <a:noFill/>
                </a:uFill>
                <a:latin typeface="Source Sans Pro Light"/>
                <a:ea typeface="Source Sans Pro Light"/>
                <a:cs typeface="Source Sans Pro Light"/>
                <a:sym typeface="Source Sans Pro Light"/>
                <a:hlinkClick r:id="rId17">
                  <a:extLst>
                    <a:ext uri="{A12FA001-AC4F-418D-AE19-62706E023703}">
                      <ahyp:hlinkClr val="tx"/>
                    </a:ext>
                  </a:extLst>
                </a:hlinkClick>
              </a:rPr>
              <a:t>www.</a:t>
            </a:r>
            <a:r>
              <a:rPr lang="en" sz="2200">
                <a:solidFill>
                  <a:schemeClr val="accent1"/>
                </a:solidFill>
                <a:uFill>
                  <a:noFill/>
                </a:uFill>
                <a:latin typeface="Source Sans Pro"/>
                <a:ea typeface="Source Sans Pro"/>
                <a:cs typeface="Source Sans Pro"/>
                <a:sym typeface="Source Sans Pro"/>
                <a:hlinkClick r:id="rId18">
                  <a:extLst>
                    <a:ext uri="{A12FA001-AC4F-418D-AE19-62706E023703}">
                      <ahyp:hlinkClr val="tx"/>
                    </a:ext>
                  </a:extLst>
                </a:hlinkClick>
              </a:rPr>
              <a:t>tosdr</a:t>
            </a:r>
            <a:r>
              <a:rPr lang="en" sz="2200">
                <a:solidFill>
                  <a:schemeClr val="accent1"/>
                </a:solidFill>
                <a:uFill>
                  <a:noFill/>
                </a:uFill>
                <a:latin typeface="Source Sans Pro Light"/>
                <a:ea typeface="Source Sans Pro Light"/>
                <a:cs typeface="Source Sans Pro Light"/>
                <a:sym typeface="Source Sans Pro Light"/>
                <a:hlinkClick r:id="rId19">
                  <a:extLst>
                    <a:ext uri="{A12FA001-AC4F-418D-AE19-62706E023703}">
                      <ahyp:hlinkClr val="tx"/>
                    </a:ext>
                  </a:extLst>
                </a:hlinkClick>
              </a:rPr>
              <a:t>.org</a:t>
            </a:r>
            <a:endParaRPr sz="2200">
              <a:solidFill>
                <a:schemeClr val="accent1"/>
              </a:solidFill>
              <a:latin typeface="Source Sans Pro Light"/>
              <a:ea typeface="Source Sans Pro Light"/>
              <a:cs typeface="Source Sans Pro Light"/>
              <a:sym typeface="Source Sans Pro Light"/>
            </a:endParaRPr>
          </a:p>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59"/>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80000" y="0"/>
            <a:ext cx="8201700" cy="5143500"/>
          </a:xfrm>
          <a:prstGeom prst="rect">
            <a:avLst/>
          </a:prstGeom>
        </p:spPr>
        <p:txBody>
          <a:bodyPr anchorCtr="0" anchor="ctr" bIns="91425" lIns="91425" spcFirstLastPara="1" rIns="91425" wrap="square" tIns="91425">
            <a:noAutofit/>
          </a:bodyPr>
          <a:lstStyle/>
          <a:p>
            <a:pPr indent="-444500" lvl="0" marL="457200" rtl="0" algn="ctr">
              <a:spcBef>
                <a:spcPts val="0"/>
              </a:spcBef>
              <a:spcAft>
                <a:spcPts val="0"/>
              </a:spcAft>
              <a:buClr>
                <a:srgbClr val="F05A4E"/>
              </a:buClr>
              <a:buSzPts val="3400"/>
              <a:buFont typeface="Source Sans Pro"/>
              <a:buAutoNum type="arabicPeriod"/>
            </a:pPr>
            <a:r>
              <a:rPr b="1" lang="en" sz="3400">
                <a:solidFill>
                  <a:srgbClr val="F05A4E"/>
                </a:solidFill>
                <a:latin typeface="Source Sans Pro"/>
                <a:ea typeface="Source Sans Pro"/>
                <a:cs typeface="Source Sans Pro"/>
                <a:sym typeface="Source Sans Pro"/>
              </a:rPr>
              <a:t>Les conditions générales d’utilisation</a:t>
            </a:r>
            <a:endParaRPr b="1" sz="34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rPr b="1" lang="en" sz="3400">
                <a:solidFill>
                  <a:srgbClr val="F05A4E"/>
                </a:solidFill>
                <a:latin typeface="Source Sans Pro"/>
                <a:ea typeface="Source Sans Pro"/>
                <a:cs typeface="Source Sans Pro"/>
                <a:sym typeface="Source Sans Pro"/>
              </a:rPr>
              <a:t>                                        (CGU)</a:t>
            </a:r>
            <a:r>
              <a:rPr b="1" lang="en" sz="3400">
                <a:solidFill>
                  <a:srgbClr val="FFFFFF"/>
                </a:solidFill>
                <a:latin typeface="Source Sans Pro"/>
                <a:ea typeface="Source Sans Pro"/>
                <a:cs typeface="Source Sans Pro"/>
                <a:sym typeface="Source Sans Pro"/>
              </a:rPr>
              <a:t> </a:t>
            </a:r>
            <a:endParaRPr b="1" sz="3400">
              <a:solidFill>
                <a:srgbClr val="FFFFFF"/>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75" name="Shape 375"/>
        <p:cNvGrpSpPr/>
        <p:nvPr/>
      </p:nvGrpSpPr>
      <p:grpSpPr>
        <a:xfrm>
          <a:off x="0" y="0"/>
          <a:ext cx="0" cy="0"/>
          <a:chOff x="0" y="0"/>
          <a:chExt cx="0" cy="0"/>
        </a:xfrm>
      </p:grpSpPr>
      <p:sp>
        <p:nvSpPr>
          <p:cNvPr id="376" name="Google Shape;376;p47"/>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377" name="Google Shape;377;p47"/>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378" name="Google Shape;378;p47"/>
          <p:cNvSpPr txBox="1"/>
          <p:nvPr/>
        </p:nvSpPr>
        <p:spPr>
          <a:xfrm>
            <a:off x="766200" y="1062275"/>
            <a:ext cx="7271700" cy="32631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Le gouvernement du Canada</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La charte canadienne du numérique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www.tosdr.org</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www.cyberjustice.ca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uFill>
                  <a:noFill/>
                </a:uFill>
                <a:latin typeface="Source Sans Pro Light"/>
                <a:ea typeface="Source Sans Pro Light"/>
                <a:cs typeface="Source Sans Pro Light"/>
                <a:sym typeface="Source Sans Pro Light"/>
                <a:hlinkClick r:id="rId4">
                  <a:extLst>
                    <a:ext uri="{A12FA001-AC4F-418D-AE19-62706E023703}">
                      <ahyp:hlinkClr val="tx"/>
                    </a:ext>
                  </a:extLst>
                </a:hlinkClick>
              </a:rPr>
              <a:t>www.cliquezjustice.ca</a:t>
            </a:r>
            <a:r>
              <a:rPr lang="en" sz="2000">
                <a:solidFill>
                  <a:schemeClr val="accent1"/>
                </a:solidFill>
                <a:latin typeface="Source Sans Pro Light"/>
                <a:ea typeface="Source Sans Pro Light"/>
                <a:cs typeface="Source Sans Pro Light"/>
                <a:sym typeface="Source Sans Pro Light"/>
              </a:rPr>
              <a:t> </a:t>
            </a:r>
            <a:endParaRPr sz="2000">
              <a:solidFill>
                <a:schemeClr val="accent1"/>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Facebook, Instagram, Twitter, TikTok et Spotify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Médias : Radio-Canada, L’Écho, La Presse, Le Figaro et Le Devoir </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82" name="Shape 382"/>
        <p:cNvGrpSpPr/>
        <p:nvPr/>
      </p:nvGrpSpPr>
      <p:grpSpPr>
        <a:xfrm>
          <a:off x="0" y="0"/>
          <a:ext cx="0" cy="0"/>
          <a:chOff x="0" y="0"/>
          <a:chExt cx="0" cy="0"/>
        </a:xfrm>
      </p:grpSpPr>
      <p:sp>
        <p:nvSpPr>
          <p:cNvPr id="383" name="Google Shape;383;p48"/>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384" name="Google Shape;384;p48"/>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385" name="Google Shape;385;p48"/>
          <p:cNvSpPr txBox="1"/>
          <p:nvPr/>
        </p:nvSpPr>
        <p:spPr>
          <a:xfrm>
            <a:off x="766200" y="1062275"/>
            <a:ext cx="7271700" cy="32631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Reuters</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CNET</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Rodgers, Adobe et ShutterStock</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OCDE</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COCQ-SIDA</a:t>
            </a:r>
            <a:r>
              <a:rPr lang="en" sz="2000">
                <a:solidFill>
                  <a:schemeClr val="accent1"/>
                </a:solidFill>
                <a:latin typeface="Source Sans Pro Light"/>
                <a:ea typeface="Source Sans Pro Light"/>
                <a:cs typeface="Source Sans Pro Light"/>
                <a:sym typeface="Source Sans Pro Light"/>
              </a:rPr>
              <a:t> </a:t>
            </a:r>
            <a:endParaRPr sz="2000">
              <a:solidFill>
                <a:schemeClr val="accent1"/>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Metadata - Jeffrey Pomerantz</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chemeClr val="accent1"/>
              </a:buClr>
              <a:buSzPts val="2000"/>
              <a:buFont typeface="Source Sans Pro Light"/>
              <a:buChar char="●"/>
            </a:pPr>
            <a:r>
              <a:rPr lang="en" sz="2000">
                <a:solidFill>
                  <a:schemeClr val="accent1"/>
                </a:solidFill>
                <a:latin typeface="Source Sans Pro Light"/>
                <a:ea typeface="Source Sans Pro Light"/>
                <a:cs typeface="Source Sans Pro Light"/>
                <a:sym typeface="Source Sans Pro Light"/>
              </a:rPr>
              <a:t>General Data Protection Regulation (UK) </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89" name="Shape 389"/>
        <p:cNvGrpSpPr/>
        <p:nvPr/>
      </p:nvGrpSpPr>
      <p:grpSpPr>
        <a:xfrm>
          <a:off x="0" y="0"/>
          <a:ext cx="0" cy="0"/>
          <a:chOff x="0" y="0"/>
          <a:chExt cx="0" cy="0"/>
        </a:xfrm>
      </p:grpSpPr>
      <p:sp>
        <p:nvSpPr>
          <p:cNvPr id="390" name="Google Shape;390;p49"/>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391" name="Google Shape;391;p49"/>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392" name="Google Shape;392;p49"/>
          <p:cNvSpPr txBox="1"/>
          <p:nvPr/>
        </p:nvSpPr>
        <p:spPr>
          <a:xfrm>
            <a:off x="766200" y="1062275"/>
            <a:ext cx="7271700" cy="46485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Statista</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Oberlo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Pierre Trudel - Université de Montréal</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Hootsuite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We are Social</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Village Justice - La communauté des métiers du droit</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Privacy International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chemeClr val="accent1"/>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96" name="Shape 396"/>
        <p:cNvGrpSpPr/>
        <p:nvPr/>
      </p:nvGrpSpPr>
      <p:grpSpPr>
        <a:xfrm>
          <a:off x="0" y="0"/>
          <a:ext cx="0" cy="0"/>
          <a:chOff x="0" y="0"/>
          <a:chExt cx="0" cy="0"/>
        </a:xfrm>
      </p:grpSpPr>
      <p:sp>
        <p:nvSpPr>
          <p:cNvPr id="397" name="Google Shape;397;p50"/>
          <p:cNvSpPr txBox="1"/>
          <p:nvPr/>
        </p:nvSpPr>
        <p:spPr>
          <a:xfrm>
            <a:off x="562750" y="267900"/>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398" name="Google Shape;398;p50"/>
          <p:cNvPicPr preferRelativeResize="0"/>
          <p:nvPr/>
        </p:nvPicPr>
        <p:blipFill>
          <a:blip r:embed="rId3">
            <a:alphaModFix/>
          </a:blip>
          <a:stretch>
            <a:fillRect/>
          </a:stretch>
        </p:blipFill>
        <p:spPr>
          <a:xfrm>
            <a:off x="2157150" y="333713"/>
            <a:ext cx="514875" cy="514875"/>
          </a:xfrm>
          <a:prstGeom prst="rect">
            <a:avLst/>
          </a:prstGeom>
          <a:noFill/>
          <a:ln>
            <a:noFill/>
          </a:ln>
        </p:spPr>
      </p:pic>
      <p:sp>
        <p:nvSpPr>
          <p:cNvPr id="399" name="Google Shape;399;p50"/>
          <p:cNvSpPr txBox="1"/>
          <p:nvPr/>
        </p:nvSpPr>
        <p:spPr>
          <a:xfrm>
            <a:off x="766200" y="1062275"/>
            <a:ext cx="7271700" cy="3263100"/>
          </a:xfrm>
          <a:prstGeom prst="rect">
            <a:avLst/>
          </a:prstGeom>
          <a:noFill/>
          <a:ln>
            <a:noFill/>
          </a:ln>
        </p:spPr>
        <p:txBody>
          <a:bodyPr anchorCtr="0" anchor="t" bIns="91425" lIns="91425" spcFirstLastPara="1" rIns="91425" wrap="square" tIns="91425">
            <a:spAutoFit/>
          </a:bodyPr>
          <a:lstStyle/>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Avocats Mathias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Village Justice - La communauté des métiers du droit</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Privacy International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Autres médias : Influenth, France 2 et Radio-Canada</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chemeClr val="accent1"/>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chemeClr val="accent1"/>
              </a:solidFill>
              <a:latin typeface="Source Sans Pro Light"/>
              <a:ea typeface="Source Sans Pro Light"/>
              <a:cs typeface="Source Sans Pro Light"/>
              <a:sym typeface="Source Sans Pr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403" name="Shape 403"/>
        <p:cNvGrpSpPr/>
        <p:nvPr/>
      </p:nvGrpSpPr>
      <p:grpSpPr>
        <a:xfrm>
          <a:off x="0" y="0"/>
          <a:ext cx="0" cy="0"/>
          <a:chOff x="0" y="0"/>
          <a:chExt cx="0" cy="0"/>
        </a:xfrm>
      </p:grpSpPr>
      <p:sp>
        <p:nvSpPr>
          <p:cNvPr id="404" name="Google Shape;404;p51"/>
          <p:cNvSpPr txBox="1"/>
          <p:nvPr/>
        </p:nvSpPr>
        <p:spPr>
          <a:xfrm>
            <a:off x="562750" y="267900"/>
            <a:ext cx="5838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 des images</a:t>
            </a:r>
            <a:endParaRPr/>
          </a:p>
        </p:txBody>
      </p:sp>
      <p:sp>
        <p:nvSpPr>
          <p:cNvPr id="405" name="Google Shape;405;p51"/>
          <p:cNvSpPr txBox="1"/>
          <p:nvPr/>
        </p:nvSpPr>
        <p:spPr>
          <a:xfrm>
            <a:off x="746450" y="989375"/>
            <a:ext cx="7271700" cy="1877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 sz="2000">
                <a:solidFill>
                  <a:srgbClr val="F05A4E"/>
                </a:solidFill>
                <a:latin typeface="Source Sans Pro"/>
                <a:ea typeface="Source Sans Pro"/>
                <a:cs typeface="Source Sans Pro"/>
                <a:sym typeface="Source Sans Pro"/>
              </a:rPr>
              <a:t>Google Flaticon</a:t>
            </a:r>
            <a:r>
              <a:rPr lang="en" sz="2000">
                <a:solidFill>
                  <a:srgbClr val="F05A4E"/>
                </a:solidFill>
                <a:latin typeface="Source Sans Pro Light"/>
                <a:ea typeface="Source Sans Pro Light"/>
                <a:cs typeface="Source Sans Pro Light"/>
                <a:sym typeface="Source Sans Pro Light"/>
              </a:rPr>
              <a:t> : Freepik, Pixel perfect, iconixar, Kiranshastry, srip, Becris, Flat Icons, surang, Vitaly Gorbachev, Itim2101, Nhor Phai, mynamepong, geotatah, Dimitri Miroliubov, Tomas Knop et Zlatko Najdenovski</a:t>
            </a:r>
            <a:endParaRPr/>
          </a:p>
        </p:txBody>
      </p:sp>
      <p:pic>
        <p:nvPicPr>
          <p:cNvPr id="406" name="Google Shape;406;p51"/>
          <p:cNvPicPr preferRelativeResize="0"/>
          <p:nvPr/>
        </p:nvPicPr>
        <p:blipFill>
          <a:blip r:embed="rId3">
            <a:alphaModFix/>
          </a:blip>
          <a:stretch>
            <a:fillRect/>
          </a:stretch>
        </p:blipFill>
        <p:spPr>
          <a:xfrm>
            <a:off x="4152975" y="361825"/>
            <a:ext cx="458650" cy="458650"/>
          </a:xfrm>
          <a:prstGeom prst="rect">
            <a:avLst/>
          </a:prstGeom>
          <a:noFill/>
          <a:ln>
            <a:noFill/>
          </a:ln>
        </p:spPr>
      </p:pic>
      <p:sp>
        <p:nvSpPr>
          <p:cNvPr id="407" name="Google Shape;407;p51"/>
          <p:cNvSpPr txBox="1"/>
          <p:nvPr/>
        </p:nvSpPr>
        <p:spPr>
          <a:xfrm>
            <a:off x="1741650" y="3602300"/>
            <a:ext cx="5253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FFFFF"/>
                </a:solidFill>
                <a:latin typeface="Source Sans Pro"/>
                <a:ea typeface="Source Sans Pro"/>
                <a:cs typeface="Source Sans Pro"/>
                <a:sym typeface="Source Sans Pro"/>
              </a:rPr>
              <a:t>Merci de votre participation! </a:t>
            </a:r>
            <a:endParaRPr sz="2200">
              <a:solidFill>
                <a:srgbClr val="FFFFFF"/>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Introduction</a:t>
            </a:r>
            <a:endParaRPr>
              <a:latin typeface="Source Sans Pro"/>
              <a:ea typeface="Source Sans Pro"/>
              <a:cs typeface="Source Sans Pro"/>
              <a:sym typeface="Source Sans Pro"/>
            </a:endParaRPr>
          </a:p>
        </p:txBody>
      </p:sp>
      <p:sp>
        <p:nvSpPr>
          <p:cNvPr id="100" name="Google Shape;100;p21"/>
          <p:cNvSpPr txBox="1"/>
          <p:nvPr/>
        </p:nvSpPr>
        <p:spPr>
          <a:xfrm>
            <a:off x="477300" y="1881600"/>
            <a:ext cx="8030100" cy="91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363759"/>
                </a:solidFill>
                <a:latin typeface="Source Sans Pro"/>
                <a:ea typeface="Source Sans Pro"/>
                <a:cs typeface="Source Sans Pro"/>
                <a:sym typeface="Source Sans Pro"/>
              </a:rPr>
              <a:t>Vous acceptez aussi de céder certains droits</a:t>
            </a:r>
            <a:r>
              <a:rPr lang="en" sz="2000">
                <a:solidFill>
                  <a:srgbClr val="363759"/>
                </a:solidFill>
                <a:latin typeface="Source Sans Pro"/>
                <a:ea typeface="Source Sans Pro"/>
                <a:cs typeface="Source Sans Pro"/>
                <a:sym typeface="Source Sans Pro"/>
              </a:rPr>
              <a:t> sur tout contenu que vous publierez ou partagerez sur un réseau social. </a:t>
            </a:r>
            <a:endParaRPr sz="2000">
              <a:latin typeface="Source Sans Pro"/>
              <a:ea typeface="Source Sans Pro"/>
              <a:cs typeface="Source Sans Pro"/>
              <a:sym typeface="Source Sans Pro"/>
            </a:endParaRPr>
          </a:p>
        </p:txBody>
      </p:sp>
      <p:sp>
        <p:nvSpPr>
          <p:cNvPr id="101" name="Google Shape;101;p21"/>
          <p:cNvSpPr txBox="1"/>
          <p:nvPr/>
        </p:nvSpPr>
        <p:spPr>
          <a:xfrm>
            <a:off x="477300" y="957200"/>
            <a:ext cx="7583700" cy="11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363759"/>
                </a:solidFill>
                <a:latin typeface="Source Sans Pro"/>
                <a:ea typeface="Source Sans Pro"/>
                <a:cs typeface="Source Sans Pro"/>
                <a:sym typeface="Source Sans Pro"/>
              </a:rPr>
              <a:t>Vous acceptez</a:t>
            </a:r>
            <a:r>
              <a:rPr lang="en" sz="2000">
                <a:solidFill>
                  <a:srgbClr val="363759"/>
                </a:solidFill>
                <a:latin typeface="Source Sans Pro"/>
                <a:ea typeface="Source Sans Pro"/>
                <a:cs typeface="Source Sans Pro"/>
                <a:sym typeface="Source Sans Pro"/>
              </a:rPr>
              <a:t> </a:t>
            </a:r>
            <a:r>
              <a:rPr lang="en" sz="2000">
                <a:solidFill>
                  <a:srgbClr val="363759"/>
                </a:solidFill>
                <a:latin typeface="Source Sans Pro"/>
                <a:ea typeface="Source Sans Pro"/>
                <a:cs typeface="Source Sans Pro"/>
                <a:sym typeface="Source Sans Pro"/>
              </a:rPr>
              <a:t>les</a:t>
            </a:r>
            <a:r>
              <a:rPr lang="en" sz="2000">
                <a:solidFill>
                  <a:srgbClr val="363759"/>
                </a:solidFill>
                <a:latin typeface="Source Sans Pro"/>
                <a:ea typeface="Source Sans Pro"/>
                <a:cs typeface="Source Sans Pro"/>
                <a:sym typeface="Source Sans Pro"/>
              </a:rPr>
              <a:t> conditions générales d’utilisation qui</a:t>
            </a:r>
            <a:r>
              <a:rPr b="1" lang="en" sz="2000">
                <a:solidFill>
                  <a:srgbClr val="363759"/>
                </a:solidFill>
                <a:latin typeface="Source Sans Pro"/>
                <a:ea typeface="Source Sans Pro"/>
                <a:cs typeface="Source Sans Pro"/>
                <a:sym typeface="Source Sans Pro"/>
              </a:rPr>
              <a:t> encadreront votre utilisation des réseaux sociaux.</a:t>
            </a:r>
            <a:endParaRPr b="1" sz="2000">
              <a:solidFill>
                <a:srgbClr val="363759"/>
              </a:solidFill>
              <a:latin typeface="Source Sans Pro"/>
              <a:ea typeface="Source Sans Pro"/>
              <a:cs typeface="Source Sans Pro"/>
              <a:sym typeface="Source Sans Pro"/>
            </a:endParaRPr>
          </a:p>
        </p:txBody>
      </p:sp>
      <p:pic>
        <p:nvPicPr>
          <p:cNvPr id="102" name="Google Shape;102;p21"/>
          <p:cNvPicPr preferRelativeResize="0"/>
          <p:nvPr/>
        </p:nvPicPr>
        <p:blipFill>
          <a:blip r:embed="rId3">
            <a:alphaModFix/>
          </a:blip>
          <a:stretch>
            <a:fillRect/>
          </a:stretch>
        </p:blipFill>
        <p:spPr>
          <a:xfrm>
            <a:off x="3150362" y="3021813"/>
            <a:ext cx="2843259" cy="1658386"/>
          </a:xfrm>
          <a:prstGeom prst="rect">
            <a:avLst/>
          </a:prstGeom>
          <a:noFill/>
          <a:ln>
            <a:noFill/>
          </a:ln>
        </p:spPr>
      </p:pic>
      <p:pic>
        <p:nvPicPr>
          <p:cNvPr id="103" name="Google Shape;103;p21"/>
          <p:cNvPicPr preferRelativeResize="0"/>
          <p:nvPr/>
        </p:nvPicPr>
        <p:blipFill>
          <a:blip r:embed="rId4">
            <a:alphaModFix/>
          </a:blip>
          <a:stretch>
            <a:fillRect/>
          </a:stretch>
        </p:blipFill>
        <p:spPr>
          <a:xfrm>
            <a:off x="3150350" y="3938497"/>
            <a:ext cx="2843280" cy="721826"/>
          </a:xfrm>
          <a:prstGeom prst="rect">
            <a:avLst/>
          </a:prstGeom>
          <a:noFill/>
          <a:ln cap="flat" cmpd="sng" w="76200">
            <a:solidFill>
              <a:srgbClr val="F05A4E"/>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2"/>
                                        </p:tgtEl>
                                      </p:cBhvr>
                                    </p:animEffect>
                                    <p:set>
                                      <p:cBhvr>
                                        <p:cTn dur="1" fill="hold">
                                          <p:stCondLst>
                                            <p:cond delay="1000"/>
                                          </p:stCondLst>
                                        </p:cTn>
                                        <p:tgtEl>
                                          <p:spTgt spid="1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03"/>
                                        </p:tgtEl>
                                      </p:cBhvr>
                                    </p:animEffect>
                                    <p:set>
                                      <p:cBhvr>
                                        <p:cTn dur="1" fill="hold">
                                          <p:stCondLst>
                                            <p:cond delay="1000"/>
                                          </p:stCondLst>
                                        </p:cTn>
                                        <p:tgtEl>
                                          <p:spTgt spid="103"/>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101"/>
                                        </p:tgtEl>
                                        <p:attrNameLst>
                                          <p:attrName>ppt_x</p:attrName>
                                        </p:attrNameLst>
                                      </p:cBhvr>
                                      <p:tavLst>
                                        <p:tav fmla="" tm="0">
                                          <p:val>
                                            <p:strVal val="#ppt_x"/>
                                          </p:val>
                                        </p:tav>
                                        <p:tav fmla="" tm="100000">
                                          <p:val>
                                            <p:strVal val="#ppt_x-1"/>
                                          </p:val>
                                        </p:tav>
                                      </p:tavLst>
                                    </p:anim>
                                    <p:set>
                                      <p:cBhvr>
                                        <p:cTn dur="1" fill="hold">
                                          <p:stCondLst>
                                            <p:cond delay="1000"/>
                                          </p:stCondLst>
                                        </p:cTn>
                                        <p:tgtEl>
                                          <p:spTgt spid="101"/>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1000"/>
                                        <p:tgtEl>
                                          <p:spTgt spid="100"/>
                                        </p:tgtEl>
                                        <p:attrNameLst>
                                          <p:attrName>ppt_x</p:attrName>
                                        </p:attrNameLst>
                                      </p:cBhvr>
                                      <p:tavLst>
                                        <p:tav fmla="" tm="0">
                                          <p:val>
                                            <p:strVal val="#ppt_x"/>
                                          </p:val>
                                        </p:tav>
                                        <p:tav fmla="" tm="100000">
                                          <p:val>
                                            <p:strVal val="#ppt_x+1"/>
                                          </p:val>
                                        </p:tav>
                                      </p:tavLst>
                                    </p:anim>
                                    <p:set>
                                      <p:cBhvr>
                                        <p:cTn dur="1" fill="hold">
                                          <p:stCondLst>
                                            <p:cond delay="1000"/>
                                          </p:stCondLst>
                                        </p:cTn>
                                        <p:tgtEl>
                                          <p:spTgt spid="1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Qu’est-ce qu’un réseau social?</a:t>
            </a:r>
            <a:endParaRPr>
              <a:latin typeface="Source Sans Pro"/>
              <a:ea typeface="Source Sans Pro"/>
              <a:cs typeface="Source Sans Pro"/>
              <a:sym typeface="Source Sans Pro"/>
            </a:endParaRPr>
          </a:p>
        </p:txBody>
      </p:sp>
      <p:sp>
        <p:nvSpPr>
          <p:cNvPr id="109" name="Google Shape;109;p22"/>
          <p:cNvSpPr txBox="1"/>
          <p:nvPr/>
        </p:nvSpPr>
        <p:spPr>
          <a:xfrm>
            <a:off x="4150100" y="1613725"/>
            <a:ext cx="4908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15B4E"/>
                </a:solidFill>
              </a:rPr>
              <a:t> </a:t>
            </a:r>
            <a:endParaRPr sz="2500">
              <a:solidFill>
                <a:srgbClr val="F15B4E"/>
              </a:solidFill>
            </a:endParaRPr>
          </a:p>
        </p:txBody>
      </p:sp>
      <p:pic>
        <p:nvPicPr>
          <p:cNvPr id="110" name="Google Shape;110;p22"/>
          <p:cNvPicPr preferRelativeResize="0"/>
          <p:nvPr/>
        </p:nvPicPr>
        <p:blipFill>
          <a:blip r:embed="rId3">
            <a:alphaModFix/>
          </a:blip>
          <a:stretch>
            <a:fillRect/>
          </a:stretch>
        </p:blipFill>
        <p:spPr>
          <a:xfrm>
            <a:off x="3472315" y="1216663"/>
            <a:ext cx="1661738" cy="1661715"/>
          </a:xfrm>
          <a:prstGeom prst="rect">
            <a:avLst/>
          </a:prstGeom>
          <a:noFill/>
          <a:ln>
            <a:noFill/>
          </a:ln>
        </p:spPr>
      </p:pic>
      <p:sp>
        <p:nvSpPr>
          <p:cNvPr id="111" name="Google Shape;111;p22"/>
          <p:cNvSpPr txBox="1"/>
          <p:nvPr/>
        </p:nvSpPr>
        <p:spPr>
          <a:xfrm>
            <a:off x="635900" y="3180650"/>
            <a:ext cx="7519200" cy="776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000">
                <a:solidFill>
                  <a:srgbClr val="363659"/>
                </a:solidFill>
                <a:latin typeface="Source Sans Pro"/>
                <a:ea typeface="Source Sans Pro"/>
                <a:cs typeface="Source Sans Pro"/>
                <a:sym typeface="Source Sans Pro"/>
              </a:rPr>
              <a:t>   </a:t>
            </a:r>
            <a:r>
              <a:rPr lang="en" sz="2000">
                <a:solidFill>
                  <a:srgbClr val="363659"/>
                </a:solidFill>
                <a:latin typeface="Source Sans Pro"/>
                <a:ea typeface="Source Sans Pro"/>
                <a:cs typeface="Source Sans Pro"/>
                <a:sym typeface="Source Sans Pro"/>
              </a:rPr>
              <a:t>«</a:t>
            </a:r>
            <a:r>
              <a:rPr b="1" lang="en" sz="2000">
                <a:solidFill>
                  <a:srgbClr val="363659"/>
                </a:solidFill>
                <a:latin typeface="Source Sans Pro"/>
                <a:ea typeface="Source Sans Pro"/>
                <a:cs typeface="Source Sans Pro"/>
                <a:sym typeface="Source Sans Pro"/>
              </a:rPr>
              <a:t> </a:t>
            </a:r>
            <a:r>
              <a:rPr lang="en" sz="2000">
                <a:solidFill>
                  <a:srgbClr val="363659"/>
                </a:solidFill>
                <a:latin typeface="Source Sans Pro"/>
                <a:ea typeface="Source Sans Pro"/>
                <a:cs typeface="Source Sans Pro"/>
                <a:sym typeface="Source Sans Pro"/>
              </a:rPr>
              <a:t>Communauté d'internautes</a:t>
            </a:r>
            <a:r>
              <a:rPr b="1" lang="en" sz="2000">
                <a:solidFill>
                  <a:srgbClr val="363659"/>
                </a:solidFill>
                <a:latin typeface="Source Sans Pro"/>
                <a:ea typeface="Source Sans Pro"/>
                <a:cs typeface="Source Sans Pro"/>
                <a:sym typeface="Source Sans Pro"/>
              </a:rPr>
              <a:t> </a:t>
            </a:r>
            <a:r>
              <a:rPr lang="en" sz="2000">
                <a:solidFill>
                  <a:srgbClr val="363659"/>
                </a:solidFill>
                <a:latin typeface="Source Sans Pro"/>
                <a:ea typeface="Source Sans Pro"/>
                <a:cs typeface="Source Sans Pro"/>
                <a:sym typeface="Source Sans Pro"/>
              </a:rPr>
              <a:t>reliés entre eux</a:t>
            </a:r>
            <a:r>
              <a:rPr lang="en" sz="2000">
                <a:solidFill>
                  <a:srgbClr val="363659"/>
                </a:solidFill>
                <a:latin typeface="Source Sans Pro"/>
                <a:ea typeface="Source Sans Pro"/>
                <a:cs typeface="Source Sans Pro"/>
                <a:sym typeface="Source Sans Pro"/>
              </a:rPr>
              <a:t> par des liens amicaux ou professionnels »</a:t>
            </a:r>
            <a:r>
              <a:rPr b="1" lang="en" sz="2000">
                <a:solidFill>
                  <a:srgbClr val="363659"/>
                </a:solidFill>
                <a:latin typeface="Source Sans Pro"/>
                <a:ea typeface="Source Sans Pro"/>
                <a:cs typeface="Source Sans Pro"/>
                <a:sym typeface="Source Sans Pro"/>
              </a:rPr>
              <a:t> </a:t>
            </a:r>
            <a:endParaRPr b="1" sz="2000">
              <a:solidFill>
                <a:srgbClr val="3636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363759"/>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700"/>
                                        <p:tgtEl>
                                          <p:spTgt spid="110"/>
                                        </p:tgtEl>
                                      </p:cBhvr>
                                    </p:animEffect>
                                  </p:childTnLst>
                                </p:cTn>
                              </p:par>
                            </p:childTnLst>
                          </p:cTn>
                        </p:par>
                        <p:par>
                          <p:cTn fill="hold">
                            <p:stCondLst>
                              <p:cond delay="7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solidFill>
                  <a:srgbClr val="F15B4E"/>
                </a:solidFill>
              </a:rPr>
              <a:t> </a:t>
            </a:r>
            <a:r>
              <a:rPr lang="en">
                <a:solidFill>
                  <a:srgbClr val="F15B4E"/>
                </a:solidFill>
                <a:latin typeface="Source Sans Pro"/>
                <a:ea typeface="Source Sans Pro"/>
                <a:cs typeface="Source Sans Pro"/>
                <a:sym typeface="Source Sans Pro"/>
              </a:rPr>
              <a:t>Que sont les conditions générales d’utilisation ou CGU?</a:t>
            </a:r>
            <a:endParaRPr>
              <a:solidFill>
                <a:srgbClr val="F15B4E"/>
              </a:solidFill>
              <a:latin typeface="Source Sans Pro"/>
              <a:ea typeface="Source Sans Pro"/>
              <a:cs typeface="Source Sans Pro"/>
              <a:sym typeface="Source Sans Pro"/>
            </a:endParaRPr>
          </a:p>
        </p:txBody>
      </p:sp>
      <p:sp>
        <p:nvSpPr>
          <p:cNvPr id="117" name="Google Shape;117;p23"/>
          <p:cNvSpPr txBox="1"/>
          <p:nvPr/>
        </p:nvSpPr>
        <p:spPr>
          <a:xfrm>
            <a:off x="477300" y="706125"/>
            <a:ext cx="8189400" cy="914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200">
                <a:solidFill>
                  <a:srgbClr val="363659"/>
                </a:solidFill>
                <a:highlight>
                  <a:srgbClr val="FFFFFF"/>
                </a:highlight>
                <a:latin typeface="Source Sans Pro"/>
                <a:ea typeface="Source Sans Pro"/>
                <a:cs typeface="Source Sans Pro"/>
                <a:sym typeface="Source Sans Pro"/>
              </a:rPr>
              <a:t>Clauses d'un contrat et règles d'utilisation d’un service en ligne. </a:t>
            </a:r>
            <a:endParaRPr b="1" sz="2200"/>
          </a:p>
        </p:txBody>
      </p:sp>
      <p:pic>
        <p:nvPicPr>
          <p:cNvPr id="118" name="Google Shape;118;p23"/>
          <p:cNvPicPr preferRelativeResize="0"/>
          <p:nvPr/>
        </p:nvPicPr>
        <p:blipFill>
          <a:blip r:embed="rId3">
            <a:alphaModFix/>
          </a:blip>
          <a:stretch>
            <a:fillRect/>
          </a:stretch>
        </p:blipFill>
        <p:spPr>
          <a:xfrm>
            <a:off x="1192523" y="2076926"/>
            <a:ext cx="1237850" cy="1237850"/>
          </a:xfrm>
          <a:prstGeom prst="rect">
            <a:avLst/>
          </a:prstGeom>
          <a:noFill/>
          <a:ln>
            <a:noFill/>
          </a:ln>
        </p:spPr>
      </p:pic>
      <p:sp>
        <p:nvSpPr>
          <p:cNvPr id="119" name="Google Shape;119;p23"/>
          <p:cNvSpPr txBox="1"/>
          <p:nvPr/>
        </p:nvSpPr>
        <p:spPr>
          <a:xfrm>
            <a:off x="493550" y="3314769"/>
            <a:ext cx="2635800" cy="55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759"/>
                </a:solidFill>
                <a:latin typeface="Source Sans Pro"/>
                <a:ea typeface="Source Sans Pro"/>
                <a:cs typeface="Source Sans Pro"/>
                <a:sym typeface="Source Sans Pro"/>
              </a:rPr>
              <a:t>L'utilisation de vos données personnelles</a:t>
            </a:r>
            <a:endParaRPr sz="2000">
              <a:solidFill>
                <a:srgbClr val="363759"/>
              </a:solidFill>
              <a:latin typeface="Source Sans Pro"/>
              <a:ea typeface="Source Sans Pro"/>
              <a:cs typeface="Source Sans Pro"/>
              <a:sym typeface="Source Sans Pro"/>
            </a:endParaRPr>
          </a:p>
        </p:txBody>
      </p:sp>
      <p:sp>
        <p:nvSpPr>
          <p:cNvPr id="120" name="Google Shape;120;p23"/>
          <p:cNvSpPr txBox="1"/>
          <p:nvPr/>
        </p:nvSpPr>
        <p:spPr>
          <a:xfrm>
            <a:off x="3916175" y="3434769"/>
            <a:ext cx="1115100" cy="3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Litiges</a:t>
            </a:r>
            <a:endParaRPr sz="2000">
              <a:solidFill>
                <a:srgbClr val="363659"/>
              </a:solidFill>
              <a:latin typeface="Source Sans Pro"/>
              <a:ea typeface="Source Sans Pro"/>
              <a:cs typeface="Source Sans Pro"/>
              <a:sym typeface="Source Sans Pro"/>
            </a:endParaRPr>
          </a:p>
        </p:txBody>
      </p:sp>
      <p:sp>
        <p:nvSpPr>
          <p:cNvPr id="121" name="Google Shape;121;p23"/>
          <p:cNvSpPr txBox="1"/>
          <p:nvPr/>
        </p:nvSpPr>
        <p:spPr>
          <a:xfrm>
            <a:off x="5418275" y="3434775"/>
            <a:ext cx="3195000" cy="112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63659"/>
                </a:solidFill>
                <a:latin typeface="Source Sans Pro"/>
                <a:ea typeface="Source Sans Pro"/>
                <a:cs typeface="Source Sans Pro"/>
                <a:sym typeface="Source Sans Pro"/>
              </a:rPr>
              <a:t>Résiliation ou suppression d’un compte</a:t>
            </a:r>
            <a:endParaRPr sz="2000">
              <a:solidFill>
                <a:srgbClr val="363659"/>
              </a:solidFill>
              <a:latin typeface="Source Sans Pro"/>
              <a:ea typeface="Source Sans Pro"/>
              <a:cs typeface="Source Sans Pro"/>
              <a:sym typeface="Source Sans Pro"/>
            </a:endParaRPr>
          </a:p>
        </p:txBody>
      </p:sp>
      <p:pic>
        <p:nvPicPr>
          <p:cNvPr id="122" name="Google Shape;122;p23"/>
          <p:cNvPicPr preferRelativeResize="0"/>
          <p:nvPr/>
        </p:nvPicPr>
        <p:blipFill>
          <a:blip r:embed="rId4">
            <a:alphaModFix/>
          </a:blip>
          <a:stretch>
            <a:fillRect/>
          </a:stretch>
        </p:blipFill>
        <p:spPr>
          <a:xfrm>
            <a:off x="3968132" y="2227037"/>
            <a:ext cx="1207725" cy="1207750"/>
          </a:xfrm>
          <a:prstGeom prst="rect">
            <a:avLst/>
          </a:prstGeom>
          <a:noFill/>
          <a:ln>
            <a:noFill/>
          </a:ln>
        </p:spPr>
      </p:pic>
      <p:pic>
        <p:nvPicPr>
          <p:cNvPr id="123" name="Google Shape;123;p23"/>
          <p:cNvPicPr preferRelativeResize="0"/>
          <p:nvPr/>
        </p:nvPicPr>
        <p:blipFill>
          <a:blip r:embed="rId5">
            <a:alphaModFix/>
          </a:blip>
          <a:stretch>
            <a:fillRect/>
          </a:stretch>
        </p:blipFill>
        <p:spPr>
          <a:xfrm>
            <a:off x="6438564" y="2253689"/>
            <a:ext cx="1154425" cy="1154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t>Qui est concerné par ce contrat ? </a:t>
            </a:r>
            <a:endParaRPr/>
          </a:p>
        </p:txBody>
      </p:sp>
      <p:sp>
        <p:nvSpPr>
          <p:cNvPr id="129" name="Google Shape;129;p24"/>
          <p:cNvSpPr txBox="1"/>
          <p:nvPr/>
        </p:nvSpPr>
        <p:spPr>
          <a:xfrm>
            <a:off x="423725" y="914402"/>
            <a:ext cx="8189400" cy="10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63659"/>
                </a:solidFill>
                <a:latin typeface="Source Sans Pro"/>
                <a:ea typeface="Source Sans Pro"/>
                <a:cs typeface="Source Sans Pro"/>
                <a:sym typeface="Source Sans Pro"/>
              </a:rPr>
              <a:t>Les </a:t>
            </a:r>
            <a:r>
              <a:rPr i="1" lang="en" sz="2000">
                <a:solidFill>
                  <a:srgbClr val="363659"/>
                </a:solidFill>
                <a:latin typeface="Source Sans Pro"/>
                <a:ea typeface="Source Sans Pro"/>
                <a:cs typeface="Source Sans Pro"/>
                <a:sym typeface="Source Sans Pro"/>
              </a:rPr>
              <a:t>CGU</a:t>
            </a:r>
            <a:r>
              <a:rPr lang="en" sz="2000">
                <a:solidFill>
                  <a:srgbClr val="363659"/>
                </a:solidFill>
                <a:latin typeface="Source Sans Pro"/>
                <a:ea typeface="Source Sans Pro"/>
                <a:cs typeface="Source Sans Pro"/>
                <a:sym typeface="Source Sans Pro"/>
              </a:rPr>
              <a:t> </a:t>
            </a:r>
            <a:r>
              <a:rPr b="1" lang="en" sz="2000">
                <a:solidFill>
                  <a:srgbClr val="363659"/>
                </a:solidFill>
                <a:latin typeface="Source Sans Pro"/>
                <a:ea typeface="Source Sans Pro"/>
                <a:cs typeface="Source Sans Pro"/>
                <a:sym typeface="Source Sans Pro"/>
              </a:rPr>
              <a:t>encadrent</a:t>
            </a:r>
            <a:r>
              <a:rPr lang="en" sz="2000">
                <a:solidFill>
                  <a:srgbClr val="363659"/>
                </a:solidFill>
                <a:latin typeface="Source Sans Pro"/>
                <a:ea typeface="Source Sans Pro"/>
                <a:cs typeface="Source Sans Pro"/>
                <a:sym typeface="Source Sans Pro"/>
              </a:rPr>
              <a:t> les droits et devoirs des </a:t>
            </a:r>
            <a:r>
              <a:rPr b="1" lang="en" sz="2000">
                <a:solidFill>
                  <a:srgbClr val="363659"/>
                </a:solidFill>
                <a:latin typeface="Source Sans Pro"/>
                <a:ea typeface="Source Sans Pro"/>
                <a:cs typeface="Source Sans Pro"/>
                <a:sym typeface="Source Sans Pro"/>
              </a:rPr>
              <a:t>utilisateur·trice·s</a:t>
            </a:r>
            <a:r>
              <a:rPr lang="en" sz="2000">
                <a:solidFill>
                  <a:srgbClr val="363659"/>
                </a:solidFill>
                <a:latin typeface="Source Sans Pro"/>
                <a:ea typeface="Source Sans Pro"/>
                <a:cs typeface="Source Sans Pro"/>
                <a:sym typeface="Source Sans Pro"/>
              </a:rPr>
              <a:t> ainsi que des </a:t>
            </a:r>
            <a:r>
              <a:rPr b="1" lang="en" sz="2000">
                <a:solidFill>
                  <a:srgbClr val="363659"/>
                </a:solidFill>
                <a:latin typeface="Source Sans Pro"/>
                <a:ea typeface="Source Sans Pro"/>
                <a:cs typeface="Source Sans Pro"/>
                <a:sym typeface="Source Sans Pro"/>
              </a:rPr>
              <a:t>différents partenaires.</a:t>
            </a:r>
            <a:r>
              <a:rPr lang="en" sz="2000">
                <a:solidFill>
                  <a:srgbClr val="363659"/>
                </a:solidFill>
                <a:latin typeface="Source Sans Pro"/>
                <a:ea typeface="Source Sans Pro"/>
                <a:cs typeface="Source Sans Pro"/>
                <a:sym typeface="Source Sans Pro"/>
              </a:rPr>
              <a:t> </a:t>
            </a:r>
            <a:endParaRPr sz="2000">
              <a:solidFill>
                <a:srgbClr val="363659"/>
              </a:solidFill>
              <a:latin typeface="Source Sans Pro"/>
              <a:ea typeface="Source Sans Pro"/>
              <a:cs typeface="Source Sans Pro"/>
              <a:sym typeface="Source Sans Pro"/>
            </a:endParaRPr>
          </a:p>
        </p:txBody>
      </p:sp>
      <p:sp>
        <p:nvSpPr>
          <p:cNvPr id="130" name="Google Shape;130;p24"/>
          <p:cNvSpPr txBox="1"/>
          <p:nvPr/>
        </p:nvSpPr>
        <p:spPr>
          <a:xfrm>
            <a:off x="1383475" y="1814420"/>
            <a:ext cx="25590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363659"/>
                </a:solidFill>
                <a:latin typeface="Source Sans Pro"/>
                <a:ea typeface="Source Sans Pro"/>
                <a:cs typeface="Source Sans Pro"/>
                <a:sym typeface="Source Sans Pro"/>
              </a:rPr>
              <a:t>Acceptation explicite </a:t>
            </a:r>
            <a:r>
              <a:rPr lang="en" sz="2000">
                <a:solidFill>
                  <a:srgbClr val="363659"/>
                </a:solidFill>
                <a:latin typeface="Source Sans Pro"/>
                <a:ea typeface="Source Sans Pro"/>
                <a:cs typeface="Source Sans Pro"/>
                <a:sym typeface="Source Sans Pro"/>
              </a:rPr>
              <a:t> </a:t>
            </a:r>
            <a:endParaRPr sz="2000">
              <a:solidFill>
                <a:srgbClr val="F05A4E"/>
              </a:solidFill>
              <a:latin typeface="Source Sans Pro"/>
              <a:ea typeface="Source Sans Pro"/>
              <a:cs typeface="Source Sans Pro"/>
              <a:sym typeface="Source Sans Pro"/>
            </a:endParaRPr>
          </a:p>
        </p:txBody>
      </p:sp>
      <p:cxnSp>
        <p:nvCxnSpPr>
          <p:cNvPr id="131" name="Google Shape;131;p24"/>
          <p:cNvCxnSpPr/>
          <p:nvPr/>
        </p:nvCxnSpPr>
        <p:spPr>
          <a:xfrm flipH="1" rot="10800000">
            <a:off x="660350" y="2081225"/>
            <a:ext cx="489600" cy="16500"/>
          </a:xfrm>
          <a:prstGeom prst="straightConnector1">
            <a:avLst/>
          </a:prstGeom>
          <a:noFill/>
          <a:ln cap="flat" cmpd="sng" w="28575">
            <a:solidFill>
              <a:srgbClr val="F05A4E"/>
            </a:solidFill>
            <a:prstDash val="solid"/>
            <a:round/>
            <a:headEnd len="med" w="med" type="none"/>
            <a:tailEnd len="med" w="med" type="triangle"/>
          </a:ln>
        </p:spPr>
      </p:cxnSp>
      <p:sp>
        <p:nvSpPr>
          <p:cNvPr id="132" name="Google Shape;132;p24"/>
          <p:cNvSpPr txBox="1"/>
          <p:nvPr/>
        </p:nvSpPr>
        <p:spPr>
          <a:xfrm>
            <a:off x="5700600" y="1866050"/>
            <a:ext cx="2816100" cy="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363659"/>
                </a:solidFill>
                <a:latin typeface="Source Sans Pro"/>
                <a:ea typeface="Source Sans Pro"/>
                <a:cs typeface="Source Sans Pro"/>
                <a:sym typeface="Source Sans Pro"/>
              </a:rPr>
              <a:t>Acceptation implicite </a:t>
            </a:r>
            <a:r>
              <a:rPr lang="en" sz="2000">
                <a:solidFill>
                  <a:srgbClr val="363659"/>
                </a:solidFill>
                <a:latin typeface="Source Sans Pro"/>
                <a:ea typeface="Source Sans Pro"/>
                <a:cs typeface="Source Sans Pro"/>
                <a:sym typeface="Source Sans Pro"/>
              </a:rPr>
              <a:t> </a:t>
            </a:r>
            <a:endParaRPr b="1" sz="2000">
              <a:solidFill>
                <a:srgbClr val="F05A4E"/>
              </a:solidFill>
              <a:latin typeface="Source Sans Pro"/>
              <a:ea typeface="Source Sans Pro"/>
              <a:cs typeface="Source Sans Pro"/>
              <a:sym typeface="Source Sans Pro"/>
            </a:endParaRPr>
          </a:p>
        </p:txBody>
      </p:sp>
      <p:pic>
        <p:nvPicPr>
          <p:cNvPr id="133" name="Google Shape;133;p24"/>
          <p:cNvPicPr preferRelativeResize="0"/>
          <p:nvPr/>
        </p:nvPicPr>
        <p:blipFill>
          <a:blip r:embed="rId3">
            <a:alphaModFix/>
          </a:blip>
          <a:stretch>
            <a:fillRect/>
          </a:stretch>
        </p:blipFill>
        <p:spPr>
          <a:xfrm>
            <a:off x="1514150" y="2272312"/>
            <a:ext cx="1255207" cy="1613846"/>
          </a:xfrm>
          <a:prstGeom prst="rect">
            <a:avLst/>
          </a:prstGeom>
          <a:noFill/>
          <a:ln cap="flat" cmpd="sng" w="9525">
            <a:solidFill>
              <a:srgbClr val="363759"/>
            </a:solidFill>
            <a:prstDash val="solid"/>
            <a:round/>
            <a:headEnd len="sm" w="sm" type="none"/>
            <a:tailEnd len="sm" w="sm" type="none"/>
          </a:ln>
        </p:spPr>
      </p:pic>
      <p:cxnSp>
        <p:nvCxnSpPr>
          <p:cNvPr id="134" name="Google Shape;134;p24"/>
          <p:cNvCxnSpPr/>
          <p:nvPr/>
        </p:nvCxnSpPr>
        <p:spPr>
          <a:xfrm flipH="1" rot="10800000">
            <a:off x="4979875" y="2070800"/>
            <a:ext cx="489600" cy="16500"/>
          </a:xfrm>
          <a:prstGeom prst="straightConnector1">
            <a:avLst/>
          </a:prstGeom>
          <a:noFill/>
          <a:ln cap="flat" cmpd="sng" w="28575">
            <a:solidFill>
              <a:srgbClr val="F05A4E"/>
            </a:solidFill>
            <a:prstDash val="solid"/>
            <a:round/>
            <a:headEnd len="med" w="med" type="none"/>
            <a:tailEnd len="med" w="med" type="triangle"/>
          </a:ln>
        </p:spPr>
      </p:cxnSp>
      <p:pic>
        <p:nvPicPr>
          <p:cNvPr id="135" name="Google Shape;135;p24"/>
          <p:cNvPicPr preferRelativeResize="0"/>
          <p:nvPr/>
        </p:nvPicPr>
        <p:blipFill>
          <a:blip r:embed="rId4">
            <a:alphaModFix/>
          </a:blip>
          <a:stretch>
            <a:fillRect/>
          </a:stretch>
        </p:blipFill>
        <p:spPr>
          <a:xfrm>
            <a:off x="6107875" y="2571799"/>
            <a:ext cx="1933200" cy="1263609"/>
          </a:xfrm>
          <a:prstGeom prst="rect">
            <a:avLst/>
          </a:prstGeom>
          <a:noFill/>
          <a:ln>
            <a:noFill/>
          </a:ln>
        </p:spPr>
      </p:pic>
      <p:sp>
        <p:nvSpPr>
          <p:cNvPr id="136" name="Google Shape;136;p24"/>
          <p:cNvSpPr txBox="1"/>
          <p:nvPr/>
        </p:nvSpPr>
        <p:spPr>
          <a:xfrm>
            <a:off x="1503325" y="3586875"/>
            <a:ext cx="1394700" cy="478500"/>
          </a:xfrm>
          <a:prstGeom prst="rect">
            <a:avLst/>
          </a:prstGeom>
          <a:noFill/>
          <a:ln cap="flat" cmpd="sng" w="38100">
            <a:solidFill>
              <a:srgbClr val="F05A4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05A4E"/>
              </a:solidFill>
            </a:endParaRPr>
          </a:p>
        </p:txBody>
      </p:sp>
      <p:pic>
        <p:nvPicPr>
          <p:cNvPr id="137" name="Google Shape;137;p24"/>
          <p:cNvPicPr preferRelativeResize="0"/>
          <p:nvPr/>
        </p:nvPicPr>
        <p:blipFill>
          <a:blip r:embed="rId5">
            <a:alphaModFix/>
          </a:blip>
          <a:stretch>
            <a:fillRect/>
          </a:stretch>
        </p:blipFill>
        <p:spPr>
          <a:xfrm>
            <a:off x="178226" y="3244825"/>
            <a:ext cx="4067039" cy="1217340"/>
          </a:xfrm>
          <a:prstGeom prst="rect">
            <a:avLst/>
          </a:prstGeom>
          <a:noFill/>
          <a:ln cap="flat" cmpd="sng" w="38100">
            <a:solidFill>
              <a:srgbClr val="F05A4E"/>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7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7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7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7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6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477300" y="0"/>
            <a:ext cx="8189400" cy="9144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en">
                <a:latin typeface="Source Sans Pro"/>
                <a:ea typeface="Source Sans Pro"/>
                <a:cs typeface="Source Sans Pro"/>
                <a:sym typeface="Source Sans Pro"/>
              </a:rPr>
              <a:t>À vous la parole!</a:t>
            </a:r>
            <a:endParaRPr>
              <a:latin typeface="Source Sans Pro"/>
              <a:ea typeface="Source Sans Pro"/>
              <a:cs typeface="Source Sans Pro"/>
              <a:sym typeface="Source Sans Pro"/>
            </a:endParaRPr>
          </a:p>
        </p:txBody>
      </p:sp>
      <p:sp>
        <p:nvSpPr>
          <p:cNvPr id="143" name="Google Shape;143;p25"/>
          <p:cNvSpPr/>
          <p:nvPr/>
        </p:nvSpPr>
        <p:spPr>
          <a:xfrm>
            <a:off x="417900" y="914400"/>
            <a:ext cx="8248800" cy="106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200">
                <a:solidFill>
                  <a:srgbClr val="363659"/>
                </a:solidFill>
                <a:latin typeface="Source Sans Pro"/>
                <a:ea typeface="Source Sans Pro"/>
                <a:cs typeface="Source Sans Pro"/>
                <a:sym typeface="Source Sans Pro"/>
              </a:rPr>
              <a:t>Lorsque vous souscrivez à une nouvelle assurance, prenez-vous le temps de lire le contrat?</a:t>
            </a:r>
            <a:endParaRPr b="1" sz="2200">
              <a:solidFill>
                <a:srgbClr val="363659"/>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200">
              <a:solidFill>
                <a:srgbClr val="202E3C"/>
              </a:solidFill>
              <a:latin typeface="Source Sans Pro"/>
              <a:ea typeface="Source Sans Pro"/>
              <a:cs typeface="Source Sans Pro"/>
              <a:sym typeface="Source Sans Pro"/>
            </a:endParaRPr>
          </a:p>
        </p:txBody>
      </p:sp>
      <p:sp>
        <p:nvSpPr>
          <p:cNvPr id="144" name="Google Shape;144;p25"/>
          <p:cNvSpPr/>
          <p:nvPr/>
        </p:nvSpPr>
        <p:spPr>
          <a:xfrm>
            <a:off x="417900" y="1891600"/>
            <a:ext cx="8189400" cy="1985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2000">
                <a:solidFill>
                  <a:srgbClr val="363759"/>
                </a:solidFill>
                <a:latin typeface="Source Sans Pro"/>
                <a:ea typeface="Source Sans Pro"/>
                <a:cs typeface="Source Sans Pro"/>
                <a:sym typeface="Source Sans Pro"/>
              </a:rPr>
              <a:t>C’est la même chose ici, rares sont les personnes qui le font réellement! Heureusement, il existe des ressources qui vous en font des résumés.</a:t>
            </a:r>
            <a:endParaRPr sz="2000">
              <a:solidFill>
                <a:srgbClr val="202E3C"/>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1600">
              <a:solidFill>
                <a:srgbClr val="202E3C"/>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sz="2200">
              <a:solidFill>
                <a:srgbClr val="202E3C"/>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a:off x="1226050" y="781050"/>
            <a:ext cx="6691891" cy="3924298"/>
          </a:xfrm>
          <a:prstGeom prst="rect">
            <a:avLst/>
          </a:prstGeom>
          <a:noFill/>
          <a:ln>
            <a:noFill/>
          </a:ln>
        </p:spPr>
      </p:pic>
      <p:sp>
        <p:nvSpPr>
          <p:cNvPr id="150" name="Google Shape;150;p26"/>
          <p:cNvSpPr txBox="1"/>
          <p:nvPr/>
        </p:nvSpPr>
        <p:spPr>
          <a:xfrm>
            <a:off x="328800" y="131400"/>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F05A4E"/>
                </a:solidFill>
                <a:latin typeface="Source Sans Pro"/>
                <a:ea typeface="Source Sans Pro"/>
                <a:cs typeface="Source Sans Pro"/>
                <a:sym typeface="Source Sans Pro"/>
              </a:rPr>
              <a:t>Outil très pratique </a:t>
            </a:r>
            <a:endParaRPr/>
          </a:p>
        </p:txBody>
      </p:sp>
      <p:sp>
        <p:nvSpPr>
          <p:cNvPr id="151" name="Google Shape;151;p26"/>
          <p:cNvSpPr/>
          <p:nvPr/>
        </p:nvSpPr>
        <p:spPr>
          <a:xfrm>
            <a:off x="6972600" y="3734750"/>
            <a:ext cx="1267500" cy="672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p:nvPr/>
        </p:nvSpPr>
        <p:spPr>
          <a:xfrm>
            <a:off x="914400" y="3192275"/>
            <a:ext cx="1171800" cy="6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6"/>
          <p:cNvPicPr preferRelativeResize="0"/>
          <p:nvPr/>
        </p:nvPicPr>
        <p:blipFill>
          <a:blip r:embed="rId4">
            <a:alphaModFix/>
          </a:blip>
          <a:stretch>
            <a:fillRect/>
          </a:stretch>
        </p:blipFill>
        <p:spPr>
          <a:xfrm>
            <a:off x="85025" y="-116487"/>
            <a:ext cx="8973952" cy="537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dèle ppt alphanumérique">
  <a:themeElements>
    <a:clrScheme name="Alphanumérique">
      <a:dk1>
        <a:srgbClr val="363759"/>
      </a:dk1>
      <a:lt1>
        <a:srgbClr val="FFFFFF"/>
      </a:lt1>
      <a:dk2>
        <a:srgbClr val="363759"/>
      </a:dk2>
      <a:lt2>
        <a:srgbClr val="FFFFFF"/>
      </a:lt2>
      <a:accent1>
        <a:srgbClr val="F05B4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52EDEE0ED184F8436F95201FED710" ma:contentTypeVersion="13" ma:contentTypeDescription="Crée un document." ma:contentTypeScope="" ma:versionID="f785dca387f58dc9bdf4d1929e23a4b9">
  <xsd:schema xmlns:xsd="http://www.w3.org/2001/XMLSchema" xmlns:xs="http://www.w3.org/2001/XMLSchema" xmlns:p="http://schemas.microsoft.com/office/2006/metadata/properties" xmlns:ns2="85e1e3ed-d200-4a09-bc4b-ae2eac87e06a" xmlns:ns3="43c84c27-5f86-4081-aff9-b27a6863c48b" targetNamespace="http://schemas.microsoft.com/office/2006/metadata/properties" ma:root="true" ma:fieldsID="e98ce2eee941e286b12583f1b53e4f25" ns2:_="" ns3:_="">
    <xsd:import namespace="85e1e3ed-d200-4a09-bc4b-ae2eac87e06a"/>
    <xsd:import namespace="43c84c27-5f86-4081-aff9-b27a6863c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1e3ed-d200-4a09-bc4b-ae2eac87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c84c27-5f86-4081-aff9-b27a6863c48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F79889-2E66-4CF9-A7C2-023FF5776175}"/>
</file>

<file path=customXml/itemProps2.xml><?xml version="1.0" encoding="utf-8"?>
<ds:datastoreItem xmlns:ds="http://schemas.openxmlformats.org/officeDocument/2006/customXml" ds:itemID="{FCC5ADC1-B7E2-4278-8BC5-10CF8FB95178}"/>
</file>

<file path=customXml/itemProps3.xml><?xml version="1.0" encoding="utf-8"?>
<ds:datastoreItem xmlns:ds="http://schemas.openxmlformats.org/officeDocument/2006/customXml" ds:itemID="{112DF89E-0D01-43B6-91BB-93A19B095C9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0x010100ED552EDEE0ED184F8436F95201FED710</vt:lpwstr>
  </property>
</Properties>
</file>