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5"/>
    <p:sldMasterId id="214748367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y="5143500" cx="9144000"/>
  <p:notesSz cx="6858000" cy="9144000"/>
  <p:embeddedFontLst>
    <p:embeddedFont>
      <p:font typeface="Source Sans Pro Light"/>
      <p:regular r:id="rId46"/>
      <p:bold r:id="rId47"/>
      <p:italic r:id="rId48"/>
      <p:boldItalic r:id="rId49"/>
    </p:embeddedFont>
    <p:embeddedFont>
      <p:font typeface="Source Sans Pro SemiBold"/>
      <p:regular r:id="rId50"/>
      <p:bold r:id="rId51"/>
      <p:italic r:id="rId52"/>
      <p:boldItalic r:id="rId53"/>
    </p:embeddedFont>
    <p:embeddedFont>
      <p:font typeface="Helvetica Neue"/>
      <p:regular r:id="rId54"/>
      <p:bold r:id="rId55"/>
      <p:italic r:id="rId56"/>
      <p:boldItalic r:id="rId57"/>
    </p:embeddedFont>
    <p:embeddedFont>
      <p:font typeface="Source Sans Pro"/>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DE24AA-DBF0-4992-B9A3-FA462D6DF928}">
  <a:tblStyle styleId="{DEDE24AA-DBF0-4992-B9A3-FA462D6DF92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slide" Target="slides/slide32.xml"/><Relationship Id="rId26" Type="http://schemas.openxmlformats.org/officeDocument/2006/relationships/slide" Target="slides/slide19.xml"/><Relationship Id="rId13" Type="http://schemas.openxmlformats.org/officeDocument/2006/relationships/slide" Target="slides/slide6.xml"/><Relationship Id="rId18" Type="http://schemas.openxmlformats.org/officeDocument/2006/relationships/slide" Target="slides/slide11.xml"/><Relationship Id="rId42" Type="http://schemas.openxmlformats.org/officeDocument/2006/relationships/slide" Target="slides/slide35.xml"/><Relationship Id="rId47" Type="http://schemas.openxmlformats.org/officeDocument/2006/relationships/font" Target="fonts/SourceSansProLight-bold.fntdata"/><Relationship Id="rId34" Type="http://schemas.openxmlformats.org/officeDocument/2006/relationships/slide" Target="slides/slide27.xml"/><Relationship Id="rId21" Type="http://schemas.openxmlformats.org/officeDocument/2006/relationships/slide" Target="slides/slide14.xml"/><Relationship Id="rId50" Type="http://schemas.openxmlformats.org/officeDocument/2006/relationships/font" Target="fonts/SourceSansProSemiBold-regular.fntdata"/><Relationship Id="rId55" Type="http://schemas.openxmlformats.org/officeDocument/2006/relationships/font" Target="fonts/HelveticaNeue-bold.fntdata"/><Relationship Id="rId63" Type="http://schemas.openxmlformats.org/officeDocument/2006/relationships/customXml" Target="../customXml/item2.xml"/><Relationship Id="rId7" Type="http://schemas.openxmlformats.org/officeDocument/2006/relationships/notesMaster" Target="notesMasters/notesMaster1.xml"/><Relationship Id="rId2" Type="http://schemas.openxmlformats.org/officeDocument/2006/relationships/viewProps" Target="viewProps.xml"/><Relationship Id="rId29" Type="http://schemas.openxmlformats.org/officeDocument/2006/relationships/slide" Target="slides/slide22.xml"/><Relationship Id="rId16" Type="http://schemas.openxmlformats.org/officeDocument/2006/relationships/slide" Target="slides/slide9.xml"/><Relationship Id="rId40" Type="http://schemas.openxmlformats.org/officeDocument/2006/relationships/slide" Target="slides/slide33.xml"/><Relationship Id="rId45" Type="http://schemas.openxmlformats.org/officeDocument/2006/relationships/slide" Target="slides/slide38.xml"/><Relationship Id="rId32" Type="http://schemas.openxmlformats.org/officeDocument/2006/relationships/slide" Target="slides/slide25.xml"/><Relationship Id="rId37" Type="http://schemas.openxmlformats.org/officeDocument/2006/relationships/slide" Target="slides/slide30.xml"/><Relationship Id="rId24" Type="http://schemas.openxmlformats.org/officeDocument/2006/relationships/slide" Target="slides/slide17.xml"/><Relationship Id="rId53" Type="http://schemas.openxmlformats.org/officeDocument/2006/relationships/font" Target="fonts/SourceSansProSemiBold-boldItalic.fntdata"/><Relationship Id="rId11" Type="http://schemas.openxmlformats.org/officeDocument/2006/relationships/slide" Target="slides/slide4.xml"/><Relationship Id="rId58" Type="http://schemas.openxmlformats.org/officeDocument/2006/relationships/font" Target="fonts/SourceSansPro-regular.fntdata"/><Relationship Id="rId5" Type="http://schemas.openxmlformats.org/officeDocument/2006/relationships/slideMaster" Target="slideMasters/slideMaster1.xml"/><Relationship Id="rId61" Type="http://schemas.openxmlformats.org/officeDocument/2006/relationships/font" Target="fonts/SourceSansPro-boldItalic.fntdata"/><Relationship Id="rId19" Type="http://schemas.openxmlformats.org/officeDocument/2006/relationships/slide" Target="slides/slide12.xml"/><Relationship Id="rId43" Type="http://schemas.openxmlformats.org/officeDocument/2006/relationships/slide" Target="slides/slide36.xml"/><Relationship Id="rId48" Type="http://schemas.openxmlformats.org/officeDocument/2006/relationships/font" Target="fonts/SourceSansProLight-italic.fntdata"/><Relationship Id="rId30" Type="http://schemas.openxmlformats.org/officeDocument/2006/relationships/slide" Target="slides/slide23.xml"/><Relationship Id="rId35" Type="http://schemas.openxmlformats.org/officeDocument/2006/relationships/slide" Target="slides/slide28.xml"/><Relationship Id="rId22" Type="http://schemas.openxmlformats.org/officeDocument/2006/relationships/slide" Target="slides/slide15.xml"/><Relationship Id="rId27" Type="http://schemas.openxmlformats.org/officeDocument/2006/relationships/slide" Target="slides/slide20.xml"/><Relationship Id="rId56" Type="http://schemas.openxmlformats.org/officeDocument/2006/relationships/font" Target="fonts/HelveticaNeue-italic.fntdata"/><Relationship Id="rId14" Type="http://schemas.openxmlformats.org/officeDocument/2006/relationships/slide" Target="slides/slide7.xml"/><Relationship Id="rId64" Type="http://schemas.openxmlformats.org/officeDocument/2006/relationships/customXml" Target="../customXml/item3.xml"/><Relationship Id="rId8" Type="http://schemas.openxmlformats.org/officeDocument/2006/relationships/slide" Target="slides/slide1.xml"/><Relationship Id="rId51" Type="http://schemas.openxmlformats.org/officeDocument/2006/relationships/font" Target="fonts/SourceSansProSemiBold-bold.fntdata"/><Relationship Id="rId3" Type="http://schemas.openxmlformats.org/officeDocument/2006/relationships/presProps" Target="presProps.xml"/><Relationship Id="rId46" Type="http://schemas.openxmlformats.org/officeDocument/2006/relationships/font" Target="fonts/SourceSansProLight-regular.fntdata"/><Relationship Id="rId33" Type="http://schemas.openxmlformats.org/officeDocument/2006/relationships/slide" Target="slides/slide26.xml"/><Relationship Id="rId38" Type="http://schemas.openxmlformats.org/officeDocument/2006/relationships/slide" Target="slides/slide31.xml"/><Relationship Id="rId25" Type="http://schemas.openxmlformats.org/officeDocument/2006/relationships/slide" Target="slides/slide18.xml"/><Relationship Id="rId12" Type="http://schemas.openxmlformats.org/officeDocument/2006/relationships/slide" Target="slides/slide5.xml"/><Relationship Id="rId59" Type="http://schemas.openxmlformats.org/officeDocument/2006/relationships/font" Target="fonts/SourceSansPro-bold.fntdata"/><Relationship Id="rId17" Type="http://schemas.openxmlformats.org/officeDocument/2006/relationships/slide" Target="slides/slide10.xml"/><Relationship Id="rId41" Type="http://schemas.openxmlformats.org/officeDocument/2006/relationships/slide" Target="slides/slide34.xml"/><Relationship Id="rId20" Type="http://schemas.openxmlformats.org/officeDocument/2006/relationships/slide" Target="slides/slide13.xml"/><Relationship Id="rId54" Type="http://schemas.openxmlformats.org/officeDocument/2006/relationships/font" Target="fonts/HelveticaNeue-regular.fntdata"/><Relationship Id="rId62" Type="http://schemas.openxmlformats.org/officeDocument/2006/relationships/customXml" Target="../customXml/item1.xml"/><Relationship Id="rId1" Type="http://schemas.openxmlformats.org/officeDocument/2006/relationships/theme" Target="theme/theme2.xml"/><Relationship Id="rId6" Type="http://schemas.openxmlformats.org/officeDocument/2006/relationships/slideMaster" Target="slideMasters/slideMaster2.xml"/><Relationship Id="rId49" Type="http://schemas.openxmlformats.org/officeDocument/2006/relationships/font" Target="fonts/SourceSansProLight-boldItalic.fntdata"/><Relationship Id="rId36" Type="http://schemas.openxmlformats.org/officeDocument/2006/relationships/slide" Target="slides/slide29.xml"/><Relationship Id="rId23" Type="http://schemas.openxmlformats.org/officeDocument/2006/relationships/slide" Target="slides/slide16.xml"/><Relationship Id="rId28" Type="http://schemas.openxmlformats.org/officeDocument/2006/relationships/slide" Target="slides/slide21.xml"/><Relationship Id="rId57" Type="http://schemas.openxmlformats.org/officeDocument/2006/relationships/font" Target="fonts/HelveticaNeue-boldItalic.fntdata"/><Relationship Id="rId15" Type="http://schemas.openxmlformats.org/officeDocument/2006/relationships/slide" Target="slides/slide8.xml"/><Relationship Id="rId44" Type="http://schemas.openxmlformats.org/officeDocument/2006/relationships/slide" Target="slides/slide37.xml"/><Relationship Id="rId31" Type="http://schemas.openxmlformats.org/officeDocument/2006/relationships/slide" Target="slides/slide24.xml"/><Relationship Id="rId60" Type="http://schemas.openxmlformats.org/officeDocument/2006/relationships/font" Target="fonts/SourceSansPro-italic.fntdata"/><Relationship Id="rId52" Type="http://schemas.openxmlformats.org/officeDocument/2006/relationships/font" Target="fonts/SourceSansProSemiBold-italic.fntdata"/><Relationship Id="rId10" Type="http://schemas.openxmlformats.org/officeDocument/2006/relationships/slide" Target="slides/slide3.xml"/><Relationship Id="rId4" Type="http://schemas.openxmlformats.org/officeDocument/2006/relationships/tableStyles" Target="tableStyles.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0jrRjqef1M_02fIb6Vr0H7-Nl2ZB5yHI/view?usp=sharing" TargetMode="External"/><Relationship Id="rId3" Type="http://schemas.openxmlformats.org/officeDocument/2006/relationships/hyperlink" Target="https://drive.google.com/file/d/1yVSj7KW2L4NmN-G0nA9oT7ypy_YYFeSO/view?usp=sharing" TargetMode="External"/><Relationship Id="rId4" Type="http://schemas.openxmlformats.org/officeDocument/2006/relationships/hyperlink" Target="https://docs.google.com/document/d/1bG-Rw5bgymcudiN--oJ-V3uni9bUn46_/edit" TargetMode="External"/><Relationship Id="rId9" Type="http://schemas.openxmlformats.org/officeDocument/2006/relationships/hyperlink" Target="https://docs.google.com/presentation/d/1RGUSnQIQWNeTF4U5g75yd2iaVi6XG8EYgMNjscvJsiY/edit#slide=id.gca900aae6b_0_0" TargetMode="External"/><Relationship Id="rId5" Type="http://schemas.openxmlformats.org/officeDocument/2006/relationships/hyperlink" Target="https://alphanumerique.ca" TargetMode="External"/><Relationship Id="rId6" Type="http://schemas.openxmlformats.org/officeDocument/2006/relationships/hyperlink" Target="https://drive.google.com/file/d/12YVJdsC3Mrxdj4Jv32i1JDU9M9F-TYzu/view?usp=sharing" TargetMode="External"/><Relationship Id="rId7" Type="http://schemas.openxmlformats.org/officeDocument/2006/relationships/hyperlink" Target="https://docs.google.com/document/d/1ilxJ7I6VUnqH0hbBnUHjOVzNmuOjsblw4HIOdXPgZsE/edit" TargetMode="External"/><Relationship Id="rId8" Type="http://schemas.openxmlformats.org/officeDocument/2006/relationships/hyperlink" Target="https://docs.google.com/presentation/d/16zw8BcNmEltSLzBHw_eLrYFdP47ZyzCp3BptbyyHAMY/edit#slide=id.g1a69419a36841d52_0"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taterre.fr/dossiers/pourquoi-nos-produits-durent-ils-de-moins-en-moins-longtemps/lobsolescence-programmee-cest" TargetMode="External"/><Relationship Id="rId3" Type="http://schemas.openxmlformats.org/officeDocument/2006/relationships/hyperlink" Target="https://www.ledevoir.com/opinion/chroniques/551204/l-obsolescence-programmee" TargetMode="External"/><Relationship Id="rId4" Type="http://schemas.openxmlformats.org/officeDocument/2006/relationships/hyperlink" Target="https://ici.radio-canada.ca/nouvelle/1152218/obsolescence-programmee-projet-loi-quebec-etudiants-universite-sherbrooke-droit" TargetMode="External"/><Relationship Id="rId5" Type="http://schemas.openxmlformats.org/officeDocument/2006/relationships/hyperlink" Target="https://www.youtube.com/watch?v=2FJq9hFvmrk" TargetMode="External"/><Relationship Id="rId6" Type="http://schemas.openxmlformats.org/officeDocument/2006/relationships/hyperlink" Target="https://www.definitions-marketing.com/definition/obsolescence-esthetique-ou-psychologique/" TargetMode="External"/><Relationship Id="rId7" Type="http://schemas.openxmlformats.org/officeDocument/2006/relationships/hyperlink" Target="https://www.ledevoir.com/societe/consommation/540593/consommation-combattre-l-obsolescence-programmee-une-reparation-a-la-fois" TargetMode="External"/><Relationship Id="rId8" Type="http://schemas.openxmlformats.org/officeDocument/2006/relationships/hyperlink" Target="https://www.halteobsolescence.org/quest-ce-que-lobsolescence-logiciell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sertech.ca/wp-content/documents/techno-responsables/insertech-guide-prolonger-vie-ordinateurs.pdf" TargetMode="External"/><Relationship Id="rId3" Type="http://schemas.openxmlformats.org/officeDocument/2006/relationships/hyperlink" Target="https://ciraig.org/index.php/life-cycle-assessment/"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roduitreconditionne.fr/" TargetMode="External"/><Relationship Id="rId3" Type="http://schemas.openxmlformats.org/officeDocument/2006/relationships/hyperlink" Target="https://www.insertech.ca/wp-content/documents/techno-responsables/insertech-guide-prolonger-vie-ordinateurs.pdf" TargetMode="External"/><Relationship Id="rId4" Type="http://schemas.openxmlformats.org/officeDocument/2006/relationships/hyperlink" Target="https://www.ademe.fr/sites/default/files/assets/documents/guide-pratique-face-cachee-numerique.pd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sertech.ca/wp-content/documents/techno-responsables/insertech-guide-prolonger-vie-ordinateurs.pdf" TargetMode="External"/><Relationship Id="rId3" Type="http://schemas.openxmlformats.org/officeDocument/2006/relationships/hyperlink" Target="https://www.ademe.fr/sites/default/files/assets/documents/guide-pratique-face-cachee-numerique.pdf"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sertech.ca/wp-content/documents/techno-responsables/insertech-guide-prolonger-vie-ordinateurs.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deme.fr/sites/default/files/assets/documents/guide-pratique-face-cachee-numerique.pdf" TargetMode="External"/><Relationship Id="rId3" Type="http://schemas.openxmlformats.org/officeDocument/2006/relationships/hyperlink" Target="https://www.hydroquebec.com/residentiel/mieux-consommer/appareils-electroniques/activer-veille-ordinateur.html#:~:text=Contrairement%20%C3%A0%20la%20croyance%20populaire,mode%20veille%20de%20l'ordinateur."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sserpuariens.com/" TargetMode="External"/><Relationship Id="rId3" Type="http://schemas.openxmlformats.org/officeDocument/2006/relationships/hyperlink" Target="https://www.ademe.fr/sites/default/files/assets/documents/guide-pratique-face-cachee-numerique.pdf" TargetMode="External"/><Relationship Id="rId4" Type="http://schemas.openxmlformats.org/officeDocument/2006/relationships/hyperlink" Target="https://www.recyclermeselectroniques.ca/learning/videos-fr/les-metaux-precieux-des-appareils-electroniques/"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cyclermeselectroniques.ca/learning/videos-fr/les-metaux-precieux-des-appareils-electroniques/" TargetMode="External"/><Relationship Id="rId3" Type="http://schemas.openxmlformats.org/officeDocument/2006/relationships/hyperlink" Target="https://www.ademe.fr/sites/default/files/assets/documents/guide-pratique-face-cachee-numerique.pdf"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cyclermeselectroniques.ca/learning/videos-fr/les-metaux-precieux-des-appareils-electroniques/" TargetMode="External"/><Relationship Id="rId3" Type="http://schemas.openxmlformats.org/officeDocument/2006/relationships/hyperlink" Target="https://www.ademe.fr/sites/default/files/assets/documents/guide-pratique-face-cachee-numerique.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cyclermeselectroniques.ca/learning/activites/calculatrice-de-lincidence-electronique/"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shiftproject.org/article/climat-insoutenable-usage-video/"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epoint.fr/high-tech-internet/netflix-quelle-est-l-empreinte-carbone-d-une-heure-de-streaming-11-04-2021-2421698_47.php" TargetMode="External"/><Relationship Id="rId3" Type="http://schemas.openxmlformats.org/officeDocument/2006/relationships/hyperlink" Target="https://theshiftproject.org/article/climat-insoutenable-usage-video/"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bonliteracy.com/the-carbon-cost-of-an-email/"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eenspector.com/fr/moteurs-de-recherches"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eenspector.com/fr/moteurs-de-recherches/" TargetMode="External"/><Relationship Id="rId3" Type="http://schemas.openxmlformats.org/officeDocument/2006/relationships/hyperlink" Target="https://greenspector.com/fr/moteurs-de-recherches"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ci.radio-canada.ca/nouvelle/1154921/stress-changements-climatiques-rechauffement-planete" TargetMode="External"/><Relationship Id="rId3" Type="http://schemas.openxmlformats.org/officeDocument/2006/relationships/hyperlink" Target="https://www.actualites.uqam.ca/2019/etes-vous-eco-anxieux" TargetMode="External"/><Relationship Id="rId4" Type="http://schemas.openxmlformats.org/officeDocument/2006/relationships/hyperlink" Target="http://gdt.oqlf.gouv.qc.ca/ficheOqlf.aspx?Id_Fiche=26556920" TargetMode="External"/><Relationship Id="rId5" Type="http://schemas.openxmlformats.org/officeDocument/2006/relationships/hyperlink" Target="https://www.youtube.com/watch?v=SKjZz6LQAd0" TargetMode="External"/><Relationship Id="rId6" Type="http://schemas.openxmlformats.org/officeDocument/2006/relationships/hyperlink" Target="https://www.uquebec.ca/reseau/fr/medias/actualites-du-reseau/ecoanxiete-craindre-lultime-catastrophe" TargetMode="External"/><Relationship Id="rId7" Type="http://schemas.openxmlformats.org/officeDocument/2006/relationships/hyperlink" Target="https://lactualite.com/sante-et-science/des-trucs-pour-soulager-votre-ecoanxiete/?fbclid=IwAR3pzbNZQXqe7DFDg8SSpSc1OR1PyZ96SdDZuVigX-oRnBmgb3BSjSmp2M0"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1.undp.org/content/undp/fr/home/sustainable-development-goals.html" TargetMode="External"/><Relationship Id="rId3" Type="http://schemas.openxmlformats.org/officeDocument/2006/relationships/hyperlink" Target="https://martel.ebsi.umontreal.ca/2021/04/19/lengagement-socioecologique-des-bibliotheques-un-livret-et-une-ressource-educative-libre/"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wdle.com" TargetMode="External"/><Relationship Id="rId3" Type="http://schemas.openxmlformats.org/officeDocument/2006/relationships/hyperlink" Target="https://www.ecosia.org" TargetMode="External"/><Relationship Id="rId4" Type="http://schemas.openxmlformats.org/officeDocument/2006/relationships/hyperlink" Target="https://www.lilo.org" TargetMode="External"/><Relationship Id="rId5" Type="http://schemas.openxmlformats.org/officeDocument/2006/relationships/hyperlink" Target="https://www.earthdefinition.org" TargetMode="External"/><Relationship Id="rId6" Type="http://schemas.openxmlformats.org/officeDocument/2006/relationships/hyperlink" Target="https://www.envirogadget.com" TargetMode="External"/><Relationship Id="rId7" Type="http://schemas.openxmlformats.org/officeDocument/2006/relationships/hyperlink" Target="https://www.insertech.ca" TargetMode="External"/><Relationship Id="rId8" Type="http://schemas.openxmlformats.org/officeDocument/2006/relationships/hyperlink" Target="https://www.recyclermeselectroniques.ca/qc/"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eenspector.com/en/home/" TargetMode="External"/><Relationship Id="rId3" Type="http://schemas.openxmlformats.org/officeDocument/2006/relationships/hyperlink" Target="https://www.websitecarbon.com" TargetMode="External"/><Relationship Id="rId4" Type="http://schemas.openxmlformats.org/officeDocument/2006/relationships/hyperlink" Target="https://www.website-footprint.com/en/" TargetMode="External"/><Relationship Id="rId5" Type="http://schemas.openxmlformats.org/officeDocument/2006/relationships/hyperlink" Target="https://chrome.google.com/webstore/detail/green-leaf/npcoggkjmiflkenokdccnokeifkbohgi?hl=en" TargetMode="External"/><Relationship Id="rId6" Type="http://schemas.openxmlformats.org/officeDocument/2006/relationships/hyperlink" Target="https://theshiftproject.org/carbonalyser-extension-navigateur/"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atista.com/statistics/617136/digital-population-worldwide/" TargetMode="External"/><Relationship Id="rId3" Type="http://schemas.openxmlformats.org/officeDocument/2006/relationships/hyperlink" Target="https://www.youtube.com/watch?v=iOlHJQjEGHc" TargetMode="External"/><Relationship Id="rId4" Type="http://schemas.openxmlformats.org/officeDocument/2006/relationships/hyperlink" Target="https://www.oberlo.ca/blog/internet-statistics" TargetMode="External"/><Relationship Id="rId10" Type="http://schemas.openxmlformats.org/officeDocument/2006/relationships/hyperlink" Target="https://www.youtube.com/watch?v=y923bPwAot0" TargetMode="External"/><Relationship Id="rId9" Type="http://schemas.openxmlformats.org/officeDocument/2006/relationships/hyperlink" Target="https://www.ademe.fr/sites/default/files/assets/documents/guide-pratique-face-cachee-numerique.pdf" TargetMode="External"/><Relationship Id="rId5" Type="http://schemas.openxmlformats.org/officeDocument/2006/relationships/hyperlink" Target="https://www.bondcap.com/pdf/Internet_Trends_2019.pdf" TargetMode="External"/><Relationship Id="rId6" Type="http://schemas.openxmlformats.org/officeDocument/2006/relationships/hyperlink" Target="https://www.pewresearch.org/internet/2015/06/26/americans-internet-access-2000-2015/" TargetMode="External"/><Relationship Id="rId7" Type="http://schemas.openxmlformats.org/officeDocument/2006/relationships/hyperlink" Target="https://www.pewresearch.org/fact-tank/2021/04/02/7-of-americans-dont-use-the-internet-who-are-they/" TargetMode="External"/><Relationship Id="rId8" Type="http://schemas.openxmlformats.org/officeDocument/2006/relationships/hyperlink" Target="https://www.journaldunet.fr/web-tech/dictionnaire-du-webmastering/1203337-serveur-informatique-definition-traduction/"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gineering.fb.com/2018/05/21/networking-traffic/scaling-the-facebook-backbone-through-zero-touch-provisioning/" TargetMode="External"/><Relationship Id="rId3" Type="http://schemas.openxmlformats.org/officeDocument/2006/relationships/hyperlink" Target="https://ici.radio-canada.ca/nouvelle/1103674/amazon-varennes-centre-donnees-montoni-zamboni" TargetMode="External"/><Relationship Id="rId4" Type="http://schemas.openxmlformats.org/officeDocument/2006/relationships/hyperlink" Target="https://www.datacentermap.com/canada/" TargetMode="External"/><Relationship Id="rId5" Type="http://schemas.openxmlformats.org/officeDocument/2006/relationships/hyperlink" Target="https://www.youtube.com/watch?v=y923bPwAot0" TargetMode="External"/><Relationship Id="rId6" Type="http://schemas.openxmlformats.org/officeDocument/2006/relationships/hyperlink" Target="https://porteparole.org/en/plays/jaime-hydro/" TargetMode="External"/><Relationship Id="rId7" Type="http://schemas.openxmlformats.org/officeDocument/2006/relationships/hyperlink" Target="https://ici.radio-canada.ca/nouvelle/1808698/centre-traitement-donnes-haute-intensite-levis-qscale-investissement-867-million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c.com/future/article/20200305-why-your-internet-habits-are-not-as-clean-as-you-think" TargetMode="External"/><Relationship Id="rId3" Type="http://schemas.openxmlformats.org/officeDocument/2006/relationships/hyperlink" Target="https://www.newyorker.com/culture/cultural-comment/the-hidden-costs-of-streaming-music?fbclid=IwAR36OZXT3iC8krGpsC7m4s8F4sa0LYnBXHOgVb2wnK0ipz-iBVsBxVCtNcs" TargetMode="External"/><Relationship Id="rId4" Type="http://schemas.openxmlformats.org/officeDocument/2006/relationships/hyperlink" Target="https://ici.radio-canada.ca/nouvelle/1716920/dechet-electronique-onu-rapport-unu-telecommunication-electrique" TargetMode="External"/><Relationship Id="rId5" Type="http://schemas.openxmlformats.org/officeDocument/2006/relationships/hyperlink" Target="https://ourworldindata.org/plastic-pollutio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taterre.fr/dossiers/pourquoi-nos-produits-durent-ils-de-moins-en-moins-longtemps/lobsolescence-programmee-cest" TargetMode="External"/><Relationship Id="rId3" Type="http://schemas.openxmlformats.org/officeDocument/2006/relationships/hyperlink" Target="https://www.youtube.com/watch?v=2FJq9hFvmrk" TargetMode="External"/><Relationship Id="rId4" Type="http://schemas.openxmlformats.org/officeDocument/2006/relationships/hyperlink" Target="https://www.youtube.com/watch?v=i_DcJgQPRf8"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e3df34f6f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e3df34f6f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u="sng">
                <a:solidFill>
                  <a:srgbClr val="1155CC"/>
                </a:solidFill>
                <a:latin typeface="Source Sans Pro"/>
                <a:ea typeface="Source Sans Pro"/>
                <a:cs typeface="Source Sans Pro"/>
                <a:sym typeface="Source Sans Pro"/>
                <a:hlinkClick r:id="rId2">
                  <a:extLst>
                    <a:ext uri="{A12FA001-AC4F-418D-AE19-62706E023703}">
                      <ahyp:hlinkClr val="tx"/>
                    </a:ext>
                  </a:extLst>
                </a:hlinkClick>
              </a:rPr>
              <a:t>Règles d’éthique et code de conduite</a:t>
            </a:r>
            <a:endParaRPr sz="10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u="sng">
                <a:solidFill>
                  <a:srgbClr val="1155CC"/>
                </a:solidFill>
                <a:latin typeface="Source Sans Pro"/>
                <a:ea typeface="Source Sans Pro"/>
                <a:cs typeface="Source Sans Pro"/>
                <a:sym typeface="Source Sans Pro"/>
                <a:hlinkClick r:id="rId3">
                  <a:extLst>
                    <a:ext uri="{A12FA001-AC4F-418D-AE19-62706E023703}">
                      <ahyp:hlinkClr val="tx"/>
                    </a:ext>
                  </a:extLst>
                </a:hlinkClick>
              </a:rPr>
              <a:t>Procédure - Litige ou non-respect du code de conduite</a:t>
            </a:r>
            <a:endParaRPr sz="10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u="sng">
                <a:solidFill>
                  <a:srgbClr val="1155CC"/>
                </a:solidFill>
                <a:latin typeface="Source Sans Pro"/>
                <a:ea typeface="Source Sans Pro"/>
                <a:cs typeface="Source Sans Pro"/>
                <a:sym typeface="Source Sans Pro"/>
                <a:hlinkClick r:id="rId4">
                  <a:extLst>
                    <a:ext uri="{A12FA001-AC4F-418D-AE19-62706E023703}">
                      <ahyp:hlinkClr val="tx"/>
                    </a:ext>
                  </a:extLst>
                </a:hlinkClick>
              </a:rPr>
              <a:t>Déroulé technique </a:t>
            </a:r>
            <a:endParaRPr b="1" sz="13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3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300">
                <a:solidFill>
                  <a:srgbClr val="008BCB"/>
                </a:solidFill>
                <a:latin typeface="Source Sans Pro"/>
                <a:ea typeface="Source Sans Pro"/>
                <a:cs typeface="Source Sans Pro"/>
                <a:sym typeface="Source Sans Pro"/>
              </a:rPr>
              <a:t>PRÉSENTEZ-VOUS</a:t>
            </a:r>
            <a:endParaRPr>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073763"/>
                </a:solidFill>
                <a:latin typeface="Source Sans Pro"/>
                <a:ea typeface="Source Sans Pro"/>
                <a:cs typeface="Source Sans Pro"/>
                <a:sym typeface="Source Sans Pro"/>
              </a:rPr>
              <a:t>Bonjour je m’appelle (...) , et je suis (...) pour l’organisme </a:t>
            </a:r>
            <a:r>
              <a:rPr i="1" lang="en" sz="1200">
                <a:solidFill>
                  <a:srgbClr val="073763"/>
                </a:solidFill>
                <a:latin typeface="Source Sans Pro"/>
                <a:ea typeface="Source Sans Pro"/>
                <a:cs typeface="Source Sans Pro"/>
                <a:sym typeface="Source Sans Pro"/>
              </a:rPr>
              <a:t>Techno Culture Club</a:t>
            </a:r>
            <a:r>
              <a:rPr lang="en" sz="1200">
                <a:solidFill>
                  <a:srgbClr val="073763"/>
                </a:solidFill>
                <a:latin typeface="Source Sans Pro"/>
                <a:ea typeface="Source Sans Pro"/>
                <a:cs typeface="Source Sans Pro"/>
                <a:sym typeface="Source Sans Pro"/>
              </a:rPr>
              <a:t>. Nous sommes un organisme situé à Montréal et nous sommes spécialisé·e·s dans la création et la diffusion de contenu sur la littératie numérique.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073763"/>
                </a:solidFill>
                <a:latin typeface="Source Sans Pro"/>
                <a:ea typeface="Source Sans Pro"/>
                <a:cs typeface="Source Sans Pro"/>
                <a:sym typeface="Source Sans Pro"/>
              </a:rPr>
              <a:t>Cet atelier est donné dans le cadre du projet </a:t>
            </a:r>
            <a:r>
              <a:rPr i="1" lang="en" sz="1200">
                <a:solidFill>
                  <a:srgbClr val="073763"/>
                </a:solidFill>
                <a:latin typeface="Source Sans Pro"/>
                <a:ea typeface="Source Sans Pro"/>
                <a:cs typeface="Source Sans Pro"/>
                <a:sym typeface="Source Sans Pro"/>
              </a:rPr>
              <a:t>AlphaNumérique</a:t>
            </a:r>
            <a:r>
              <a:rPr lang="en" sz="1200">
                <a:solidFill>
                  <a:srgbClr val="073763"/>
                </a:solidFill>
                <a:latin typeface="Source Sans Pro"/>
                <a:ea typeface="Source Sans Pro"/>
                <a:cs typeface="Source Sans Pro"/>
                <a:sym typeface="Source Sans Pro"/>
              </a:rPr>
              <a:t>.</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i="1" lang="en" sz="1200">
                <a:solidFill>
                  <a:srgbClr val="073763"/>
                </a:solidFill>
                <a:latin typeface="Source Sans Pro"/>
                <a:ea typeface="Source Sans Pro"/>
                <a:cs typeface="Source Sans Pro"/>
                <a:sym typeface="Source Sans Pro"/>
              </a:rPr>
              <a:t>AlphaNumérique</a:t>
            </a:r>
            <a:r>
              <a:rPr lang="en" sz="1200">
                <a:solidFill>
                  <a:srgbClr val="073763"/>
                </a:solidFill>
                <a:latin typeface="Source Sans Pro"/>
                <a:ea typeface="Source Sans Pro"/>
                <a:cs typeface="Source Sans Pro"/>
                <a:sym typeface="Source Sans Pro"/>
              </a:rPr>
              <a:t> est un projet d’envergure nationale qui a pour vocation de contribuer à réduire les fossés numériques au sein de la population. Pour plus d'informations rendez-vous sur </a:t>
            </a:r>
            <a:r>
              <a:rPr lang="en" sz="1200" u="sng">
                <a:solidFill>
                  <a:srgbClr val="1155CC"/>
                </a:solidFill>
                <a:latin typeface="Source Sans Pro"/>
                <a:ea typeface="Source Sans Pro"/>
                <a:cs typeface="Source Sans Pro"/>
                <a:sym typeface="Source Sans Pro"/>
                <a:hlinkClick r:id="rId5">
                  <a:extLst>
                    <a:ext uri="{A12FA001-AC4F-418D-AE19-62706E023703}">
                      <ahyp:hlinkClr val="tx"/>
                    </a:ext>
                  </a:extLst>
                </a:hlinkClick>
              </a:rPr>
              <a:t>https://alphanumerique.ca</a:t>
            </a:r>
            <a:r>
              <a:rPr lang="en" sz="1200">
                <a:solidFill>
                  <a:srgbClr val="073763"/>
                </a:solidFill>
                <a:latin typeface="Source Sans Pro"/>
                <a:ea typeface="Source Sans Pro"/>
                <a:cs typeface="Source Sans Pro"/>
                <a:sym typeface="Source Sans Pro"/>
              </a:rPr>
              <a:t>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a:solidFill>
                  <a:srgbClr val="008BCB"/>
                </a:solidFill>
                <a:latin typeface="Source Sans Pro"/>
                <a:ea typeface="Source Sans Pro"/>
                <a:cs typeface="Source Sans Pro"/>
                <a:sym typeface="Source Sans Pro"/>
              </a:rPr>
              <a:t>PARTAGER CE </a:t>
            </a:r>
            <a:r>
              <a:rPr b="1" lang="en" sz="1200" u="sng">
                <a:solidFill>
                  <a:schemeClr val="hlink"/>
                </a:solidFill>
                <a:latin typeface="Source Sans Pro"/>
                <a:ea typeface="Source Sans Pro"/>
                <a:cs typeface="Source Sans Pro"/>
                <a:sym typeface="Source Sans Pro"/>
                <a:hlinkClick r:id="rId6"/>
              </a:rPr>
              <a:t>TEXTE</a:t>
            </a:r>
            <a:r>
              <a:rPr b="1" lang="en" sz="1200">
                <a:solidFill>
                  <a:srgbClr val="008BCB"/>
                </a:solidFill>
                <a:latin typeface="Source Sans Pro"/>
                <a:ea typeface="Source Sans Pro"/>
                <a:cs typeface="Source Sans Pro"/>
                <a:sym typeface="Source Sans Pro"/>
              </a:rPr>
              <a:t> DANS LE CLAVARDAGE</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073763"/>
                </a:solidFill>
                <a:latin typeface="Source Sans Pro"/>
                <a:ea typeface="Source Sans Pro"/>
                <a:cs typeface="Source Sans Pro"/>
                <a:sym typeface="Source Sans Pro"/>
              </a:rPr>
              <a:t>Notez que cet atelier est enregistré, il sera utilisé à l’interne à des fins de formations et de contrôle de la qualité et ne sera en aucun cas partagé sur internet ou à des tierces. </a:t>
            </a:r>
            <a:endParaRPr i="1" sz="1300">
              <a:solidFill>
                <a:srgbClr val="073763"/>
              </a:solidFill>
              <a:latin typeface="Source Sans Pro"/>
              <a:ea typeface="Source Sans Pro"/>
              <a:cs typeface="Source Sans Pro"/>
              <a:sym typeface="Source Sans Pro"/>
            </a:endParaRPr>
          </a:p>
          <a:p>
            <a:pPr indent="0" lvl="0" marL="457200" rtl="0" algn="l">
              <a:lnSpc>
                <a:spcPct val="115000"/>
              </a:lnSpc>
              <a:spcBef>
                <a:spcPts val="0"/>
              </a:spcBef>
              <a:spcAft>
                <a:spcPts val="0"/>
              </a:spcAft>
              <a:buClr>
                <a:schemeClr val="dk1"/>
              </a:buClr>
              <a:buSzPts val="1100"/>
              <a:buFont typeface="Arial"/>
              <a:buNone/>
            </a:pPr>
            <a:r>
              <a:t/>
            </a:r>
            <a:endParaRPr b="1" sz="12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a:solidFill>
                  <a:srgbClr val="008BCB"/>
                </a:solidFill>
                <a:latin typeface="Source Sans Pro"/>
                <a:ea typeface="Source Sans Pro"/>
                <a:cs typeface="Source Sans Pro"/>
                <a:sym typeface="Source Sans Pro"/>
              </a:rPr>
              <a:t>AVANT DE COMMENCER L’ATELIER : S’ASSURER QUE TOUT LE MONDE EST CONNECTÉ À L’AUDIO ET QUE TOUT LE MONDE EST À L’AISE AVEC ZOOM À l’AIDE D’UN</a:t>
            </a:r>
            <a:r>
              <a:rPr b="1" lang="en" sz="1200" u="sng">
                <a:solidFill>
                  <a:srgbClr val="1155CC"/>
                </a:solidFill>
                <a:latin typeface="Source Sans Pro"/>
                <a:ea typeface="Source Sans Pro"/>
                <a:cs typeface="Source Sans Pro"/>
                <a:sym typeface="Source Sans Pro"/>
                <a:hlinkClick r:id="rId7">
                  <a:extLst>
                    <a:ext uri="{A12FA001-AC4F-418D-AE19-62706E023703}">
                      <ahyp:hlinkClr val="tx"/>
                    </a:ext>
                  </a:extLst>
                </a:hlinkClick>
              </a:rPr>
              <a:t> SONDAGE </a:t>
            </a:r>
            <a:r>
              <a:rPr b="1" lang="en" sz="1200">
                <a:solidFill>
                  <a:srgbClr val="008BCB"/>
                </a:solidFill>
                <a:latin typeface="Source Sans Pro"/>
                <a:ea typeface="Source Sans Pro"/>
                <a:cs typeface="Source Sans Pro"/>
                <a:sym typeface="Source Sans Pro"/>
              </a:rPr>
              <a:t>ZOOM.</a:t>
            </a:r>
            <a:endParaRPr b="1" sz="12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3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300">
                <a:solidFill>
                  <a:srgbClr val="008BCB"/>
                </a:solidFill>
                <a:latin typeface="Source Sans Pro"/>
                <a:ea typeface="Source Sans Pro"/>
                <a:cs typeface="Source Sans Pro"/>
                <a:sym typeface="Source Sans Pro"/>
              </a:rPr>
              <a:t>AIDE AUDIO </a:t>
            </a:r>
            <a:r>
              <a:rPr b="1" lang="en" sz="1300" u="sng">
                <a:solidFill>
                  <a:srgbClr val="1155CC"/>
                </a:solidFill>
                <a:latin typeface="Source Sans Pro"/>
                <a:ea typeface="Source Sans Pro"/>
                <a:cs typeface="Source Sans Pro"/>
                <a:sym typeface="Source Sans Pro"/>
                <a:hlinkClick r:id="rId8">
                  <a:extLst>
                    <a:ext uri="{A12FA001-AC4F-418D-AE19-62706E023703}">
                      <ahyp:hlinkClr val="tx"/>
                    </a:ext>
                  </a:extLst>
                </a:hlinkClick>
              </a:rPr>
              <a:t>ICI</a:t>
            </a:r>
            <a:endParaRPr b="1" sz="13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300">
                <a:solidFill>
                  <a:srgbClr val="008BCB"/>
                </a:solidFill>
                <a:latin typeface="Source Sans Pro"/>
                <a:ea typeface="Source Sans Pro"/>
                <a:cs typeface="Source Sans Pro"/>
                <a:sym typeface="Source Sans Pro"/>
              </a:rPr>
              <a:t>AIDE ZOOM </a:t>
            </a:r>
            <a:r>
              <a:rPr b="1" lang="en" sz="1300" u="sng">
                <a:solidFill>
                  <a:srgbClr val="1155CC"/>
                </a:solidFill>
                <a:latin typeface="Source Sans Pro"/>
                <a:ea typeface="Source Sans Pro"/>
                <a:cs typeface="Source Sans Pro"/>
                <a:sym typeface="Source Sans Pro"/>
                <a:hlinkClick r:id="rId9">
                  <a:extLst>
                    <a:ext uri="{A12FA001-AC4F-418D-AE19-62706E023703}">
                      <ahyp:hlinkClr val="tx"/>
                    </a:ext>
                  </a:extLst>
                </a:hlinkClick>
              </a:rPr>
              <a:t>ICI</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20" name="Google Shape;120;ge3df34f6f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e3df34f6fb_0_5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e3df34f6fb_0_5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Slide 10</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Source Sans Pro"/>
                <a:ea typeface="Source Sans Pro"/>
                <a:cs typeface="Source Sans Pro"/>
                <a:sym typeface="Source Sans Pro"/>
              </a:rPr>
              <a:t>L’obsolescence technique </a:t>
            </a:r>
            <a:r>
              <a:rPr lang="en" sz="1200">
                <a:solidFill>
                  <a:srgbClr val="363759"/>
                </a:solidFill>
                <a:latin typeface="Source Sans Pro"/>
                <a:ea typeface="Source Sans Pro"/>
                <a:cs typeface="Source Sans Pro"/>
                <a:sym typeface="Source Sans Pro"/>
              </a:rPr>
              <a:t>c’est lorsqu’un bien a cessé de fonctionner parce qu’une des composantes avait une durée de vie limitée. Ex. Votre tablette Android ne s’allume plus après seulement 2 ans d’utilisation. Le détaillant vous dit que c’est la batterie qui ne fonctionne plus, alors que toutes les autres pièces fonctionnent encore très bien. Ensuite, vous devez jongler entre l’option de changer la batterie ou acheter un nouvel appareil. Et parfois, changer ou réparer des pièces peut être plus dispendieux que d’acheter un nouvel appareil.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a:solidFill>
                  <a:srgbClr val="202124"/>
                </a:solidFill>
                <a:highlight>
                  <a:srgbClr val="FFFFFF"/>
                </a:highlight>
                <a:latin typeface="Source Sans Pro"/>
                <a:ea typeface="Source Sans Pro"/>
                <a:cs typeface="Source Sans Pro"/>
                <a:sym typeface="Source Sans Pro"/>
              </a:rPr>
              <a:t>L'</a:t>
            </a:r>
            <a:r>
              <a:rPr b="1" lang="en" sz="1200">
                <a:solidFill>
                  <a:srgbClr val="202124"/>
                </a:solidFill>
                <a:latin typeface="Source Sans Pro"/>
                <a:ea typeface="Source Sans Pro"/>
                <a:cs typeface="Source Sans Pro"/>
                <a:sym typeface="Source Sans Pro"/>
              </a:rPr>
              <a:t>obsolescence esthétique</a:t>
            </a:r>
            <a:r>
              <a:rPr lang="en" sz="1200">
                <a:solidFill>
                  <a:srgbClr val="202124"/>
                </a:solidFill>
                <a:highlight>
                  <a:srgbClr val="FFFFFF"/>
                </a:highlight>
                <a:latin typeface="Source Sans Pro"/>
                <a:ea typeface="Source Sans Pro"/>
                <a:cs typeface="Source Sans Pro"/>
                <a:sym typeface="Source Sans Pro"/>
              </a:rPr>
              <a:t> ou psychologique fait référence au phénomène par lequel les consommateur·trice·s vont changer un produit qui est encore en bon état parce qu'il est perçu comme étant vieux par rapport aux produits similaires plus récents, notamment dans le domaine du design. Or, si votre ami·e propriétaire d’un Iphone 7 qui fonctionne parfaitement bien vous dit vouloir acheter un Iphone 12, on se situe</a:t>
            </a:r>
            <a:r>
              <a:rPr i="1" lang="en" sz="1200">
                <a:solidFill>
                  <a:srgbClr val="202124"/>
                </a:solidFill>
                <a:highlight>
                  <a:srgbClr val="FFFFFF"/>
                </a:highlight>
                <a:latin typeface="Source Sans Pro"/>
                <a:ea typeface="Source Sans Pro"/>
                <a:cs typeface="Source Sans Pro"/>
                <a:sym typeface="Source Sans Pro"/>
              </a:rPr>
              <a:t> peut-être</a:t>
            </a:r>
            <a:r>
              <a:rPr lang="en" sz="1200">
                <a:solidFill>
                  <a:srgbClr val="202124"/>
                </a:solidFill>
                <a:highlight>
                  <a:srgbClr val="FFFFFF"/>
                </a:highlight>
                <a:latin typeface="Source Sans Pro"/>
                <a:ea typeface="Source Sans Pro"/>
                <a:cs typeface="Source Sans Pro"/>
                <a:sym typeface="Source Sans Pro"/>
              </a:rPr>
              <a:t> dans ce type d’obsolescence. </a:t>
            </a:r>
            <a:endParaRPr sz="1200">
              <a:solidFill>
                <a:srgbClr val="202124"/>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02124"/>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202124"/>
                </a:solidFill>
                <a:highlight>
                  <a:srgbClr val="FFFFFF"/>
                </a:highlight>
                <a:latin typeface="Source Sans Pro"/>
                <a:ea typeface="Source Sans Pro"/>
                <a:cs typeface="Source Sans Pro"/>
                <a:sym typeface="Source Sans Pro"/>
              </a:rPr>
              <a:t>Quant à elle, </a:t>
            </a:r>
            <a:r>
              <a:rPr b="1" lang="en" sz="1200">
                <a:solidFill>
                  <a:srgbClr val="202124"/>
                </a:solidFill>
                <a:highlight>
                  <a:srgbClr val="FFFFFF"/>
                </a:highlight>
                <a:latin typeface="Source Sans Pro"/>
                <a:ea typeface="Source Sans Pro"/>
                <a:cs typeface="Source Sans Pro"/>
                <a:sym typeface="Source Sans Pro"/>
              </a:rPr>
              <a:t>l’obsolescence logicielle </a:t>
            </a:r>
            <a:r>
              <a:rPr lang="en" sz="1200">
                <a:solidFill>
                  <a:srgbClr val="202124"/>
                </a:solidFill>
                <a:highlight>
                  <a:srgbClr val="FFFFFF"/>
                </a:highlight>
                <a:latin typeface="Source Sans Pro"/>
                <a:ea typeface="Source Sans Pro"/>
                <a:cs typeface="Source Sans Pro"/>
                <a:sym typeface="Source Sans Pro"/>
              </a:rPr>
              <a:t>fait référence aux nouvelles versions d’un logiciel, d’un système d’exploitation ou d’une application qui rend désuète l’ancienne version. On se réjouit facilement de ces nouvelles versions. Cela dit, de telles améliorations sont parfois coûteuses, les versions se succèdent de plus en plus rapidement et il peut se produire une incompatibilité de format et les pilotes matériels (</a:t>
            </a:r>
            <a:r>
              <a:rPr i="1" lang="en" sz="1200">
                <a:solidFill>
                  <a:srgbClr val="202124"/>
                </a:solidFill>
                <a:highlight>
                  <a:srgbClr val="FFFFFF"/>
                </a:highlight>
                <a:latin typeface="Source Sans Pro"/>
                <a:ea typeface="Source Sans Pro"/>
                <a:cs typeface="Source Sans Pro"/>
                <a:sym typeface="Source Sans Pro"/>
              </a:rPr>
              <a:t>drivers</a:t>
            </a:r>
            <a:r>
              <a:rPr lang="en" sz="1200">
                <a:solidFill>
                  <a:srgbClr val="202124"/>
                </a:solidFill>
                <a:highlight>
                  <a:srgbClr val="FFFFFF"/>
                </a:highlight>
                <a:latin typeface="Source Sans Pro"/>
                <a:ea typeface="Source Sans Pro"/>
                <a:cs typeface="Source Sans Pro"/>
                <a:sym typeface="Source Sans Pro"/>
              </a:rPr>
              <a:t>) deviennent parfois introuvables. Par exemple, lorsque vous faites une mise à jour de votre appareil et que suite à la mise à jour, plusieurs de vos applications ne fonctionnent plus.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Sources : </a:t>
            </a:r>
            <a:r>
              <a:rPr lang="en" sz="1200" u="sng">
                <a:solidFill>
                  <a:schemeClr val="hlink"/>
                </a:solidFill>
                <a:latin typeface="Source Sans Pro"/>
                <a:ea typeface="Source Sans Pro"/>
                <a:cs typeface="Source Sans Pro"/>
                <a:sym typeface="Source Sans Pro"/>
                <a:hlinkClick r:id="rId2"/>
              </a:rPr>
              <a:t>ADEME</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3"/>
              </a:rPr>
              <a:t>Le Devoir</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4"/>
              </a:rPr>
              <a:t>Radio-Canada</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5"/>
              </a:rPr>
              <a:t>AFP</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6"/>
              </a:rPr>
              <a:t>Définitions Marketing</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7"/>
              </a:rPr>
              <a:t>Le Devoir</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8"/>
              </a:rPr>
              <a:t>Halte Obsolescence</a:t>
            </a:r>
            <a:endParaRPr sz="12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e3df34f6fb_0_5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e3df34f6fb_0_5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Slide 11</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Le cycle de vie d’un appareil est en cinq phases : l’acquisition des ressources, la fabrication, la distribution, l’utilisation et la gestion de fin de vie.</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F05A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L’acquisition des ressources consiste à faire l'extraction et la transformation des matériaux nécessaires à la production des appareils.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La Fabrication est l’étape où l’appareil sera assemblé et emballé. Les phases d’extraction et de production des appareils sont celles qui ont le plus d’impact négatif sur l’environnement. C’est 80% des dommages au niveau de la santé humaines et des écosystèmes, de l’utilisation des ressources, des changements climatiques et de la consommation d’eau qui aura lieu à ces étapes. </a:t>
            </a:r>
            <a:endParaRPr sz="1200">
              <a:solidFill>
                <a:srgbClr val="363759"/>
              </a:solidFill>
              <a:latin typeface="Source Sans Pro"/>
              <a:ea typeface="Source Sans Pro"/>
              <a:cs typeface="Source Sans Pro"/>
              <a:sym typeface="Source Sans Pro"/>
            </a:endParaRPr>
          </a:p>
          <a:p>
            <a:pPr indent="0" lvl="0" marL="45720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45720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 La Pollution généré par ces étapes génère des Gaz à effet de serre (GES) et des résidus toxiques </a:t>
            </a:r>
            <a:endParaRPr sz="1200">
              <a:solidFill>
                <a:srgbClr val="363759"/>
              </a:solidFill>
              <a:latin typeface="Source Sans Pro"/>
              <a:ea typeface="Source Sans Pro"/>
              <a:cs typeface="Source Sans Pro"/>
              <a:sym typeface="Source Sans Pro"/>
            </a:endParaRPr>
          </a:p>
          <a:p>
            <a:pPr indent="0" lvl="0" marL="45720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 La Consommation d’énergie d’extraction et de production est  65X plus que la phase d’utilisation.</a:t>
            </a:r>
            <a:endParaRPr sz="1200">
              <a:solidFill>
                <a:srgbClr val="363759"/>
              </a:solidFill>
              <a:latin typeface="Source Sans Pro"/>
              <a:ea typeface="Source Sans Pro"/>
              <a:cs typeface="Source Sans Pro"/>
              <a:sym typeface="Source Sans Pro"/>
            </a:endParaRPr>
          </a:p>
          <a:p>
            <a:pPr indent="0" lvl="0" marL="45720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 L’Extraction des métaux utilise une grande quantité d’eau et de produits chimiques.</a:t>
            </a:r>
            <a:endParaRPr sz="1200">
              <a:solidFill>
                <a:srgbClr val="363759"/>
              </a:solidFill>
              <a:latin typeface="Source Sans Pro"/>
              <a:ea typeface="Source Sans Pro"/>
              <a:cs typeface="Source Sans Pro"/>
              <a:sym typeface="Source Sans Pro"/>
            </a:endParaRPr>
          </a:p>
          <a:p>
            <a:pPr indent="0" lvl="0" marL="45720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 Elle mène à l’épuisement de ressources naturelles rares et précieuses.</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Distribution : La distribution consiste à entreposer, la manutention et le transport des appareils. Les impacts sont principalement au niveau de l’essence ou l’électricité utilisé par les véhicules, et potentiellement l’électricité et le chauffage utilisé par les centre d’entreposage.</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Utilisation : L’utilisation de l’appareil est le moment ou vous utilisez votre appareil. C’est à cet étape que nous pourrons avoir un impact en tant qu’individu, notamment en évitant de remplacer trop rapidement votre appareil en les réparant et en les entretenant bien.</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Gestion en fin de vie : Lorsque votre appareil ne fonctionne plus selon vos besoins et qu’il est venu le temps de vous en débarrasser. Il sera primordial d’en disposer de façon responsable via des initiatives de recyclage ou de valorisation afin d’éviter que le matériel se retrouve au site d’enfouissement. Les déchets électronique sont dangereux, car ils contiennent des substances tel que des métaux lourds (plomb, mercure) et des substances toxiques (PVC, les ignifuges bromés, arsenic) qui peuvent causer des problème pour la santé et la sécurité. Si nous optons pour le recyclage, plusieurs métaux peuvent aussi être récupérés.</a:t>
            </a:r>
            <a:br>
              <a:rPr lang="en" sz="1200">
                <a:solidFill>
                  <a:srgbClr val="363759"/>
                </a:solidFill>
                <a:latin typeface="Source Sans Pro"/>
                <a:ea typeface="Source Sans Pro"/>
                <a:cs typeface="Source Sans Pro"/>
                <a:sym typeface="Source Sans Pro"/>
              </a:rPr>
            </a:b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Toutes ces étapes ont un impact sur l’environnement.</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Source : </a:t>
            </a:r>
            <a:r>
              <a:rPr lang="en" sz="1200" u="sng">
                <a:solidFill>
                  <a:schemeClr val="hlink"/>
                </a:solidFill>
                <a:latin typeface="Source Sans Pro"/>
                <a:ea typeface="Source Sans Pro"/>
                <a:cs typeface="Source Sans Pro"/>
                <a:sym typeface="Source Sans Pro"/>
                <a:hlinkClick r:id="rId2"/>
              </a:rPr>
              <a:t>Insertech</a:t>
            </a:r>
            <a:r>
              <a:rPr lang="en" sz="1200">
                <a:solidFill>
                  <a:srgbClr val="363759"/>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3"/>
              </a:rPr>
              <a:t>Ciraig</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e3df34f6fb_0_5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e3df34f6fb_0_5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Slide 12</a:t>
            </a:r>
            <a:endParaRPr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Pour minimiser notre impact de nos appareils, nous proposons 4 bonnes habitudes :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Faire des achats responsables</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Réparer et entretenir son appareil</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Économiser l’énergie autant que possible</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Disposer de son appareil de façon responsable en le recyclant</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e3df34f6fb_0_5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e3df34f6fb_0_5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05B4E"/>
                </a:solidFill>
                <a:latin typeface="Source Sans Pro"/>
                <a:ea typeface="Source Sans Pro"/>
                <a:cs typeface="Source Sans Pro"/>
                <a:sym typeface="Source Sans Pro"/>
              </a:rPr>
              <a:t>Slide 13</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16386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163860"/>
                </a:solidFill>
                <a:latin typeface="Source Sans Pro"/>
                <a:ea typeface="Source Sans Pro"/>
                <a:cs typeface="Source Sans Pro"/>
                <a:sym typeface="Source Sans Pro"/>
              </a:rPr>
              <a:t>Avant d’acheter, il faudrait toujours se demander :</a:t>
            </a:r>
            <a:endParaRPr sz="1200">
              <a:solidFill>
                <a:srgbClr val="16386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16386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163860"/>
                </a:solidFill>
                <a:latin typeface="Source Sans Pro"/>
                <a:ea typeface="Source Sans Pro"/>
                <a:cs typeface="Source Sans Pro"/>
                <a:sym typeface="Source Sans Pro"/>
              </a:rPr>
              <a:t>Est-ce que je peux emprunter cet appareil? </a:t>
            </a:r>
            <a:endParaRPr sz="1200">
              <a:solidFill>
                <a:srgbClr val="16386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163860"/>
                </a:solidFill>
                <a:latin typeface="Source Sans Pro"/>
                <a:ea typeface="Source Sans Pro"/>
                <a:cs typeface="Source Sans Pro"/>
                <a:sym typeface="Source Sans Pro"/>
              </a:rPr>
              <a:t>Est-ce que je peux continuer d'utiliser l’appareil que j’ai déjà? </a:t>
            </a:r>
            <a:endParaRPr sz="1200">
              <a:solidFill>
                <a:srgbClr val="16386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163860"/>
                </a:solidFill>
                <a:latin typeface="Source Sans Pro"/>
                <a:ea typeface="Source Sans Pro"/>
                <a:cs typeface="Source Sans Pro"/>
                <a:sym typeface="Source Sans Pro"/>
              </a:rPr>
              <a:t>Est-ce que je pourrais le réparer au lieu d’en acheter un nouveau?</a:t>
            </a:r>
            <a:endParaRPr sz="1200">
              <a:solidFill>
                <a:srgbClr val="16386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16386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163860"/>
                </a:solidFill>
                <a:latin typeface="Source Sans Pro"/>
                <a:ea typeface="Source Sans Pro"/>
                <a:cs typeface="Source Sans Pro"/>
                <a:sym typeface="Source Sans Pro"/>
              </a:rPr>
              <a:t>Si on a réellement besoin d’acheter, des options intéressantes s’offrent à nous. </a:t>
            </a:r>
            <a:endParaRPr sz="1200">
              <a:solidFill>
                <a:srgbClr val="163860"/>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a:t>
            </a:r>
            <a:endParaRPr sz="1200">
              <a:solidFill>
                <a:srgbClr val="F05A4E"/>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a:t>
            </a:r>
            <a:endParaRPr sz="1200">
              <a:solidFill>
                <a:srgbClr val="F05A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Les appareils reconditionné sont des appareils remis sur le marché après avoir été nettoyés, révisé et vérifié. Il est donc en très bon état. Il est plus cher qu’un appareil usagé, mais souvent beaucoup moins cher qu’un appareil neuf. Il est aussi souvent possible d’obtenir une garantie pour les appareils reconditionnés. Des grandes compagnies tel que Apple offre des appareils reconditionnés.</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a:t>
            </a:r>
            <a:endParaRPr sz="1200">
              <a:solidFill>
                <a:srgbClr val="F05A4E"/>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a:t>
            </a:r>
            <a:endParaRPr sz="1200">
              <a:solidFill>
                <a:srgbClr val="F05A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Amazon aussi offre des appareils reconditionné, bien qu’on vous déconseille de faire vos achats avec eux si vous voulez vraiment être plus verts.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F05A4E"/>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a:t>
            </a:r>
            <a:endParaRPr sz="1200">
              <a:solidFill>
                <a:srgbClr val="F05A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Insertech est un organisme à but non-lucratif qui offre aussi des appareils reconditionnés. On va d’ailleurs découvrir l’organisme dans quelques instants.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Les achats usagés sont aussi écologiques, mais peuvent être plus risqués comparativement aux appareils reconditionnés, car ils sont sans garantie.</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Source : </a:t>
            </a:r>
            <a:r>
              <a:rPr lang="en" sz="1200" u="sng">
                <a:solidFill>
                  <a:schemeClr val="hlink"/>
                </a:solidFill>
                <a:latin typeface="Source Sans Pro"/>
                <a:ea typeface="Source Sans Pro"/>
                <a:cs typeface="Source Sans Pro"/>
                <a:sym typeface="Source Sans Pro"/>
                <a:hlinkClick r:id="rId2"/>
              </a:rPr>
              <a:t>Produitreconditionne.fr</a:t>
            </a:r>
            <a:r>
              <a:rPr lang="en" sz="1200"/>
              <a:t>, </a:t>
            </a:r>
            <a:r>
              <a:rPr lang="en" sz="1200" u="sng">
                <a:solidFill>
                  <a:srgbClr val="0097A7"/>
                </a:solidFill>
                <a:latin typeface="Source Sans Pro"/>
                <a:ea typeface="Source Sans Pro"/>
                <a:cs typeface="Source Sans Pro"/>
                <a:sym typeface="Source Sans Pro"/>
                <a:hlinkClick r:id="rId3">
                  <a:extLst>
                    <a:ext uri="{A12FA001-AC4F-418D-AE19-62706E023703}">
                      <ahyp:hlinkClr val="tx"/>
                    </a:ext>
                  </a:extLst>
                </a:hlinkClick>
              </a:rPr>
              <a:t>Insertech</a:t>
            </a:r>
            <a:r>
              <a:rPr lang="en" sz="1200">
                <a:solidFill>
                  <a:srgbClr val="363759"/>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4"/>
              </a:rPr>
              <a:t>Ademe</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e3df34f6fb_0_5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e3df34f6fb_0_5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Slide  14</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Une solution pour minimiser notre impact est de privilégier la réparation au remplacement de votre appareil lorsque survient un problème.</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None/>
            </a:pPr>
            <a:r>
              <a:rPr lang="en" sz="1200">
                <a:solidFill>
                  <a:srgbClr val="363759"/>
                </a:solidFill>
                <a:latin typeface="Source Sans Pro"/>
                <a:ea typeface="Source Sans Pro"/>
                <a:cs typeface="Source Sans Pro"/>
                <a:sym typeface="Source Sans Pro"/>
              </a:rPr>
              <a:t>Vous pourriez tenter de réparer votre appareil par vous-même. Vous trouverez sur internet des ressources, des vidéos tutorielles pour réparer votre appareil vous-même, notamment sur Youtube ou via des forums de discussions. En utilisant les bons mot clé dans un moteur de recherche, comme les messages d’erreurs fournis par votre appareil défectueux, vous pourriez trouver la solution et régler le problème par vous-même.</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None/>
            </a:pPr>
            <a:r>
              <a:rPr lang="en" sz="1200">
                <a:solidFill>
                  <a:srgbClr val="363759"/>
                </a:solidFill>
                <a:latin typeface="Source Sans Pro"/>
                <a:ea typeface="Source Sans Pro"/>
                <a:cs typeface="Source Sans Pro"/>
                <a:sym typeface="Source Sans Pro"/>
              </a:rPr>
              <a:t>Si vous ne préférez pas vous y risquez, vous pouvez passer par les services de réparations officiels d’un fournisseur ou par des services de réparations alternatifs. Avant de payer pour votre réparation, assurez-vous que vous n’avez pas une garantie qui vous permettrait d’avoir la réparation gratuite.</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None/>
            </a:pPr>
            <a:r>
              <a:rPr lang="en" sz="1200">
                <a:solidFill>
                  <a:srgbClr val="363759"/>
                </a:solidFill>
                <a:latin typeface="Source Sans Pro"/>
                <a:ea typeface="Source Sans Pro"/>
                <a:cs typeface="Source Sans Pro"/>
                <a:sym typeface="Source Sans Pro"/>
              </a:rPr>
              <a:t>Une autre alternative est de participer à un réparothon ou d’aller dans un repair café. À cet endroit vous serez mis en contact avec des professionnel·le·s qui vous montreront comment réparer votre appareil. C’est l’endroit idéal pour devenir plus autonome lorsque vient le temps de réparer son appareil.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Clr>
                <a:schemeClr val="dk1"/>
              </a:buClr>
              <a:buSzPts val="1100"/>
              <a:buFont typeface="Arial"/>
              <a:buNone/>
            </a:pPr>
            <a:r>
              <a:rPr lang="en" sz="1200">
                <a:solidFill>
                  <a:schemeClr val="dk1"/>
                </a:solidFill>
              </a:rPr>
              <a:t>Source : </a:t>
            </a:r>
            <a:r>
              <a:rPr lang="en" sz="1200" u="sng">
                <a:solidFill>
                  <a:srgbClr val="0097A7"/>
                </a:solidFill>
                <a:latin typeface="Source Sans Pro"/>
                <a:ea typeface="Source Sans Pro"/>
                <a:cs typeface="Source Sans Pro"/>
                <a:sym typeface="Source Sans Pro"/>
                <a:hlinkClick r:id="rId2">
                  <a:extLst>
                    <a:ext uri="{A12FA001-AC4F-418D-AE19-62706E023703}">
                      <ahyp:hlinkClr val="tx"/>
                    </a:ext>
                  </a:extLst>
                </a:hlinkClick>
              </a:rPr>
              <a:t>Insertech</a:t>
            </a:r>
            <a:r>
              <a:rPr lang="en" sz="1200">
                <a:solidFill>
                  <a:srgbClr val="363759"/>
                </a:solidFill>
                <a:latin typeface="Source Sans Pro"/>
                <a:ea typeface="Source Sans Pro"/>
                <a:cs typeface="Source Sans Pro"/>
                <a:sym typeface="Source Sans Pro"/>
              </a:rPr>
              <a:t>, </a:t>
            </a:r>
            <a:r>
              <a:rPr lang="en" sz="1200" u="sng">
                <a:solidFill>
                  <a:srgbClr val="0097A7"/>
                </a:solidFill>
                <a:latin typeface="Source Sans Pro"/>
                <a:ea typeface="Source Sans Pro"/>
                <a:cs typeface="Source Sans Pro"/>
                <a:sym typeface="Source Sans Pro"/>
                <a:hlinkClick r:id="rId3">
                  <a:extLst>
                    <a:ext uri="{A12FA001-AC4F-418D-AE19-62706E023703}">
                      <ahyp:hlinkClr val="tx"/>
                    </a:ext>
                  </a:extLst>
                </a:hlinkClick>
              </a:rPr>
              <a:t>Ademe</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e3df34f6fb_0_5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e3df34f6fb_0_5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Slide 15</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Avant la lecture</a:t>
            </a:r>
            <a:r>
              <a:rPr lang="en" sz="1200">
                <a:solidFill>
                  <a:schemeClr val="dk1"/>
                </a:solidFill>
                <a:latin typeface="Source Sans Pro"/>
                <a:ea typeface="Source Sans Pro"/>
                <a:cs typeface="Source Sans Pro"/>
                <a:sym typeface="Source Sans Pro"/>
              </a:rPr>
              <a:t>  : Plus près de nous à Montréal se trouve l’organisme d’insertion sociale  InserTech, lequel propose des services de réparation gratuits, de la vente d’appareils à prix abordable et des ateliers de formation techno-environnementales.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Après la lecture</a:t>
            </a:r>
            <a:r>
              <a:rPr lang="en" sz="1200">
                <a:solidFill>
                  <a:schemeClr val="dk1"/>
                </a:solidFill>
                <a:latin typeface="Source Sans Pro"/>
                <a:ea typeface="Source Sans Pro"/>
                <a:cs typeface="Source Sans Pro"/>
                <a:sym typeface="Source Sans Pro"/>
              </a:rPr>
              <a:t> : Comme quoi il suffit juste de fouiller un peu pour trouver les bonnes ressources près de chez soi!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rPr>
              <a:t>Source :</a:t>
            </a:r>
            <a:r>
              <a:rPr lang="en" sz="1200">
                <a:solidFill>
                  <a:schemeClr val="dk1"/>
                </a:solidFill>
              </a:rPr>
              <a:t> </a:t>
            </a:r>
            <a:r>
              <a:rPr lang="en" sz="1200" u="sng">
                <a:solidFill>
                  <a:srgbClr val="0097A7"/>
                </a:solidFill>
                <a:latin typeface="Source Sans Pro"/>
                <a:ea typeface="Source Sans Pro"/>
                <a:cs typeface="Source Sans Pro"/>
                <a:sym typeface="Source Sans Pro"/>
                <a:hlinkClick r:id="rId2">
                  <a:extLst>
                    <a:ext uri="{A12FA001-AC4F-418D-AE19-62706E023703}">
                      <ahyp:hlinkClr val="tx"/>
                    </a:ext>
                  </a:extLst>
                </a:hlinkClick>
              </a:rPr>
              <a:t>Insertech</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e3df34f6fb_0_6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e3df34f6fb_0_6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Slide 16</a:t>
            </a:r>
            <a:endParaRPr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Voici un tableau qui présente la consommation énergétique des différents types d’appareils. Il peut être intéressant de considérer la consommation énergétique d’un appareil avant de l’acheter ou de choisir de l’utiliser.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Dans le but d’économiser de l’énergie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Il est recommandé de débrancher ou éteindre nos appareils lorsque nous les utilisons pas. </a:t>
            </a:r>
            <a:endParaRPr sz="1200">
              <a:solidFill>
                <a:srgbClr val="363759"/>
              </a:solidFill>
              <a:latin typeface="Source Sans Pro"/>
              <a:ea typeface="Source Sans Pro"/>
              <a:cs typeface="Source Sans Pro"/>
              <a:sym typeface="Source Sans Pro"/>
            </a:endParaRPr>
          </a:p>
          <a:p>
            <a:pPr indent="0" lvl="0" marL="457200" rtl="0" algn="just">
              <a:lnSpc>
                <a:spcPct val="115000"/>
              </a:lnSpc>
              <a:spcBef>
                <a:spcPts val="0"/>
              </a:spcBef>
              <a:spcAft>
                <a:spcPts val="0"/>
              </a:spcAft>
              <a:buNone/>
            </a:pPr>
            <a:br>
              <a:rPr lang="en" sz="1200">
                <a:solidFill>
                  <a:srgbClr val="363759"/>
                </a:solidFill>
                <a:latin typeface="Source Sans Pro"/>
                <a:ea typeface="Source Sans Pro"/>
                <a:cs typeface="Source Sans Pro"/>
                <a:sym typeface="Source Sans Pro"/>
              </a:rPr>
            </a:br>
            <a:r>
              <a:rPr lang="en" sz="1200">
                <a:solidFill>
                  <a:srgbClr val="363759"/>
                </a:solidFill>
                <a:latin typeface="Source Sans Pro"/>
                <a:ea typeface="Source Sans Pro"/>
                <a:cs typeface="Source Sans Pro"/>
                <a:sym typeface="Source Sans Pro"/>
              </a:rPr>
              <a:t>Pour les ordinateurs, le mode veille permet de faire une certaine économie, mais l’idéal est tout de même d’éteindre. Il ne faut pas confondre de mode veille et l’écran de veille. Le mode veille permet à l’ordinateur de se mettre en mode de consommation réduit après une certaine période de temps. L’écran de veille, aussi appelé économiseur d’écran, ne permet pas du tout de réduire la consommation d’électricité. Si c’est possible, débrancher l’alimentation du routeur ou de votre décodeur numérique. Par exemple, durant la nuit, ou lorsque vous êtes au travail. Cette habitude vous permettra d’économiser beaucoup d’énergie, un routeur consomme autant d’énergie que votre réfrigérateur, soit 150 à 300 kWh/an. L’utilisation d’un multiprise et d’un minuteur qui débranche le courant à une heure précise peut vous faciliter la tâche!</a:t>
            </a:r>
            <a:endParaRPr sz="1200">
              <a:solidFill>
                <a:srgbClr val="363759"/>
              </a:solidFill>
              <a:latin typeface="Source Sans Pro"/>
              <a:ea typeface="Source Sans Pro"/>
              <a:cs typeface="Source Sans Pro"/>
              <a:sym typeface="Source Sans Pro"/>
            </a:endParaRPr>
          </a:p>
          <a:p>
            <a:pPr indent="0" lvl="0" marL="45720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Il est préférable de ne pas laisser les chargeur branché à vide, soit branché à la prise, mais sans être branché à un appareil. Il est aussi idéal de ne pas laisser brancher un appareil qui est complètement chargé.</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Source :</a:t>
            </a:r>
            <a:r>
              <a:rPr lang="en" sz="1200"/>
              <a:t> </a:t>
            </a:r>
            <a:r>
              <a:rPr lang="en" sz="1200" u="sng">
                <a:solidFill>
                  <a:schemeClr val="hlink"/>
                </a:solidFill>
                <a:hlinkClick r:id="rId2"/>
              </a:rPr>
              <a:t>Ademe</a:t>
            </a:r>
            <a:r>
              <a:rPr lang="en" sz="1200"/>
              <a:t>, </a:t>
            </a:r>
            <a:r>
              <a:rPr lang="en" sz="1200" u="sng">
                <a:solidFill>
                  <a:schemeClr val="hlink"/>
                </a:solidFill>
                <a:hlinkClick r:id="rId3"/>
              </a:rPr>
              <a:t>Hydro-Québec</a:t>
            </a: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e3df34f6fb_0_6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e3df34f6fb_0_6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Slide 17</a:t>
            </a:r>
            <a:endParaRPr sz="1200">
              <a:solidFill>
                <a:srgbClr val="F05B4E"/>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Les déchets électroniques sont recyclés via un collecte spécifique, car il ne vont pas au site d’enfouissement.</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Les appareils informatiques inutilisables peuvent être collectés à différents points de dépôts au Québec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Électrobacs</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Les détaillants (Best Buy, Bureau en gros, Brault et Martineau, Economax, etc)</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Les friperies Renaissance et les écocentres </a:t>
            </a:r>
            <a:endParaRPr sz="1200">
              <a:solidFill>
                <a:srgbClr val="363759"/>
              </a:solidFill>
              <a:latin typeface="Source Sans Pro"/>
              <a:ea typeface="Source Sans Pro"/>
              <a:cs typeface="Source Sans Pro"/>
              <a:sym typeface="Source Sans Pro"/>
            </a:endParaRPr>
          </a:p>
          <a:p>
            <a:pPr indent="0" lvl="0" marL="45720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Pour trouver un point de dépôt, le site web des </a:t>
            </a:r>
            <a:r>
              <a:rPr lang="en" sz="1200" u="sng">
                <a:solidFill>
                  <a:srgbClr val="0097A7"/>
                </a:solidFill>
                <a:latin typeface="Source Sans Pro"/>
                <a:ea typeface="Source Sans Pro"/>
                <a:cs typeface="Source Sans Pro"/>
                <a:sym typeface="Source Sans Pro"/>
                <a:hlinkClick r:id="rId2">
                  <a:extLst>
                    <a:ext uri="{A12FA001-AC4F-418D-AE19-62706E023703}">
                      <ahyp:hlinkClr val="tx"/>
                    </a:ext>
                  </a:extLst>
                </a:hlinkClick>
              </a:rPr>
              <a:t>https://lesserpuariens.com/</a:t>
            </a:r>
            <a:r>
              <a:rPr lang="en" sz="1200">
                <a:solidFill>
                  <a:srgbClr val="363759"/>
                </a:solidFill>
                <a:latin typeface="Source Sans Pro"/>
                <a:ea typeface="Source Sans Pro"/>
                <a:cs typeface="Source Sans Pro"/>
                <a:sym typeface="Source Sans Pro"/>
              </a:rPr>
              <a:t> est très utile.</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Il peuvent aussi être rapportés dans des centres de valorisation comme Insertech lorsque leur vie utile n’est pas entièrement terminée. Ils seront remis sur pied pour être utilisés par quelqu’un d’autre.</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Source : </a:t>
            </a:r>
            <a:r>
              <a:rPr lang="en" sz="1200" u="sng">
                <a:solidFill>
                  <a:srgbClr val="0097A7"/>
                </a:solidFill>
                <a:latin typeface="Source Sans Pro"/>
                <a:ea typeface="Source Sans Pro"/>
                <a:cs typeface="Source Sans Pro"/>
                <a:sym typeface="Source Sans Pro"/>
                <a:hlinkClick r:id="rId3">
                  <a:extLst>
                    <a:ext uri="{A12FA001-AC4F-418D-AE19-62706E023703}">
                      <ahyp:hlinkClr val="tx"/>
                    </a:ext>
                  </a:extLst>
                </a:hlinkClick>
              </a:rPr>
              <a:t>Ademe</a:t>
            </a:r>
            <a:r>
              <a:rPr lang="en" sz="1200">
                <a:solidFill>
                  <a:srgbClr val="363759"/>
                </a:solidFill>
                <a:latin typeface="Source Sans Pro"/>
                <a:ea typeface="Source Sans Pro"/>
                <a:cs typeface="Source Sans Pro"/>
                <a:sym typeface="Source Sans Pro"/>
              </a:rPr>
              <a:t>, </a:t>
            </a:r>
            <a:r>
              <a:rPr lang="en" sz="1200" u="sng">
                <a:solidFill>
                  <a:srgbClr val="0097A7"/>
                </a:solidFill>
                <a:latin typeface="Source Sans Pro"/>
                <a:ea typeface="Source Sans Pro"/>
                <a:cs typeface="Source Sans Pro"/>
                <a:sym typeface="Source Sans Pro"/>
                <a:hlinkClick r:id="rId4">
                  <a:extLst>
                    <a:ext uri="{A12FA001-AC4F-418D-AE19-62706E023703}">
                      <ahyp:hlinkClr val="tx"/>
                    </a:ext>
                  </a:extLst>
                </a:hlinkClick>
              </a:rPr>
              <a:t>Recyclermesélectronique.ca</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e3df34f6fb_0_6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e3df34f6fb_0_6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Slide 18</a:t>
            </a:r>
            <a:endParaRPr sz="1200">
              <a:solidFill>
                <a:srgbClr val="F05B4E"/>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Lorsqu’un appareil ne peut plus être réparé, il ne faut pas les laisser prendre la poussière dans le garde-robe, car les matériaux qui les composent pourraient être recyclés. Certains matériaux sont même très précieux, ou même très rares (tantale, lanthane, néodyme, yttrium).</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Un ordinateur contient : </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Des cartes électroniques qui pourront être recyclées en fonderie pour récupérer les métaux</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Des composantes réglementées, comme les batteries qui devront être traitées et recyclées</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D’autres matériaux qui seront recyclés ou enfouis</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Des métaux non ferreux comme l’aluminium, le cuivre qui serviront à fabriquer de nouveaux items comme des pièces automobiles ou des câbles</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Des plastiques qui pourront aussi être réutilisés, notamment dans l’industrie automobile</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Des métaux ferreux pourront être recyclés et réutilisés, notamment en construction</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Source : </a:t>
            </a:r>
            <a:r>
              <a:rPr lang="en" sz="1200" u="sng">
                <a:solidFill>
                  <a:schemeClr val="hlink"/>
                </a:solidFill>
                <a:latin typeface="Source Sans Pro"/>
                <a:ea typeface="Source Sans Pro"/>
                <a:cs typeface="Source Sans Pro"/>
                <a:sym typeface="Source Sans Pro"/>
                <a:hlinkClick r:id="rId2"/>
              </a:rPr>
              <a:t>Recyclermesélectronique.ca</a:t>
            </a:r>
            <a:r>
              <a:rPr lang="en" sz="1200">
                <a:solidFill>
                  <a:srgbClr val="363759"/>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3"/>
              </a:rPr>
              <a:t>Ademe</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e3df34f6fb_0_6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ge3df34f6fb_0_6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05B4E"/>
                </a:solidFill>
                <a:latin typeface="Source Sans Pro"/>
                <a:ea typeface="Source Sans Pro"/>
                <a:cs typeface="Source Sans Pro"/>
                <a:sym typeface="Source Sans Pro"/>
              </a:rPr>
              <a:t>Slide 19</a:t>
            </a:r>
            <a:endParaRPr sz="1200">
              <a:solidFill>
                <a:srgbClr val="F05B4E"/>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F05B4E"/>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363759"/>
                </a:solidFill>
                <a:latin typeface="Source Sans Pro"/>
                <a:ea typeface="Source Sans Pro"/>
                <a:cs typeface="Source Sans Pro"/>
                <a:sym typeface="Source Sans Pro"/>
              </a:rPr>
              <a:t>Votre cellulaire pour sa part contient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304800" lvl="0" marL="457200" rtl="0" algn="l">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 des plastiques et des matières synthétiques,</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304800" lvl="0" marL="457200" rtl="0" algn="l">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 du verre et de la céramique qui sont des matières recyclables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304800" lvl="0" marL="457200" rtl="0" algn="l">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et des métaux et substances, dont</a:t>
            </a:r>
            <a:endParaRPr sz="1200">
              <a:solidFill>
                <a:srgbClr val="363759"/>
              </a:solidFill>
              <a:latin typeface="Source Sans Pro"/>
              <a:ea typeface="Source Sans Pro"/>
              <a:cs typeface="Source Sans Pro"/>
              <a:sym typeface="Source Sans Pro"/>
            </a:endParaRPr>
          </a:p>
          <a:p>
            <a:pPr indent="-304800" lvl="0" marL="914400" rtl="0" algn="l">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80 à 85% de métaux ferreux et non ferreux (cuivre, aluminium, zinc, étain, chrome, nickel)</a:t>
            </a:r>
            <a:endParaRPr sz="1200">
              <a:solidFill>
                <a:srgbClr val="363759"/>
              </a:solidFill>
              <a:latin typeface="Source Sans Pro"/>
              <a:ea typeface="Source Sans Pro"/>
              <a:cs typeface="Source Sans Pro"/>
              <a:sym typeface="Source Sans Pro"/>
            </a:endParaRPr>
          </a:p>
          <a:p>
            <a:pPr indent="-304800" lvl="0" marL="914400" rtl="0" algn="l">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0.5% de métaux précieux (or, argent, platine, palladium)</a:t>
            </a:r>
            <a:endParaRPr sz="1200">
              <a:solidFill>
                <a:srgbClr val="363759"/>
              </a:solidFill>
              <a:latin typeface="Source Sans Pro"/>
              <a:ea typeface="Source Sans Pro"/>
              <a:cs typeface="Source Sans Pro"/>
              <a:sym typeface="Source Sans Pro"/>
            </a:endParaRPr>
          </a:p>
          <a:p>
            <a:pPr indent="-304800" lvl="0" marL="914400" rtl="0" algn="l">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0.1% de terres rares et métaux spéciaux (europium, yttrium, terbium, gallium, tungstène, indium, tantale)</a:t>
            </a:r>
            <a:endParaRPr sz="1200">
              <a:solidFill>
                <a:srgbClr val="363759"/>
              </a:solidFill>
              <a:latin typeface="Source Sans Pro"/>
              <a:ea typeface="Source Sans Pro"/>
              <a:cs typeface="Source Sans Pro"/>
              <a:sym typeface="Source Sans Pro"/>
            </a:endParaRPr>
          </a:p>
          <a:p>
            <a:pPr indent="-304800" lvl="0" marL="914400" rtl="0" algn="l">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15% à 20% d’autres substances (magnésium, carbone, cobalt, lithium)</a:t>
            </a:r>
            <a:endParaRPr sz="1200">
              <a:solidFill>
                <a:srgbClr val="363759"/>
              </a:solidFill>
              <a:latin typeface="Source Sans Pro"/>
              <a:ea typeface="Source Sans Pro"/>
              <a:cs typeface="Source Sans Pro"/>
              <a:sym typeface="Source Sans Pro"/>
            </a:endParaRPr>
          </a:p>
          <a:p>
            <a:pPr indent="0" lvl="0" marL="0" rtl="0" algn="l">
              <a:spcBef>
                <a:spcPts val="1000"/>
              </a:spcBef>
              <a:spcAft>
                <a:spcPts val="0"/>
              </a:spcAft>
              <a:buNone/>
            </a:pPr>
            <a:r>
              <a:rPr lang="en" sz="1200">
                <a:solidFill>
                  <a:srgbClr val="363759"/>
                </a:solidFill>
                <a:latin typeface="Source Sans Pro"/>
                <a:ea typeface="Source Sans Pro"/>
                <a:cs typeface="Source Sans Pro"/>
                <a:sym typeface="Source Sans Pro"/>
              </a:rPr>
              <a:t>Une grande partie des matériaux retrouvés dans nos équipements sont recyclables et réutilisables. Certains matériaux sont aussi dangereux pour l’environnement et c’est pour cette raison qu’il ne peuvent pas être mis aux poubelles. Le plomb, le brome, l’arsenic, le chlore, le mercure et le cadmium pour en nommer quelques uns aurait un effets négatif sur l’environnement lorsqu’ils sont enfouis.</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None/>
            </a:pPr>
            <a:r>
              <a:rPr lang="en" sz="1200">
                <a:solidFill>
                  <a:srgbClr val="363759"/>
                </a:solidFill>
                <a:latin typeface="Source Sans Pro"/>
                <a:ea typeface="Source Sans Pro"/>
                <a:cs typeface="Source Sans Pro"/>
                <a:sym typeface="Source Sans Pro"/>
              </a:rPr>
              <a:t>Source : </a:t>
            </a:r>
            <a:r>
              <a:rPr lang="en" sz="1200" u="sng">
                <a:solidFill>
                  <a:schemeClr val="hlink"/>
                </a:solidFill>
                <a:latin typeface="Source Sans Pro"/>
                <a:ea typeface="Source Sans Pro"/>
                <a:cs typeface="Source Sans Pro"/>
                <a:sym typeface="Source Sans Pro"/>
                <a:hlinkClick r:id="rId2"/>
              </a:rPr>
              <a:t>Recyclermesélectronique.ca</a:t>
            </a:r>
            <a:r>
              <a:rPr lang="en" sz="1200">
                <a:solidFill>
                  <a:srgbClr val="363759"/>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3"/>
              </a:rPr>
              <a:t>Ademe</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3df34f6fb_0_1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e3df34f6fb_0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L’atelier sera divisé en 4 parties :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Une introduction sur le numérique et son impact environnemental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L’empreinte écologique des appareils informatiques</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Repenser notre utilisation d’internet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Pour finalement aborder l’écoanxiété et l’engagement social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Veuillez garder en tête que nous faisons de notre mieux pour vous présenter les statistiques les plus fiables et les plus représentatives. Cela dit, d’année en année et de recherche en recherche, certains chiffres évoluent et en matière d’environnement comme de numérique, il s’agit de deux secteurs ou les chiffres évoluent rapidement.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e3df34f6fb_0_6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e3df34f6fb_0_6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05B4E"/>
                </a:solidFill>
                <a:latin typeface="Source Sans Pro"/>
                <a:ea typeface="Source Sans Pro"/>
                <a:cs typeface="Source Sans Pro"/>
                <a:sym typeface="Source Sans Pro"/>
              </a:rPr>
              <a:t>Slide 20</a:t>
            </a:r>
            <a:endParaRPr sz="1200">
              <a:solidFill>
                <a:srgbClr val="F05B4E"/>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Sur le site de recycler-mes-electroniques.ca, il est possible de calculer les matériaux qui pourront être récupérés si nos appareils sont rapportés dans les points de dépôt. Cet outil calcule pour les quatres matériaux suivants : l’Argent, l’Or, le Palladium et le Cuivre.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Par exemple, en recyclant 1 million de tablettes, nous pouvons récupérer 350 Kg d’argent, 34 Kg d’or, 16,000 Kg de cuivre et 15 Kg de Palladium.</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Source : </a:t>
            </a:r>
            <a:r>
              <a:rPr lang="en" sz="1200" u="sng">
                <a:solidFill>
                  <a:schemeClr val="hlink"/>
                </a:solidFill>
                <a:latin typeface="Source Sans Pro"/>
                <a:ea typeface="Source Sans Pro"/>
                <a:cs typeface="Source Sans Pro"/>
                <a:sym typeface="Source Sans Pro"/>
                <a:hlinkClick r:id="rId2"/>
              </a:rPr>
              <a:t>Recycler mes électroniques</a:t>
            </a:r>
            <a:r>
              <a:rPr lang="en" sz="1200">
                <a:solidFill>
                  <a:srgbClr val="363759"/>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e3df34f6fb_0_6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ge3df34f6fb_0_6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Slide 21</a:t>
            </a:r>
            <a:endParaRPr sz="1200">
              <a:solidFill>
                <a:srgbClr val="F05B4E"/>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rPr lang="en" sz="1200">
                <a:solidFill>
                  <a:srgbClr val="363759"/>
                </a:solidFill>
                <a:highlight>
                  <a:srgbClr val="FFFFFF"/>
                </a:highlight>
                <a:latin typeface="Source Sans Pro"/>
                <a:ea typeface="Source Sans Pro"/>
                <a:cs typeface="Source Sans Pro"/>
                <a:sym typeface="Source Sans Pro"/>
              </a:rPr>
              <a:t>Dans cette section, nous nous concentrerons sur l’impact de notre navigation sur le web. Ainsi, regarder une vidéo, rechercher une recette sur notre moteur de recherche, envoyer un courriel ou magasiner en ligne vont être analysés  afin de constater le bilan énergétique et l’empreinte carbone qui en résulte. </a:t>
            </a:r>
            <a:endParaRPr sz="1200">
              <a:solidFill>
                <a:srgbClr val="363759"/>
              </a:solidFill>
              <a:highlight>
                <a:srgbClr val="FFFFFF"/>
              </a:highlight>
              <a:latin typeface="Source Sans Pro"/>
              <a:ea typeface="Source Sans Pro"/>
              <a:cs typeface="Source Sans Pro"/>
              <a:sym typeface="Source Sans Pr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e3df34f6fb_0_6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e3df34f6fb_0_6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05B4E"/>
                </a:solidFill>
                <a:latin typeface="Source Sans Pro"/>
                <a:ea typeface="Source Sans Pro"/>
                <a:cs typeface="Source Sans Pro"/>
                <a:sym typeface="Source Sans Pro"/>
              </a:rPr>
              <a:t>Slide 22</a:t>
            </a:r>
            <a:endParaRPr sz="1200">
              <a:solidFill>
                <a:srgbClr val="F05B4E"/>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363759"/>
                </a:solidFill>
                <a:latin typeface="Source Sans Pro"/>
                <a:ea typeface="Source Sans Pro"/>
                <a:cs typeface="Source Sans Pro"/>
                <a:sym typeface="Source Sans Pro"/>
              </a:rPr>
              <a:t>L</a:t>
            </a:r>
            <a:r>
              <a:rPr lang="en" sz="1200">
                <a:solidFill>
                  <a:srgbClr val="363759"/>
                </a:solidFill>
                <a:latin typeface="Source Sans Pro"/>
                <a:ea typeface="Source Sans Pro"/>
                <a:cs typeface="Source Sans Pro"/>
                <a:sym typeface="Source Sans Pro"/>
              </a:rPr>
              <a:t>orsque l’on se balade sur le web, il est parfois complexe d’estimer notre empreinte carbone et énergétique. La dématérialisation constante du numérique nous donne l’idée que notre consommation d’internet est propre et sans conséquence.</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363759"/>
                </a:solidFill>
                <a:latin typeface="Source Sans Pro"/>
                <a:ea typeface="Source Sans Pro"/>
                <a:cs typeface="Source Sans Pro"/>
                <a:sym typeface="Source Sans Pro"/>
              </a:rPr>
              <a:t>Néanmoins, pour aider cette prise de conscience, il existe une série d’outils qui ont pour objectif de définir l’empreinte carbone du web. Pour la plupart, il s’agit d'extensions que vous pouvez simplement ajouter à vos navigateurs web (Comme Firefox et Google Chrome) :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F05A4E"/>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363759"/>
                </a:solidFill>
                <a:latin typeface="Source Sans Pro"/>
                <a:ea typeface="Source Sans Pro"/>
                <a:cs typeface="Source Sans Pro"/>
                <a:sym typeface="Source Sans Pro"/>
              </a:rPr>
              <a:t>Le premier est le site web  Website Carbon Calculator, il</a:t>
            </a:r>
            <a:r>
              <a:rPr lang="en" sz="1200">
                <a:solidFill>
                  <a:srgbClr val="363759"/>
                </a:solidFill>
                <a:latin typeface="Source Sans Pro"/>
                <a:ea typeface="Source Sans Pro"/>
                <a:cs typeface="Source Sans Pro"/>
                <a:sym typeface="Source Sans Pro"/>
              </a:rPr>
              <a:t> va calculer l’empreinte carbone d’un site web afin de vous donner une idée de l’impact qu’à ce site a sur l’environnement.</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363759"/>
                </a:solidFill>
                <a:latin typeface="Source Sans Pro"/>
                <a:ea typeface="Source Sans Pro"/>
                <a:cs typeface="Source Sans Pro"/>
                <a:sym typeface="Source Sans Pro"/>
              </a:rPr>
              <a:t>Une autre option similaire est le site Website Footprint. C’est le même principe : vous entrez l’adresse URL du site web dans la barre d’analyse et vous sélectionnez “Analyze.” </a:t>
            </a:r>
            <a:r>
              <a:rPr lang="en" sz="1200">
                <a:solidFill>
                  <a:srgbClr val="163860"/>
                </a:solidFill>
                <a:latin typeface="Source Sans Pro"/>
                <a:ea typeface="Source Sans Pro"/>
                <a:cs typeface="Source Sans Pro"/>
                <a:sym typeface="Source Sans Pro"/>
              </a:rPr>
              <a:t>Dans une autre lignée, il existe des applications qui s’installent comme des extensions sur votre navigateur web. Vous les trouvez dans le magasin Google Play ou dans le App Store.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F05A4E"/>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163860"/>
                </a:solidFill>
                <a:latin typeface="Source Sans Pro"/>
                <a:ea typeface="Source Sans Pro"/>
                <a:cs typeface="Source Sans Pro"/>
                <a:sym typeface="Source Sans Pro"/>
              </a:rPr>
              <a:t>On vous présente donc Green Leaf, qui est une app qui  va calculer l’émission de CO2 de votre navigation web et la comparer à l’émission que ferait un véhicule motorisé. </a:t>
            </a:r>
            <a:endParaRPr sz="1200">
              <a:solidFill>
                <a:srgbClr val="163860"/>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163860"/>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163860"/>
                </a:solidFill>
                <a:latin typeface="Source Sans Pro"/>
                <a:ea typeface="Source Sans Pro"/>
                <a:cs typeface="Source Sans Pro"/>
                <a:sym typeface="Source Sans Pro"/>
              </a:rPr>
              <a:t>Dans cet exemple, la personne venait tout juste d’ouvrir sa page web donc son émission de CO2 était très faible. Mais au bout d’une journée, on peut parfois s’attendre à passer d’un scooter à un camion. </a:t>
            </a:r>
            <a:endParaRPr sz="1200">
              <a:solidFill>
                <a:srgbClr val="163860"/>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F05A4E"/>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163860"/>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163860"/>
                </a:solidFill>
                <a:latin typeface="Source Sans Pro"/>
                <a:ea typeface="Source Sans Pro"/>
                <a:cs typeface="Source Sans Pro"/>
                <a:sym typeface="Source Sans Pro"/>
              </a:rPr>
              <a:t>Lorsqu’on télécharge une app sous forme d’extension, elle se trouve en haut à droite de notre barre de recherche. Il suffit de la sélectionner pour y avoir accès. </a:t>
            </a:r>
            <a:endParaRPr sz="1200">
              <a:solidFill>
                <a:srgbClr val="163860"/>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F05A4E"/>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F05A4E"/>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F05A4E"/>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F05A4E"/>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363759"/>
                </a:solidFill>
                <a:latin typeface="Source Sans Pro"/>
                <a:ea typeface="Source Sans Pro"/>
                <a:cs typeface="Source Sans Pro"/>
                <a:sym typeface="Source Sans Pro"/>
              </a:rPr>
              <a:t>Enfin, il existe aussi l’application CarboAnalyser. Il rend visible l’impact carbone et énergétique que vous créez durant vos balades sur le web. Cet outil transforme en graphique le trafic relatif de votre navigation afin de déceler où se trouve vos habitudes les plus énergivores et gourmandes en carbone.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363759"/>
                </a:solidFill>
                <a:latin typeface="Source Sans Pro"/>
                <a:ea typeface="Source Sans Pro"/>
                <a:cs typeface="Source Sans Pro"/>
                <a:sym typeface="Source Sans Pro"/>
              </a:rPr>
              <a:t>Comme Green Leaf, il s’installe comme extension à votre navigateur et est disponible en haut à droite de votre barre de recherche.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363759"/>
                </a:solidFill>
                <a:latin typeface="Source Sans Pro"/>
                <a:ea typeface="Source Sans Pro"/>
                <a:cs typeface="Source Sans Pro"/>
                <a:sym typeface="Source Sans Pro"/>
              </a:rPr>
              <a:t>Ces outils de prise de conscience peuvent être très pratiques et ludiques.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latin typeface="Source Sans Pro"/>
              <a:ea typeface="Source Sans Pro"/>
              <a:cs typeface="Source Sans Pro"/>
              <a:sym typeface="Source Sans Pro"/>
            </a:endParaRPr>
          </a:p>
          <a:p>
            <a:pPr indent="0" lvl="0" marL="0" rtl="0" algn="l">
              <a:spcBef>
                <a:spcPts val="0"/>
              </a:spcBef>
              <a:spcAft>
                <a:spcPts val="0"/>
              </a:spcAft>
              <a:buNone/>
            </a:pPr>
            <a:r>
              <a:t/>
            </a:r>
            <a:endParaRPr sz="1200">
              <a:latin typeface="Source Sans Pro"/>
              <a:ea typeface="Source Sans Pro"/>
              <a:cs typeface="Source Sans Pro"/>
              <a:sym typeface="Source Sans Pro"/>
            </a:endParaRPr>
          </a:p>
          <a:p>
            <a:pPr indent="0" lvl="0" marL="0" rtl="0" algn="l">
              <a:spcBef>
                <a:spcPts val="0"/>
              </a:spcBef>
              <a:spcAft>
                <a:spcPts val="0"/>
              </a:spcAft>
              <a:buNone/>
            </a:pPr>
            <a:r>
              <a:rPr lang="en" sz="1200">
                <a:latin typeface="Source Sans Pro"/>
                <a:ea typeface="Source Sans Pro"/>
                <a:cs typeface="Source Sans Pro"/>
                <a:sym typeface="Source Sans Pro"/>
              </a:rPr>
              <a:t>Sources : </a:t>
            </a:r>
            <a:r>
              <a:rPr lang="en" sz="1200" u="sng">
                <a:solidFill>
                  <a:schemeClr val="hlink"/>
                </a:solidFill>
                <a:latin typeface="Source Sans Pro"/>
                <a:ea typeface="Source Sans Pro"/>
                <a:cs typeface="Source Sans Pro"/>
                <a:sym typeface="Source Sans Pro"/>
                <a:hlinkClick r:id="rId2"/>
              </a:rPr>
              <a:t>The Shift Project</a:t>
            </a:r>
            <a:endParaRPr sz="1200">
              <a:latin typeface="Source Sans Pro"/>
              <a:ea typeface="Source Sans Pro"/>
              <a:cs typeface="Source Sans Pro"/>
              <a:sym typeface="Source Sans Pro"/>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e3df34f6fb_0_7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e3df34f6fb_0_7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Slide 23</a:t>
            </a:r>
            <a:endParaRPr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Comme vous l’avez appris durant les précédentes parties, dû à la surconsommation des centres de données, l’utilisation d’internet a aussi un impact écologique important.</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En effet, nous pouvons constater que sur le web, 3 grands axes laissent de grandes empreintes carbones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 Les vidéos</a:t>
            </a:r>
            <a:r>
              <a:rPr i="1" lang="en" sz="1200">
                <a:solidFill>
                  <a:srgbClr val="363759"/>
                </a:solidFill>
                <a:latin typeface="Source Sans Pro"/>
                <a:ea typeface="Source Sans Pro"/>
                <a:cs typeface="Source Sans Pro"/>
                <a:sym typeface="Source Sans Pro"/>
              </a:rPr>
              <a:t> streaming</a:t>
            </a:r>
            <a:r>
              <a:rPr lang="en" sz="1200">
                <a:solidFill>
                  <a:srgbClr val="363759"/>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les courriels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et la navigation web. Dans cette partie, nous verrons comment, avec des geste simples, nous pouvons diminuer notre empreinte carbone et énergétique de notre utilisation du web.</a:t>
            </a:r>
            <a:endParaRPr sz="1200">
              <a:solidFill>
                <a:srgbClr val="363759"/>
              </a:solidFill>
              <a:latin typeface="Source Sans Pro"/>
              <a:ea typeface="Source Sans Pro"/>
              <a:cs typeface="Source Sans Pro"/>
              <a:sym typeface="Source Sans Pro"/>
            </a:endParaRPr>
          </a:p>
          <a:p>
            <a:pPr indent="0" lvl="0" marL="0" rtl="0" algn="just">
              <a:lnSpc>
                <a:spcPct val="100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50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e3df34f6fb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e3df34f6fb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05B4E"/>
                </a:solidFill>
                <a:latin typeface="Source Sans Pro"/>
                <a:ea typeface="Source Sans Pro"/>
                <a:cs typeface="Source Sans Pro"/>
                <a:sym typeface="Source Sans Pro"/>
              </a:rPr>
              <a:t>Slide 24</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D’après </a:t>
            </a:r>
            <a:r>
              <a:rPr i="1" lang="en" sz="1200">
                <a:solidFill>
                  <a:srgbClr val="363759"/>
                </a:solidFill>
                <a:latin typeface="Source Sans Pro"/>
                <a:ea typeface="Source Sans Pro"/>
                <a:cs typeface="Source Sans Pro"/>
                <a:sym typeface="Source Sans Pro"/>
              </a:rPr>
              <a:t>The Shift Project</a:t>
            </a:r>
            <a:r>
              <a:rPr lang="en" sz="1200">
                <a:solidFill>
                  <a:srgbClr val="363759"/>
                </a:solidFill>
                <a:latin typeface="Source Sans Pro"/>
                <a:ea typeface="Source Sans Pro"/>
                <a:cs typeface="Source Sans Pro"/>
                <a:sym typeface="Source Sans Pro"/>
              </a:rPr>
              <a:t>, regarder et déposer des vidéos en ligne est l’une des composantes les plus énergivores qui soient sur le net. Ainsi, lorsque nous regardons une heure de vidéo en direct sur Youtube ou Netflix, nous consommons en moyenne 100g de CO2, soit la consommation d’un ventilateur de 75W pendant 6h.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Certaines solutions simples sont à adopter afin de limiter notre impact écologique :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Lorsque vous voulez regarder une vidéo en ligne, optez pour une connection au wifi plutôt que du réseau de données. En effet, l’utilisation du réseau local va utiliser moins d'énergie que les antennes téléphoniques.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Si vous avez l’habitude de regarder une vidéo, téléchargez-la ou procurez-vous le contenu plutôt que de le regarder plusieurs fois en ligne.</a:t>
            </a:r>
            <a:endParaRPr sz="1200">
              <a:solidFill>
                <a:srgbClr val="363759"/>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Si vous regarder une vidéo en ligne, vous pouvez diminuer la qualité de l’image. Un vidéo basse qualité va consommer moins que de la HD ou de l’ULTRA HD. Les vidéos de plus hautes qualités monopolisent la bande passante, elles prennent plus de place dans les centres de données et donc consomment plus d’énergie. </a:t>
            </a:r>
            <a:endParaRPr sz="1200">
              <a:solidFill>
                <a:srgbClr val="363759"/>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Enfin, même s’il est difficile de se restreindre, il est bon pour l’environnement de ne pas surconsommer des vidéos. Dès lors, en sélectionnant un contenu, plutôt que de plonger dans la surconsommation des plateformes qui vous offre des vidéos simple et rapide (TikTok, Netflix, Youtube). Posez-vous alors les bonnes questions : Est-ce que j’avais vraiment besoin de regarder ce chat faire du piano ? Est-ce que j’ai appris quelque chose si j’ai écouté un canard avec des lunettes de soleil sur une musique de Madonna ?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Sources: </a:t>
            </a:r>
            <a:r>
              <a:rPr lang="en" sz="1200" u="sng">
                <a:solidFill>
                  <a:schemeClr val="hlink"/>
                </a:solidFill>
                <a:latin typeface="Source Sans Pro"/>
                <a:ea typeface="Source Sans Pro"/>
                <a:cs typeface="Source Sans Pro"/>
                <a:sym typeface="Source Sans Pro"/>
                <a:hlinkClick r:id="rId2"/>
              </a:rPr>
              <a:t>Le Point</a:t>
            </a:r>
            <a:r>
              <a:rPr lang="en" sz="1200">
                <a:solidFill>
                  <a:srgbClr val="363759"/>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3"/>
              </a:rPr>
              <a:t>The Shift Project</a:t>
            </a:r>
            <a:r>
              <a:rPr lang="en" sz="1200">
                <a:solidFill>
                  <a:srgbClr val="363759"/>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e3df34f6fb_0_7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ge3df34f6fb_0_7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Slide 25</a:t>
            </a:r>
            <a:endParaRPr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Lorsque vous envoyez un courriel, il est réceptionné, traité, stocké à l'intérieur des centres de stockage de votre fournisseur d’accès.</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F05A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F05A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Après cela, votre message va transiter par différents points éloignés sur le globe</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Avant d’arriver sur les centre de stockage du fournisseur d’accès de votre correspondant. A ce moment là, votre message va encore une fois être réceptionné, stocké et traité.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F05A4E"/>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a:t>
            </a:r>
            <a:endParaRPr sz="1200">
              <a:solidFill>
                <a:srgbClr val="F05A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C’est à ce moment que votre correspondant·e va recevoir votre message.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Sachez dès lors qu’à chaque fois que votre message, courriel, photo ou vidéo va se stocker dans des centres de données, une quantité d’énergie sera nécessaire afin de faire fonctionner ces méga-ordinateurs.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 C’est ainsi que d’après les études de Carbon Literacy , chaque envoi de mail produit une quantité moyenne  de gramme de carbone selon son genre.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45720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Un pourriel (spam) va causer 0.3g de carbone dans l’atmosphère</a:t>
            </a:r>
            <a:endParaRPr sz="1200">
              <a:solidFill>
                <a:srgbClr val="363759"/>
              </a:solidFill>
              <a:latin typeface="Source Sans Pro"/>
              <a:ea typeface="Source Sans Pro"/>
              <a:cs typeface="Source Sans Pro"/>
              <a:sym typeface="Source Sans Pro"/>
            </a:endParaRPr>
          </a:p>
          <a:p>
            <a:pPr indent="45720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Un courriel classique va lui émettre jusqu’à 4 g de carbone</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	Un courriel avec une pièce jointe de 1MB  cause 11g de carbone</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	Et enfin, un long courriel avec  une pièce jointe peut émettre  jusqu’à 50g  de carbone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Mais ne vous inquiétez pas, il est possible de réduire ces chiffres impressionnants avec une bonne hygiène numérique.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Sources : </a:t>
            </a:r>
            <a:r>
              <a:rPr lang="en" sz="1200" u="sng">
                <a:solidFill>
                  <a:schemeClr val="hlink"/>
                </a:solidFill>
                <a:latin typeface="Source Sans Pro"/>
                <a:ea typeface="Source Sans Pro"/>
                <a:cs typeface="Source Sans Pro"/>
                <a:sym typeface="Source Sans Pro"/>
                <a:hlinkClick r:id="rId2"/>
              </a:rPr>
              <a:t>Carbon Literacy</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e3df34f6fb_0_7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ge3df34f6fb_0_7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200">
                <a:solidFill>
                  <a:srgbClr val="F05B4E"/>
                </a:solidFill>
                <a:latin typeface="Source Sans Pro"/>
                <a:ea typeface="Source Sans Pro"/>
                <a:cs typeface="Source Sans Pro"/>
                <a:sym typeface="Source Sans Pro"/>
              </a:rPr>
              <a:t>Slide 26</a:t>
            </a:r>
            <a:endParaRPr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Afin de réduire le coût carbone de l’envoi et la réception de nos courriels, vous pouvez adopter certains bons réflexes !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F05B4E"/>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Envoyer seulement les emails nécessaires</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Alléger les mails envoyés (fichiers compressé, liens hypertext, absence de signature web)</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faire le ménage de sa boite web et conserver uniquement les mails importants</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Installer un anti-spam/se désinscrire des newsletters (image de mail)</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Cibler les destinataires</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Privilégier le clavardage au courriel</a:t>
            </a:r>
            <a:endParaRPr sz="1200">
              <a:solidFill>
                <a:srgbClr val="363759"/>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Pour vous aider,  il existe  des outils numériques  tel que Cleanfox ou Mailstream qui auront pour objectif de supprimer les doublons,  de vous désinscrire des infolettres et même supprimer l’ensemble du contenu de votre boîte mail.   </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e3df34f6fb_0_7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ge3df34f6fb_0_7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200">
                <a:solidFill>
                  <a:srgbClr val="F05B4E"/>
                </a:solidFill>
                <a:latin typeface="Source Sans Pro"/>
                <a:ea typeface="Source Sans Pro"/>
                <a:cs typeface="Source Sans Pro"/>
                <a:sym typeface="Source Sans Pro"/>
              </a:rPr>
              <a:t>Slide 27</a:t>
            </a:r>
            <a:endParaRPr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Afin  de  réduire le coût carbone de votre navigation, vous pouvez adopter certains bons réflexes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F05B4E"/>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Cibler vos recherches en utilisant les URL plutôt que des mots clefs ( alphanumerique.ca &gt; alphanumerique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Utiliser un minimum de mots clefs afin de trouver un information sur le web</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Privilégier des moteurs de recherche qui n’affiche pas de carte interactive.  En effet, plus le contenu d’une recherche est fourni avec des images, des cartes, des vidéos, plus votre recherche sera lourde et va consommer plus de carbone</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Lorsque c’est possible, désactiver les widgets (comme la météo), ou utiliser des moteurs de recherche qui n’en n’utilisent pas ( Ecosia)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Activer le mode sombre de votre navigateur web, vous ferez un gain de 3% sur votre impact carbone.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Privilégier vos favoris plutôt que de rechercher le même site web tous les jours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Sources : </a:t>
            </a:r>
            <a:r>
              <a:rPr lang="en" sz="1200" u="sng">
                <a:solidFill>
                  <a:srgbClr val="0097A7"/>
                </a:solidFill>
                <a:latin typeface="Source Sans Pro"/>
                <a:ea typeface="Source Sans Pro"/>
                <a:cs typeface="Source Sans Pro"/>
                <a:sym typeface="Source Sans Pro"/>
                <a:hlinkClick r:id="rId2">
                  <a:extLst>
                    <a:ext uri="{A12FA001-AC4F-418D-AE19-62706E023703}">
                      <ahyp:hlinkClr val="tx"/>
                    </a:ext>
                  </a:extLst>
                </a:hlinkClick>
              </a:rPr>
              <a:t>Greenspector</a:t>
            </a:r>
            <a:r>
              <a:rPr lang="en" sz="1200">
                <a:solidFill>
                  <a:srgbClr val="363759"/>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e3df34f6fb_0_7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ge3df34f6fb_0_7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Slide 28</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La logique qui se cache derrière nos recherche sur nos moteurs de recherche est la même que pour nos courriels. En moyenne, une recherche </a:t>
            </a:r>
            <a:r>
              <a:rPr lang="en" sz="1200">
                <a:solidFill>
                  <a:srgbClr val="363759"/>
                </a:solidFill>
                <a:highlight>
                  <a:srgbClr val="FFFFFF"/>
                </a:highlight>
                <a:latin typeface="Source Sans Pro"/>
                <a:ea typeface="Source Sans Pro"/>
                <a:cs typeface="Source Sans Pro"/>
                <a:sym typeface="Source Sans Pro"/>
              </a:rPr>
              <a:t>consomme autant qu’un mètre</a:t>
            </a:r>
            <a:r>
              <a:rPr lang="en" sz="1200">
                <a:solidFill>
                  <a:srgbClr val="363759"/>
                </a:solidFill>
                <a:latin typeface="Source Sans Pro"/>
                <a:ea typeface="Source Sans Pro"/>
                <a:cs typeface="Source Sans Pro"/>
                <a:sym typeface="Source Sans Pro"/>
              </a:rPr>
              <a:t> en voiture. De plus, l'utilisation des moteurs de recherche représente 93% du trafic d’internet, il est donc nécessaire d’adopter les bons réflexes afin de ne pas rendre cette utilisation néfaste pour notre environnement. Avec des gestes simples, vous pourriez contribuer à un espace numérique plus écologique.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Il existe une multitude de moteurs de recherche et navigateurs web dont l’éthique favorise un environnement plus vert. De grands noms comme Ecosia, Crewdle et Lilo en sont des exemples.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Pour vous introduire à ce sujet, le site </a:t>
            </a:r>
            <a:r>
              <a:rPr lang="en" sz="1200" u="sng">
                <a:solidFill>
                  <a:schemeClr val="hlink"/>
                </a:solidFill>
                <a:latin typeface="Source Sans Pro"/>
                <a:ea typeface="Source Sans Pro"/>
                <a:cs typeface="Source Sans Pro"/>
                <a:sym typeface="Source Sans Pro"/>
                <a:hlinkClick r:id="rId2"/>
              </a:rPr>
              <a:t>https://greenspector.com/fr/moteurs-de-recherches/</a:t>
            </a:r>
            <a:r>
              <a:rPr lang="en" sz="1200">
                <a:solidFill>
                  <a:srgbClr val="363759"/>
                </a:solidFill>
                <a:latin typeface="Source Sans Pro"/>
                <a:ea typeface="Source Sans Pro"/>
                <a:cs typeface="Source Sans Pro"/>
                <a:sym typeface="Source Sans Pro"/>
              </a:rPr>
              <a:t> peut vous donner une bonne idée des différentes possibilités qui existent en matière de moteurs de recherche et navigateurs web.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Sources : </a:t>
            </a:r>
            <a:r>
              <a:rPr lang="en" sz="1200" u="sng">
                <a:solidFill>
                  <a:schemeClr val="hlink"/>
                </a:solidFill>
                <a:latin typeface="Source Sans Pro"/>
                <a:ea typeface="Source Sans Pro"/>
                <a:cs typeface="Source Sans Pro"/>
                <a:sym typeface="Source Sans Pro"/>
                <a:hlinkClick r:id="rId3"/>
              </a:rPr>
              <a:t>Greenspector</a:t>
            </a:r>
            <a:r>
              <a:rPr lang="en" sz="1200">
                <a:solidFill>
                  <a:srgbClr val="363759"/>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e3df34f6fb_0_7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ge3df34f6fb_0_7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Slide 29</a:t>
            </a:r>
            <a:endParaRPr sz="1200">
              <a:solidFill>
                <a:srgbClr val="F05B4E"/>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200">
              <a:solidFill>
                <a:srgbClr val="F05B4E"/>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Parlons maintenant de l'écoanxiété et de l’engagement social.</a:t>
            </a:r>
            <a:endParaRPr sz="1200">
              <a:solidFill>
                <a:srgbClr val="363759"/>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t/>
            </a:r>
            <a:endParaRPr sz="1200">
              <a:solidFill>
                <a:schemeClr val="dk1"/>
              </a:solidFill>
              <a:highlight>
                <a:srgbClr val="FFFFFF"/>
              </a:highlight>
              <a:latin typeface="Source Sans Pro"/>
              <a:ea typeface="Source Sans Pro"/>
              <a:cs typeface="Source Sans Pro"/>
              <a:sym typeface="Source Sans Pr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3df34f6fb_0_2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e3df34f6fb_0_2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05A4E"/>
                </a:solidFill>
                <a:highlight>
                  <a:srgbClr val="FFFFFF"/>
                </a:highlight>
                <a:latin typeface="Source Sans Pro"/>
                <a:ea typeface="Source Sans Pro"/>
                <a:cs typeface="Source Sans Pro"/>
                <a:sym typeface="Source Sans Pro"/>
              </a:rPr>
              <a:t>Slide 3</a:t>
            </a:r>
            <a:endParaRPr sz="1200">
              <a:solidFill>
                <a:srgbClr val="F05A4E"/>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F05A4E"/>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highlight>
                  <a:srgbClr val="FFFFFF"/>
                </a:highlight>
                <a:latin typeface="Source Sans Pro"/>
                <a:ea typeface="Source Sans Pro"/>
                <a:cs typeface="Source Sans Pro"/>
                <a:sym typeface="Source Sans Pro"/>
              </a:rPr>
              <a:t>Nous allons maintenant aborder le numérique et son impact environnemental. </a:t>
            </a:r>
            <a:endParaRPr sz="1200">
              <a:solidFill>
                <a:srgbClr val="363759"/>
              </a:solidFill>
              <a:highlight>
                <a:srgbClr val="FFFFFF"/>
              </a:highlight>
              <a:latin typeface="Source Sans Pro"/>
              <a:ea typeface="Source Sans Pro"/>
              <a:cs typeface="Source Sans Pro"/>
              <a:sym typeface="Source Sans Pr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e3df34f6fb_0_7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ge3df34f6fb_0_7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Slide 30</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À la lumière de ce que nous venons de discuter, il se peut que vous ressentiez une anxiété bien particulière, qui pourrait s'avérer être de l’</a:t>
            </a:r>
            <a:r>
              <a:rPr i="1" lang="en" sz="1200">
                <a:solidFill>
                  <a:schemeClr val="dk1"/>
                </a:solidFill>
                <a:latin typeface="Source Sans Pro"/>
                <a:ea typeface="Source Sans Pro"/>
                <a:cs typeface="Source Sans Pro"/>
                <a:sym typeface="Source Sans Pro"/>
              </a:rPr>
              <a:t>écoanxiété</a:t>
            </a:r>
            <a:r>
              <a:rPr lang="en" sz="1200">
                <a:solidFill>
                  <a:schemeClr val="dk1"/>
                </a:solidFill>
                <a:latin typeface="Source Sans Pro"/>
                <a:ea typeface="Source Sans Pro"/>
                <a:cs typeface="Source Sans Pro"/>
                <a:sym typeface="Source Sans Pro"/>
              </a:rPr>
              <a:t>.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222222"/>
                </a:solidFill>
                <a:latin typeface="Source Sans Pro"/>
                <a:ea typeface="Source Sans Pro"/>
                <a:cs typeface="Source Sans Pro"/>
                <a:sym typeface="Source Sans Pro"/>
              </a:rPr>
              <a:t>Selon l’Office québécois de la langue française, l’écoanxiété est le sentiment d’anxiété ou une préoccupation ressentis par une personne devant les bouleversements causés par les changements climatiques. </a:t>
            </a:r>
            <a:endParaRPr sz="1200">
              <a:solidFill>
                <a:srgbClr val="222222"/>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22222"/>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222222"/>
                </a:solidFill>
                <a:latin typeface="Source Sans Pro"/>
                <a:ea typeface="Source Sans Pro"/>
                <a:cs typeface="Source Sans Pro"/>
                <a:sym typeface="Source Sans Pro"/>
              </a:rPr>
              <a:t>Selon la psychologue Christina Popescu, une experte dans le domaine, </a:t>
            </a:r>
            <a:r>
              <a:rPr lang="en" sz="1200">
                <a:solidFill>
                  <a:schemeClr val="dk1"/>
                </a:solidFill>
                <a:highlight>
                  <a:srgbClr val="FFFFFF"/>
                </a:highlight>
                <a:latin typeface="Source Sans Pro"/>
                <a:ea typeface="Source Sans Pro"/>
                <a:cs typeface="Source Sans Pro"/>
                <a:sym typeface="Source Sans Pro"/>
              </a:rPr>
              <a:t>les symptômes de l’écoanxiété sont multiples : stress, insomnie, crises d’angoisse et de panique. Ils peuvent être associés à la perte de confiance dans la capacité de lutter contre les changements climatiques, ou encore à des sentiments d’impuissance, de culpabilité, de tristesse, voire de colère à cause de l’inaction des décideurs économiques et politiques.</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Donc si vous croyez ressentir de l’écoanxiété, c’est tout à fait normal!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22222"/>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Selon Laure Waridel, écosociologue, le meilleur antidote contre l’écoanxiété c’est l’engagement citoyen, c’est de faire de petits gestes qui nous rapprochent de la solution et non du problème. L’idée est de poser des gestes qui sont en accord avec nos valeurs, sans toutefois se faire violence lorsqu’on y arrive pas comme on aimerait.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Cet engagement social peut prendre plusieurs formes, des gestes individuels allant jusqu’à l’engagement communautaire et politique.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Bien sûr, comme tout autre forme d’anxiété, l’écoanxiété peut devenir paralysante. Si l’écoanxiété agit plus comme un frein au lieu d’être un moteur, il est important d’en parler et d’aller chercher l’aide appropriée.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22222"/>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Sources : </a:t>
            </a:r>
            <a:r>
              <a:rPr lang="en" sz="1200" u="sng">
                <a:solidFill>
                  <a:schemeClr val="hlink"/>
                </a:solidFill>
                <a:latin typeface="Source Sans Pro"/>
                <a:ea typeface="Source Sans Pro"/>
                <a:cs typeface="Source Sans Pro"/>
                <a:sym typeface="Source Sans Pro"/>
                <a:hlinkClick r:id="rId2"/>
              </a:rPr>
              <a:t>Radio-Canada</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3"/>
              </a:rPr>
              <a:t>UQAM</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4"/>
              </a:rPr>
              <a:t>Office québécois de la langue française</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5"/>
              </a:rPr>
              <a:t>Doctissimo</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6"/>
              </a:rPr>
              <a:t>Université du Québec</a:t>
            </a:r>
            <a:r>
              <a:rPr lang="en" sz="1200">
                <a:solidFill>
                  <a:schemeClr val="dk1"/>
                </a:solidFill>
                <a:latin typeface="Source Sans Pro"/>
                <a:ea typeface="Source Sans Pro"/>
                <a:cs typeface="Source Sans Pro"/>
                <a:sym typeface="Source Sans Pro"/>
              </a:rPr>
              <a:t>,</a:t>
            </a:r>
            <a:r>
              <a:rPr lang="en" sz="1200" u="sng">
                <a:solidFill>
                  <a:schemeClr val="hlink"/>
                </a:solidFill>
                <a:latin typeface="Source Sans Pro"/>
                <a:ea typeface="Source Sans Pro"/>
                <a:cs typeface="Source Sans Pro"/>
                <a:sym typeface="Source Sans Pro"/>
                <a:hlinkClick r:id="rId7"/>
              </a:rPr>
              <a:t> L’Actualité</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e3df34f6fb_0_7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4" name="Google Shape;444;ge3df34f6fb_0_7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Slide 31</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Vos bibliothèques de quartier vivent une transition socio-écologique. Les professionnel·le·s et les chercheur·se·s en bibliothéconomie se demande actuellement : comment les bibliothèques publiques pourraient-elles s’engager et contribuer à la transition socio-écologique?</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Il faut savoir que les bibliothèques tentent de répondre aux objectifs de développement durable des Nations Unies, et travaille donc dans le sens de la transition écologique. Une action aussi simple que d’utiliser les biens communs fournis par la bibliothèque, comme les livres, les dvds, les cds a un impacts positifs sur la planète.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Plusieurs bibliothèques vont encore plus loin. Voici quelques exemples d’initiatives vertes et numérique :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Ateliers de réparation électronique comme ceux d’insertech</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Prêts de matériels informatiques (ordinateurs, laptops, imprimantes, etc)</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Informer la population sur les enjeux écologiques de l’informatique (comme avec notre atelier aujourd’hui)</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Au delà du numérique, les bibliothèques peuvent aussi entreprendre des projets d’agriculture urbaine, de cuisine collective et tout pleins d’autres formes d’activités. Voici quelques exemples :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Prêts d’outils pour le jardinage et l’agriculture urbaine</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Les grainothèque (bibliothèque de semences)</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Partage de clé Bixi</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École de cuisine</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Atelier de recyclage créatif</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Création de Trousse contre l’éco-anxiété</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Avez-vous des idées d’initiatives vertes pour votre communauté? Allez rencontrer votre bibliothécaire pour lui demander de l’aide dans la réalisation de votre projet!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Ce sont des gens comme vous qui peuvent inspirer les autres membres de votre communauté à prendre action collectivement pour un avenir plus vert!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Source : </a:t>
            </a:r>
            <a:r>
              <a:rPr lang="en" sz="1200" u="sng">
                <a:solidFill>
                  <a:schemeClr val="hlink"/>
                </a:solidFill>
                <a:latin typeface="Source Sans Pro"/>
                <a:ea typeface="Source Sans Pro"/>
                <a:cs typeface="Source Sans Pro"/>
                <a:sym typeface="Source Sans Pro"/>
                <a:hlinkClick r:id="rId2"/>
              </a:rPr>
              <a:t>Objectifs de développement durables de l’ONU</a:t>
            </a:r>
            <a:r>
              <a:rPr lang="en" sz="1200">
                <a:solidFill>
                  <a:srgbClr val="363759"/>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3"/>
              </a:rPr>
              <a:t>Recueil d’idée pour la transition écologique en bibliothèque de Marie Martel </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e3e1941c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e3e1941c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accent3"/>
                </a:solidFill>
                <a:latin typeface="Source Sans Pro"/>
                <a:ea typeface="Source Sans Pro"/>
                <a:cs typeface="Source Sans Pro"/>
                <a:sym typeface="Source Sans Pro"/>
              </a:rPr>
              <a:t>Slide 32</a:t>
            </a:r>
            <a:endParaRPr sz="1200">
              <a:solidFill>
                <a:schemeClr val="accent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163860"/>
                </a:solidFill>
                <a:latin typeface="Source Sans Pro"/>
                <a:ea typeface="Source Sans Pro"/>
                <a:cs typeface="Source Sans Pro"/>
                <a:sym typeface="Source Sans Pro"/>
              </a:rPr>
              <a:t>C’est maintenant la fin de l’atelier! Voici des ressources qui ont été mentionnées durant l’atelier et qui peuvent vous aider à être une citoyenne numérique plus verte. </a:t>
            </a:r>
            <a:endParaRPr sz="1200">
              <a:solidFill>
                <a:srgbClr val="16386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6386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163860"/>
                </a:solidFill>
                <a:latin typeface="Source Sans Pro"/>
                <a:ea typeface="Source Sans Pro"/>
                <a:cs typeface="Source Sans Pro"/>
                <a:sym typeface="Source Sans Pro"/>
              </a:rPr>
              <a:t>On vous invite à faire une capture d’écran si vous le souhaitez! </a:t>
            </a:r>
            <a:endParaRPr sz="1200">
              <a:solidFill>
                <a:srgbClr val="16386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hlinkClick r:id="rId2"/>
              </a:rPr>
              <a:t>https://crewdle.com</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hlinkClick r:id="rId3"/>
              </a:rPr>
              <a:t>https://www.ecosia.org</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hlinkClick r:id="rId4"/>
              </a:rPr>
              <a:t>https://www.lilo.org</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hlinkClick r:id="rId5"/>
              </a:rPr>
              <a:t>https://www.earthdefinition.org</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hlinkClick r:id="rId6"/>
              </a:rPr>
              <a:t>https://www.envirogadget.com</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hlinkClick r:id="rId7"/>
              </a:rPr>
              <a:t>https://www.insertech.ca</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hlinkClick r:id="rId8"/>
              </a:rPr>
              <a:t>https://www.recyclermeselectroniques.ca/qc/</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e5d541060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e5d541060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accent3"/>
                </a:solidFill>
                <a:latin typeface="Source Sans Pro"/>
                <a:ea typeface="Source Sans Pro"/>
                <a:cs typeface="Source Sans Pro"/>
                <a:sym typeface="Source Sans Pro"/>
              </a:rPr>
              <a:t>Slide 33</a:t>
            </a:r>
            <a:endParaRPr sz="1200">
              <a:solidFill>
                <a:schemeClr val="accent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hlink"/>
                </a:solidFill>
                <a:hlinkClick r:id="rId2"/>
              </a:rPr>
              <a:t>https://greenspector.com/en/home/</a:t>
            </a:r>
            <a:endParaRPr sz="1200">
              <a:solidFill>
                <a:srgbClr val="363759"/>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hlink"/>
                </a:solidFill>
                <a:hlinkClick r:id="rId3"/>
              </a:rPr>
              <a:t>https://www.websitecarbon.com</a:t>
            </a:r>
            <a:endParaRPr sz="1200">
              <a:solidFill>
                <a:srgbClr val="363759"/>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hlink"/>
                </a:solidFill>
                <a:hlinkClick r:id="rId4"/>
              </a:rPr>
              <a:t>https://www.website-footprint.com/en/</a:t>
            </a:r>
            <a:endParaRPr sz="1200">
              <a:solidFill>
                <a:srgbClr val="363759"/>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hlink"/>
                </a:solidFill>
                <a:hlinkClick r:id="rId5"/>
              </a:rPr>
              <a:t>https://chrome.google.com/webstore/detail/green-leaf/npcoggkjmiflkenokdccnokeifkbohgi?hl=en</a:t>
            </a:r>
            <a:endParaRPr sz="1200">
              <a:solidFill>
                <a:srgbClr val="363759"/>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hlink"/>
                </a:solidFill>
                <a:hlinkClick r:id="rId6"/>
              </a:rPr>
              <a:t>https://theshiftproject.org/carbonalyser-extension-navigateur/</a:t>
            </a:r>
            <a:endParaRPr sz="1200">
              <a:solidFill>
                <a:srgbClr val="363759"/>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e3e1941c36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e3e1941c36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34-37</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Voici les sources que nous avons consultées pour concevoir l’atelier.</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e3e1941c36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e3e1941c36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363759"/>
                </a:solidFill>
                <a:latin typeface="Source Sans Pro"/>
                <a:ea typeface="Source Sans Pro"/>
                <a:cs typeface="Source Sans Pro"/>
                <a:sym typeface="Source Sans Pro"/>
              </a:rPr>
              <a:t>Voici les sources que nous avons consultées pour concevoir l’atelier.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e2ba18cbd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e2ba18cbd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363759"/>
                </a:solidFill>
                <a:latin typeface="Source Sans Pro"/>
                <a:ea typeface="Source Sans Pro"/>
                <a:cs typeface="Source Sans Pro"/>
                <a:sym typeface="Source Sans Pro"/>
              </a:rPr>
              <a:t>Voici les sources que nous avons consultées pour concevoir l’atelier.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e2ba18cbd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e2ba18cbd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363759"/>
                </a:solidFill>
                <a:latin typeface="Source Sans Pro"/>
                <a:ea typeface="Source Sans Pro"/>
                <a:cs typeface="Source Sans Pro"/>
                <a:sym typeface="Source Sans Pro"/>
              </a:rPr>
              <a:t>Voici les sources que nous avons consultées pour concevoir l’atelier.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e3e1941c36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e3e1941c3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38</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Et voici les autrices et auteurs des images que nous avons utilisées!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Merci beaucoup pour votre participation! </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e3df34f6fb_0_4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e3df34f6fb_0_4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200">
                <a:solidFill>
                  <a:srgbClr val="F05B4E"/>
                </a:solidFill>
                <a:latin typeface="Source Sans Pro"/>
                <a:ea typeface="Source Sans Pro"/>
                <a:cs typeface="Source Sans Pro"/>
                <a:sym typeface="Source Sans Pro"/>
              </a:rPr>
              <a:t>Slide 4</a:t>
            </a:r>
            <a:endParaRPr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Comme nous, vous êtes sûrement intéressé·e·s par l’atelier parce que la santé de la planète vous préoccupe et vous vous doutez bien que le secteur du numérique n’échappe pas aux enjeux environnementaux.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En effet, l’impact du numérique sur l’environnement se fait de plus en plus sentir.  Selon la firme Statista, il y aurait plus de 4.66 milliards d’humains qui utilisent couramment internet en 2021, ce qui représente presque 60% de la population mondiale.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Selon Pewresearch, au début des années 2000, 52% de la population des États-Unis utilisaient internet et ce chiffre a atteint 93% en 2019. Mondialement, le flux de données internet a été multiplié par 600 depuis 20 ans. Ce qu’il faut donc retenir c’est que les impacts environnementaux du numérique sont en lien direct avec son accroissement et son accessibilité.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Aujourd’hui, le secteur du numérique est responsable de 4% des gaz à effet de serre, ce qui est équivalent au secteur de l’aviation (Jean Kearns, MaRS Discovery District)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Comme mentionné, nous parlerons aujourd’hui de la gestion des appareils comme les ordinateurs, les téléphones et les tablettes mais nous parlerons aussi des impacts d’internet en tant que tel. D’emblée, il faut savoir qu’internet ce n’est pas immatériel ou invisible : internet réside sur des serveurs qui eux, existent bel et bien physiquement.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Un serveur, c’est un système informatique qui archive et gère des données. Ils sont la base même d’internet. Et ces serveurs-là sont situés dans des centres de données, au côté de milliers d’autres serveurs. C’est dans ces centres de données que sont traités tous nos comportements et nos requêtes sur internet.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Et ces centres de données sont très énergivores. Voyons voir un exemple...</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Sources : </a:t>
            </a:r>
            <a:r>
              <a:rPr lang="en" sz="1200" u="sng">
                <a:solidFill>
                  <a:schemeClr val="hlink"/>
                </a:solidFill>
                <a:latin typeface="Source Sans Pro"/>
                <a:ea typeface="Source Sans Pro"/>
                <a:cs typeface="Source Sans Pro"/>
                <a:sym typeface="Source Sans Pro"/>
                <a:hlinkClick r:id="rId2"/>
              </a:rPr>
              <a:t>Statista</a:t>
            </a:r>
            <a:r>
              <a:rPr lang="en" sz="1200">
                <a:solidFill>
                  <a:srgbClr val="363759"/>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3"/>
              </a:rPr>
              <a:t>CBC - Smartphones</a:t>
            </a:r>
            <a:r>
              <a:rPr lang="en" sz="1200">
                <a:solidFill>
                  <a:srgbClr val="363759"/>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4"/>
              </a:rPr>
              <a:t>Oberlo</a:t>
            </a:r>
            <a:r>
              <a:rPr lang="en" sz="1200">
                <a:solidFill>
                  <a:srgbClr val="363759"/>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5"/>
              </a:rPr>
              <a:t>Boncap</a:t>
            </a:r>
            <a:r>
              <a:rPr lang="en" sz="1200">
                <a:solidFill>
                  <a:srgbClr val="363759"/>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6"/>
              </a:rPr>
              <a:t>Pewresearch</a:t>
            </a:r>
            <a:r>
              <a:rPr lang="en" sz="1200">
                <a:solidFill>
                  <a:srgbClr val="363759"/>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7"/>
              </a:rPr>
              <a:t>Pewresearch</a:t>
            </a:r>
            <a:r>
              <a:rPr lang="en" sz="1200">
                <a:solidFill>
                  <a:srgbClr val="363759"/>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8"/>
              </a:rPr>
              <a:t>Journal du Net</a:t>
            </a:r>
            <a:r>
              <a:rPr lang="en" sz="1200">
                <a:solidFill>
                  <a:srgbClr val="363759"/>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9"/>
              </a:rPr>
              <a:t>Agence de la transition écologique</a:t>
            </a:r>
            <a:r>
              <a:rPr lang="en" sz="1200">
                <a:solidFill>
                  <a:srgbClr val="363759"/>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10"/>
              </a:rPr>
              <a:t>ARTE</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3df34f6fb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3df34f6fb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05B4E"/>
                </a:solidFill>
                <a:latin typeface="Source Sans Pro"/>
                <a:ea typeface="Source Sans Pro"/>
                <a:cs typeface="Source Sans Pro"/>
                <a:sym typeface="Source Sans Pro"/>
              </a:rPr>
              <a:t>Slide 5</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Donc voici un centre de données, dans lequel on voit plusieurs serveurs.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Ce sont dans ces infrastructures que tout ce qui déroule sur internet est géré. Que ce soit lorsque vous :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Écoutez une série sur Netflix</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Écoutez un album sur Spotify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Magasinez en ligne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Ou simplement lorsque vous ouvrez une page web</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Souvent, on ignore où sont situés ces centres parce qu’ils sont sous haute surveillance. Au Québec, nous savons que le plus grand centre de ce genre est à Varennes. Il appartient à </a:t>
            </a:r>
            <a:r>
              <a:rPr i="1" lang="en" sz="1200">
                <a:solidFill>
                  <a:srgbClr val="363759"/>
                </a:solidFill>
                <a:latin typeface="Source Sans Pro"/>
                <a:ea typeface="Source Sans Pro"/>
                <a:cs typeface="Source Sans Pro"/>
                <a:sym typeface="Source Sans Pro"/>
              </a:rPr>
              <a:t>Amazon Web Services</a:t>
            </a:r>
            <a:r>
              <a:rPr lang="en" sz="1200">
                <a:solidFill>
                  <a:srgbClr val="363759"/>
                </a:solidFill>
                <a:latin typeface="Source Sans Pro"/>
                <a:ea typeface="Source Sans Pro"/>
                <a:cs typeface="Source Sans Pro"/>
                <a:sym typeface="Source Sans Pro"/>
              </a:rPr>
              <a:t> (AWS) et il mesure 400 000 pieds carrés. Un futur centre de données de la compagnie QScale s’installe bientôt à Lévis et il est prévu qu’il mesure plus de 900 000 pieds carrés. Il va devenir le 5ème plus gros centre au monde.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Selon le Data Map Center, il y a présentement 126 centres de données au Canada, dont 39 au Québec. En Europe, on en compte présentement plus de 2500. Le plus grand centre de données se situe au Nevada et a une superficie de 7,2 millions de pieds carrés.</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À pleine capacité, un centre de données consomme en moyenne l’équivalent en électricité d’une ville de 15 000 habitants. Ce qui explique leur grande consommation est notre propre activité en ligne qui ne cesse jamais. Or, les serveurs sont alimentés 24h sur 24 et d’immenses climatiseurs doivent assurer leur refroidissement. Comme tout appareil électronique, s’ils fonctionnent dans une chaleur trop élevée, ils pourraient tomber en panne ou même causer des incendies. La climatisation représente donc de 30 à 40% de l’électricité consommée par les centres.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Avec son climat relativement froid et son </a:t>
            </a:r>
            <a:r>
              <a:rPr lang="en" sz="1200">
                <a:solidFill>
                  <a:srgbClr val="363759"/>
                </a:solidFill>
                <a:latin typeface="Source Sans Pro"/>
                <a:ea typeface="Source Sans Pro"/>
                <a:cs typeface="Source Sans Pro"/>
                <a:sym typeface="Source Sans Pro"/>
              </a:rPr>
              <a:t>hydroélectricité</a:t>
            </a:r>
            <a:r>
              <a:rPr lang="en" sz="1200">
                <a:solidFill>
                  <a:srgbClr val="363759"/>
                </a:solidFill>
                <a:latin typeface="Source Sans Pro"/>
                <a:ea typeface="Source Sans Pro"/>
                <a:cs typeface="Source Sans Pro"/>
                <a:sym typeface="Source Sans Pro"/>
              </a:rPr>
              <a:t> surproduite, le Québec est une alternative plus écologique que les pays dont l’électricité est produite à partir de charbon ou de gaz. L'Hydroélectricité est une énergie renouvelable, mais pas nécessairement verte. Pour plus d’informations à ce sujet, nous vous invitons à regarder la série de théâtre documentaire J’</a:t>
            </a:r>
            <a:r>
              <a:rPr lang="en" sz="1200">
                <a:solidFill>
                  <a:srgbClr val="363759"/>
                </a:solidFill>
                <a:latin typeface="Source Sans Pro"/>
                <a:ea typeface="Source Sans Pro"/>
                <a:cs typeface="Source Sans Pro"/>
                <a:sym typeface="Source Sans Pro"/>
              </a:rPr>
              <a:t>aime Hydro</a:t>
            </a:r>
            <a:r>
              <a:rPr lang="en" sz="1200">
                <a:solidFill>
                  <a:srgbClr val="363759"/>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Certaines entreprises prennent l’environnement à coeur, comme NLDC à Amsterdam qui réutilisent la chaleur de leurs serveurs pour chauffer une école, une fleuriste et une piscine publique! En échange, la piscine leur envoie de l’eau à 10 degré celsius, qu’ils utilisent pour refroidir les serveurs. Cela dit, ce ne sont pas toutes les compagnies qui partagent des stratégies aussi vertes.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Source de l’image :</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2"/>
              </a:rPr>
              <a:t>Facebook Engineering</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Sources :</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3"/>
              </a:rPr>
              <a:t>Radio-Canada</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4"/>
              </a:rPr>
              <a:t>Data Map Center</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5"/>
              </a:rPr>
              <a:t>ARTE</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6"/>
              </a:rPr>
              <a:t>Porte Parole - J’aime Hydro</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7"/>
              </a:rPr>
              <a:t>La Presse</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e3df34f6fb_0_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e3df34f6fb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05A4E"/>
                </a:solidFill>
                <a:latin typeface="Source Sans Pro"/>
                <a:ea typeface="Source Sans Pro"/>
                <a:cs typeface="Source Sans Pro"/>
                <a:sym typeface="Source Sans Pro"/>
              </a:rPr>
              <a:t>Slide 6 </a:t>
            </a:r>
            <a:endParaRPr sz="1200">
              <a:solidFill>
                <a:srgbClr val="F05A4E"/>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F05A4E"/>
                </a:solidFill>
                <a:latin typeface="Source Sans Pro"/>
                <a:ea typeface="Source Sans Pro"/>
                <a:cs typeface="Source Sans Pro"/>
                <a:sym typeface="Source Sans Pro"/>
              </a:rPr>
              <a:t>Avant la lecture :</a:t>
            </a:r>
            <a:r>
              <a:rPr lang="en" sz="1200">
                <a:solidFill>
                  <a:srgbClr val="363759"/>
                </a:solidFill>
                <a:latin typeface="Source Sans Pro"/>
                <a:ea typeface="Source Sans Pro"/>
                <a:cs typeface="Source Sans Pro"/>
                <a:sym typeface="Source Sans Pro"/>
              </a:rPr>
              <a:t> Écoutons maintenant un extrait d’un reportage de Radio-Canada, dans lequel Anne-Sophie Letellier, nous explique comment l’information peut habiter sur plusieurs serveurs en même temps.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F05A4E"/>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F05A4E"/>
                </a:solidFill>
                <a:latin typeface="Source Sans Pro"/>
                <a:ea typeface="Source Sans Pro"/>
                <a:cs typeface="Source Sans Pro"/>
                <a:sym typeface="Source Sans Pro"/>
              </a:rPr>
              <a:t>Après la lecture : </a:t>
            </a:r>
            <a:r>
              <a:rPr lang="en" sz="1200">
                <a:solidFill>
                  <a:srgbClr val="363759"/>
                </a:solidFill>
                <a:latin typeface="Source Sans Pro"/>
                <a:ea typeface="Source Sans Pro"/>
                <a:cs typeface="Source Sans Pro"/>
                <a:sym typeface="Source Sans Pro"/>
              </a:rPr>
              <a:t>Dans cet extrait, on voit bien à quel point les serveurs emmagasinent de l’information et à quel point le processus se fait rapidement. </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3df34f6fb_0_5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e3df34f6fb_0_5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200">
                <a:solidFill>
                  <a:srgbClr val="F05B4E"/>
                </a:solidFill>
                <a:latin typeface="Source Sans Pro"/>
                <a:ea typeface="Source Sans Pro"/>
                <a:cs typeface="Source Sans Pro"/>
                <a:sym typeface="Source Sans Pro"/>
              </a:rPr>
              <a:t>Slide 7</a:t>
            </a:r>
            <a:endParaRPr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Pour vous donner un portrait général de la situation, voici quelques statistiques autant curieuses qu’ impressionnantes :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Saviez vous qu’un courriel envoyé à quelqu’un produit 4 grammes de CO2? </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La pornographie en ligne produit autant de CO2 dans une année que la Belgique en entier </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Si tous les adultes du Royaume-Uni cessaient de répondre “merci” à leurs courriels, nous économiserions 16 433 tonnes de CO2 par année</a:t>
            </a:r>
            <a:endParaRPr sz="1200">
              <a:solidFill>
                <a:srgbClr val="363759"/>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363759"/>
              </a:buClr>
              <a:buSzPts val="1200"/>
              <a:buFont typeface="Source Sans Pro"/>
              <a:buChar char="-"/>
            </a:pPr>
            <a:r>
              <a:rPr lang="en" sz="1200">
                <a:solidFill>
                  <a:srgbClr val="363759"/>
                </a:solidFill>
                <a:latin typeface="Source Sans Pro"/>
                <a:ea typeface="Source Sans Pro"/>
                <a:cs typeface="Source Sans Pro"/>
                <a:sym typeface="Source Sans Pro"/>
              </a:rPr>
              <a:t>En 2019 seulement, nous avons produit 53, 6 millions de tonnes de déchets électroniques!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Évidemment, ces chiffres semblent très importants puisqu’ils ne sont pas mis en relation avec d’autres statistiques! En vrai, on produit  environ 5 fois plus de déchets plastiques que de déchets électroniques. L’idée n’est pas de diaboliser le numérique mais plutôt le considérer comme tous les biens et services, c’est-à-dire comme quelque chose qui laisse des traces.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Sources :</a:t>
            </a:r>
            <a:r>
              <a:rPr lang="en" sz="1200" u="sng">
                <a:solidFill>
                  <a:schemeClr val="hlink"/>
                </a:solidFill>
                <a:latin typeface="Source Sans Pro"/>
                <a:ea typeface="Source Sans Pro"/>
                <a:cs typeface="Source Sans Pro"/>
                <a:sym typeface="Source Sans Pro"/>
                <a:hlinkClick r:id="rId2"/>
              </a:rPr>
              <a:t> BBC</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3"/>
              </a:rPr>
              <a:t>New Yorker</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4"/>
              </a:rPr>
              <a:t>Radio-Canada</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5"/>
              </a:rPr>
              <a:t>Plastic Pollution</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e3df34f6fb_0_5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e3df34f6fb_0_5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Slide 8</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highlight>
                  <a:srgbClr val="FFFFFF"/>
                </a:highlight>
                <a:latin typeface="Source Sans Pro"/>
                <a:ea typeface="Source Sans Pro"/>
                <a:cs typeface="Source Sans Pro"/>
                <a:sym typeface="Source Sans Pro"/>
              </a:rPr>
              <a:t>Dans cette section, nous aborderons l’empreinte écologique des appareils informatiques. Nous aborderons la notion d’obsolescence programmée, le cycle de vie des appareils et nous vous proposerons quelques actions concrètes dans le but d’être un peu plus écolo avec nos appareils.</a:t>
            </a:r>
            <a:endParaRPr sz="1200">
              <a:solidFill>
                <a:srgbClr val="363759"/>
              </a:solidFill>
              <a:highlight>
                <a:srgbClr val="FFFFFF"/>
              </a:highlight>
              <a:latin typeface="Source Sans Pro"/>
              <a:ea typeface="Source Sans Pro"/>
              <a:cs typeface="Source Sans Pro"/>
              <a:sym typeface="Source Sans Pr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e3df34f6fb_0_5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e3df34f6fb_0_5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Slide 9</a:t>
            </a:r>
            <a:endParaRPr sz="1200">
              <a:solidFill>
                <a:srgbClr val="F05B4E"/>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Avez-vous déjà entendu parler du terme obsolescence programmée?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Selon l’organisme public français ADEME, c’est l’ensemble des techniques par lesquelles un metteur sur le marché vise à réduire délibérément la durée de vie d’un produit pour en augmenter le taux de remplacement. Et aujourd’hui, on ne peut pas parler d’appareils informatiques sans parler d’obsolescence programmée puisqu’ils vont de pair.</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Vous aurez devinez qu’il n’y a pas de consensus à savoir si le phénomène existe vraiment puisque les compagnies défendent souvent leur décision de raccourcir la vie de leur appareils en invoquant des raisons de sécurité ou de performance. Toutefois, le phénomène demeure et il existe sous plusieurs formes.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Trois d’entre elles touchent directement les appareils informatiques :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363759"/>
                </a:solidFill>
                <a:latin typeface="Source Sans Pro"/>
                <a:ea typeface="Source Sans Pro"/>
                <a:cs typeface="Source Sans Pro"/>
                <a:sym typeface="Source Sans Pro"/>
              </a:rPr>
              <a:t>L’obsolescence technique, esthétique et logicielle.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363759"/>
                </a:solidFill>
                <a:latin typeface="Source Sans Pro"/>
                <a:ea typeface="Source Sans Pro"/>
                <a:cs typeface="Source Sans Pro"/>
                <a:sym typeface="Source Sans Pro"/>
              </a:rPr>
              <a:t>Et c’est la rencontre de ces obsolescences qui rend en partie le secteur du numérique pas si écolo que ça...</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chemeClr val="dk1"/>
                </a:solidFill>
                <a:latin typeface="Source Sans Pro"/>
                <a:ea typeface="Source Sans Pro"/>
                <a:cs typeface="Source Sans Pro"/>
                <a:sym typeface="Source Sans Pro"/>
              </a:rPr>
              <a:t>Sources : </a:t>
            </a:r>
            <a:r>
              <a:rPr lang="en" sz="1200" u="sng">
                <a:solidFill>
                  <a:schemeClr val="hlink"/>
                </a:solidFill>
                <a:highlight>
                  <a:srgbClr val="FFFFFF"/>
                </a:highlight>
                <a:hlinkClick r:id="rId2"/>
              </a:rPr>
              <a:t>ADEME</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3"/>
              </a:rPr>
              <a:t>AFP</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4"/>
              </a:rPr>
              <a:t>Urbania</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g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gi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74890" y="151636"/>
            <a:ext cx="5811600" cy="7662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363659"/>
              </a:buClr>
              <a:buSzPts val="2600"/>
              <a:buFont typeface="Helvetica Neue"/>
              <a:buNone/>
              <a:defRPr b="1" i="0" sz="2600" u="none" cap="none" strike="noStrike">
                <a:solidFill>
                  <a:srgbClr val="363659"/>
                </a:solidFill>
                <a:latin typeface="Helvetica Neue"/>
                <a:ea typeface="Helvetica Neue"/>
                <a:cs typeface="Helvetica Neue"/>
                <a:sym typeface="Helvetica Neue"/>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52" name="Google Shape;52;p13"/>
          <p:cNvSpPr txBox="1"/>
          <p:nvPr>
            <p:ph idx="1" type="body"/>
          </p:nvPr>
        </p:nvSpPr>
        <p:spPr>
          <a:xfrm>
            <a:off x="474890" y="1237821"/>
            <a:ext cx="8334000" cy="3625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460"/>
              </a:spcBef>
              <a:spcAft>
                <a:spcPts val="0"/>
              </a:spcAft>
              <a:buClr>
                <a:srgbClr val="F05B4E"/>
              </a:buClr>
              <a:buSzPts val="2300"/>
              <a:buFont typeface="Arial"/>
              <a:buNone/>
              <a:defRPr b="1" i="0" sz="2300" u="none" cap="none" strike="noStrike">
                <a:solidFill>
                  <a:srgbClr val="F05B4E"/>
                </a:solidFill>
                <a:latin typeface="Helvetica Neue"/>
                <a:ea typeface="Helvetica Neue"/>
                <a:cs typeface="Helvetica Neue"/>
                <a:sym typeface="Helvetica Neue"/>
              </a:defRPr>
            </a:lvl1pPr>
            <a:lvl2pPr indent="-361950" lvl="1" marL="914400" marR="0" rtl="0" algn="l">
              <a:spcBef>
                <a:spcPts val="1200"/>
              </a:spcBef>
              <a:spcAft>
                <a:spcPts val="0"/>
              </a:spcAft>
              <a:buClr>
                <a:srgbClr val="363659"/>
              </a:buClr>
              <a:buSzPts val="2100"/>
              <a:buFont typeface="Arial"/>
              <a:buChar char="–"/>
              <a:defRPr b="0" i="0" sz="2100" u="none" cap="none" strike="noStrike">
                <a:solidFill>
                  <a:srgbClr val="363659"/>
                </a:solidFill>
                <a:latin typeface="Helvetica Neue"/>
                <a:ea typeface="Helvetica Neue"/>
                <a:cs typeface="Helvetica Neue"/>
                <a:sym typeface="Helvetica Neue"/>
              </a:defRPr>
            </a:lvl2pPr>
            <a:lvl3pPr indent="-342900" lvl="2" marL="1371600" marR="0" rtl="0" algn="l">
              <a:spcBef>
                <a:spcPts val="300"/>
              </a:spcBef>
              <a:spcAft>
                <a:spcPts val="0"/>
              </a:spcAft>
              <a:buClr>
                <a:srgbClr val="363659"/>
              </a:buClr>
              <a:buSzPts val="1800"/>
              <a:buFont typeface="Arial"/>
              <a:buChar char="•"/>
              <a:defRPr b="0" i="0" sz="1800" u="none" cap="none" strike="noStrike">
                <a:solidFill>
                  <a:srgbClr val="363659"/>
                </a:solidFill>
                <a:latin typeface="Helvetica Neue"/>
                <a:ea typeface="Helvetica Neue"/>
                <a:cs typeface="Helvetica Neue"/>
                <a:sym typeface="Helvetica Neue"/>
              </a:defRPr>
            </a:lvl3pPr>
            <a:lvl4pPr indent="-323850" lvl="3" marL="1828800" marR="0" rtl="0" algn="l">
              <a:spcBef>
                <a:spcPts val="12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4pPr>
            <a:lvl5pPr indent="-323850" lvl="4" marL="2286000" marR="0" rtl="0" algn="l">
              <a:spcBef>
                <a:spcPts val="12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5pPr>
            <a:lvl6pPr indent="-323850" lvl="5" marL="2743200" marR="0" rtl="0" algn="l">
              <a:spcBef>
                <a:spcPts val="12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12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12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1200"/>
              </a:spcBef>
              <a:spcAft>
                <a:spcPts val="120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principal">
  <p:cSld name="Titre principal">
    <p:spTree>
      <p:nvGrpSpPr>
        <p:cNvPr id="55" name="Shape 55"/>
        <p:cNvGrpSpPr/>
        <p:nvPr/>
      </p:nvGrpSpPr>
      <p:grpSpPr>
        <a:xfrm>
          <a:off x="0" y="0"/>
          <a:ext cx="0" cy="0"/>
          <a:chOff x="0" y="0"/>
          <a:chExt cx="0" cy="0"/>
        </a:xfrm>
      </p:grpSpPr>
      <p:pic>
        <p:nvPicPr>
          <p:cNvPr descr="Une image contenant texte&#10;&#10;Description générée automatiquement" id="56" name="Google Shape;56;p15"/>
          <p:cNvPicPr preferRelativeResize="0"/>
          <p:nvPr/>
        </p:nvPicPr>
        <p:blipFill rotWithShape="1">
          <a:blip r:embed="rId2">
            <a:alphaModFix/>
          </a:blip>
          <a:srcRect b="0" l="0" r="0" t="0"/>
          <a:stretch/>
        </p:blipFill>
        <p:spPr>
          <a:xfrm>
            <a:off x="-4315" y="0"/>
            <a:ext cx="9144000" cy="5142586"/>
          </a:xfrm>
          <a:prstGeom prst="rect">
            <a:avLst/>
          </a:prstGeom>
          <a:noFill/>
          <a:ln>
            <a:noFill/>
          </a:ln>
        </p:spPr>
      </p:pic>
      <p:sp>
        <p:nvSpPr>
          <p:cNvPr id="57" name="Google Shape;57;p15"/>
          <p:cNvSpPr txBox="1"/>
          <p:nvPr>
            <p:ph type="title"/>
          </p:nvPr>
        </p:nvSpPr>
        <p:spPr>
          <a:xfrm>
            <a:off x="-4315" y="3154130"/>
            <a:ext cx="9144000" cy="5670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F05A4E"/>
              </a:buClr>
              <a:buSzPts val="2100"/>
              <a:buFont typeface="Source Sans Pro"/>
              <a:buNone/>
              <a:defRPr b="1" i="0" sz="3000" u="none" cap="none" strike="noStrike">
                <a:solidFill>
                  <a:srgbClr val="F05A4E"/>
                </a:solidFill>
                <a:latin typeface="Source Sans Pro SemiBold"/>
                <a:ea typeface="Source Sans Pro SemiBold"/>
                <a:cs typeface="Source Sans Pro SemiBold"/>
                <a:sym typeface="Source Sans Pro SemiBold"/>
              </a:defRPr>
            </a:lvl1pPr>
            <a:lvl2pPr lvl="1"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2pPr>
            <a:lvl3pPr lvl="2"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3pPr>
            <a:lvl4pPr lvl="3"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4pPr>
            <a:lvl5pPr lvl="4"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5pPr>
            <a:lvl6pPr lvl="5"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6pPr>
            <a:lvl7pPr lvl="6"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7pPr>
            <a:lvl8pPr lvl="7"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8pPr>
            <a:lvl9pPr lvl="8"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9pPr>
          </a:lstStyle>
          <a:p/>
        </p:txBody>
      </p:sp>
      <p:sp>
        <p:nvSpPr>
          <p:cNvPr id="58" name="Google Shape;58;p15"/>
          <p:cNvSpPr txBox="1"/>
          <p:nvPr>
            <p:ph idx="1" type="body"/>
          </p:nvPr>
        </p:nvSpPr>
        <p:spPr>
          <a:xfrm>
            <a:off x="-4315" y="4051116"/>
            <a:ext cx="9144000" cy="4911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800"/>
              </a:spcBef>
              <a:spcAft>
                <a:spcPts val="0"/>
              </a:spcAft>
              <a:buClr>
                <a:schemeClr val="lt1"/>
              </a:buClr>
              <a:buSzPts val="2100"/>
              <a:buFont typeface="Arial"/>
              <a:buNone/>
              <a:defRPr b="1" i="0" sz="2100" u="none" cap="none" strike="noStrike">
                <a:solidFill>
                  <a:schemeClr val="lt1"/>
                </a:solidFill>
                <a:latin typeface="Source Sans Pro SemiBold"/>
                <a:ea typeface="Source Sans Pro SemiBold"/>
                <a:cs typeface="Source Sans Pro SemiBold"/>
                <a:sym typeface="Source Sans Pro SemiBold"/>
              </a:defRPr>
            </a:lvl1pPr>
            <a:lvl2pPr indent="-323850" lvl="1" marL="914400" marR="0" rtl="0" algn="l">
              <a:lnSpc>
                <a:spcPct val="90000"/>
              </a:lnSpc>
              <a:spcBef>
                <a:spcPts val="400"/>
              </a:spcBef>
              <a:spcAft>
                <a:spcPts val="0"/>
              </a:spcAft>
              <a:buClr>
                <a:schemeClr val="dk2"/>
              </a:buClr>
              <a:buSzPts val="1500"/>
              <a:buFont typeface="Arial"/>
              <a:buChar char="•"/>
              <a:defRPr b="0" i="0" sz="1500" u="none" cap="none" strike="noStrike">
                <a:solidFill>
                  <a:schemeClr val="dk2"/>
                </a:solidFill>
                <a:latin typeface="Source Sans Pro"/>
                <a:ea typeface="Source Sans Pro"/>
                <a:cs typeface="Source Sans Pro"/>
                <a:sym typeface="Source Sans Pro"/>
              </a:defRPr>
            </a:lvl2pPr>
            <a:lvl3pPr indent="-317500" lvl="2" marL="1371600" marR="0" rtl="0" algn="l">
              <a:lnSpc>
                <a:spcPct val="90000"/>
              </a:lnSpc>
              <a:spcBef>
                <a:spcPts val="400"/>
              </a:spcBef>
              <a:spcAft>
                <a:spcPts val="0"/>
              </a:spcAft>
              <a:buClr>
                <a:schemeClr val="dk2"/>
              </a:buClr>
              <a:buSzPts val="1400"/>
              <a:buFont typeface="Arial"/>
              <a:buChar char="•"/>
              <a:defRPr b="0" i="0" sz="1400" u="none" cap="none" strike="noStrike">
                <a:solidFill>
                  <a:schemeClr val="dk2"/>
                </a:solidFill>
                <a:latin typeface="Source Sans Pro"/>
                <a:ea typeface="Source Sans Pro"/>
                <a:cs typeface="Source Sans Pro"/>
                <a:sym typeface="Source Sans Pro"/>
              </a:defRPr>
            </a:lvl3pPr>
            <a:lvl4pPr indent="-304800" lvl="3" marL="1828800" marR="0" rtl="0" algn="l">
              <a:lnSpc>
                <a:spcPct val="90000"/>
              </a:lnSpc>
              <a:spcBef>
                <a:spcPts val="400"/>
              </a:spcBef>
              <a:spcAft>
                <a:spcPts val="0"/>
              </a:spcAft>
              <a:buClr>
                <a:schemeClr val="dk2"/>
              </a:buClr>
              <a:buSzPts val="1200"/>
              <a:buFont typeface="Arial"/>
              <a:buChar char="•"/>
              <a:defRPr b="0" i="0" sz="1200" u="none" cap="none" strike="noStrike">
                <a:solidFill>
                  <a:schemeClr val="dk2"/>
                </a:solidFill>
                <a:latin typeface="Source Sans Pro"/>
                <a:ea typeface="Source Sans Pro"/>
                <a:cs typeface="Source Sans Pro"/>
                <a:sym typeface="Source Sans Pro"/>
              </a:defRPr>
            </a:lvl4pPr>
            <a:lvl5pPr indent="-304800" lvl="4" marL="2286000" marR="0" rtl="0" algn="l">
              <a:lnSpc>
                <a:spcPct val="90000"/>
              </a:lnSpc>
              <a:spcBef>
                <a:spcPts val="400"/>
              </a:spcBef>
              <a:spcAft>
                <a:spcPts val="0"/>
              </a:spcAft>
              <a:buClr>
                <a:schemeClr val="dk2"/>
              </a:buClr>
              <a:buSzPts val="1200"/>
              <a:buFont typeface="Arial"/>
              <a:buChar char="•"/>
              <a:defRPr b="0" i="0" sz="1200" u="none" cap="none" strike="noStrike">
                <a:solidFill>
                  <a:schemeClr val="dk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bg>
      <p:bgPr>
        <a:solidFill>
          <a:schemeClr val="dk2"/>
        </a:solidFill>
      </p:bgPr>
    </p:bg>
    <p:spTree>
      <p:nvGrpSpPr>
        <p:cNvPr id="59" name="Shape 59"/>
        <p:cNvGrpSpPr/>
        <p:nvPr/>
      </p:nvGrpSpPr>
      <p:grpSpPr>
        <a:xfrm>
          <a:off x="0" y="0"/>
          <a:ext cx="0" cy="0"/>
          <a:chOff x="0" y="0"/>
          <a:chExt cx="0" cy="0"/>
        </a:xfrm>
      </p:grpSpPr>
      <p:sp>
        <p:nvSpPr>
          <p:cNvPr id="60" name="Google Shape;60;p16"/>
          <p:cNvSpPr txBox="1"/>
          <p:nvPr/>
        </p:nvSpPr>
        <p:spPr>
          <a:xfrm>
            <a:off x="742950" y="398502"/>
            <a:ext cx="7886700" cy="994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3300"/>
              <a:buFont typeface="Source Sans Pro SemiBold"/>
              <a:buNone/>
            </a:pPr>
            <a:r>
              <a:rPr b="0" i="0" lang="en" sz="3300" u="none" cap="none" strike="noStrike">
                <a:solidFill>
                  <a:schemeClr val="accent1"/>
                </a:solidFill>
                <a:latin typeface="Source Sans Pro SemiBold"/>
                <a:ea typeface="Source Sans Pro SemiBold"/>
                <a:cs typeface="Source Sans Pro SemiBold"/>
                <a:sym typeface="Source Sans Pro SemiBold"/>
              </a:rPr>
              <a:t>Programme : </a:t>
            </a:r>
            <a:endParaRPr b="0" i="0" sz="3300" u="none" cap="none" strike="noStrike">
              <a:solidFill>
                <a:schemeClr val="accent1"/>
              </a:solidFill>
              <a:latin typeface="Source Sans Pro SemiBold"/>
              <a:ea typeface="Source Sans Pro SemiBold"/>
              <a:cs typeface="Source Sans Pro SemiBold"/>
              <a:sym typeface="Source Sans Pro SemiBold"/>
            </a:endParaRPr>
          </a:p>
        </p:txBody>
      </p:sp>
      <p:sp>
        <p:nvSpPr>
          <p:cNvPr id="61" name="Google Shape;61;p16"/>
          <p:cNvSpPr txBox="1"/>
          <p:nvPr>
            <p:ph idx="1" type="body"/>
          </p:nvPr>
        </p:nvSpPr>
        <p:spPr>
          <a:xfrm>
            <a:off x="1308092" y="1043374"/>
            <a:ext cx="4629000" cy="4911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chemeClr val="lt2"/>
              </a:buClr>
              <a:buSzPts val="1800"/>
              <a:buFont typeface="Arial"/>
              <a:buChar char="•"/>
              <a:defRPr b="0" i="0" sz="1800" u="none" cap="none" strike="noStrike">
                <a:solidFill>
                  <a:schemeClr val="lt2"/>
                </a:solidFill>
                <a:latin typeface="Source Sans Pro"/>
                <a:ea typeface="Source Sans Pro"/>
                <a:cs typeface="Source Sans Pro"/>
                <a:sym typeface="Source Sans Pro"/>
              </a:defRPr>
            </a:lvl1pPr>
            <a:lvl2pPr indent="-323850" lvl="1" marL="914400" marR="0" rtl="0" algn="l">
              <a:lnSpc>
                <a:spcPct val="90000"/>
              </a:lnSpc>
              <a:spcBef>
                <a:spcPts val="400"/>
              </a:spcBef>
              <a:spcAft>
                <a:spcPts val="0"/>
              </a:spcAft>
              <a:buClr>
                <a:schemeClr val="lt2"/>
              </a:buClr>
              <a:buSzPts val="1500"/>
              <a:buFont typeface="Arial"/>
              <a:buChar char="•"/>
              <a:defRPr b="0" i="0" sz="1500" u="none" cap="none" strike="noStrike">
                <a:solidFill>
                  <a:schemeClr val="lt2"/>
                </a:solidFill>
                <a:latin typeface="Source Sans Pro"/>
                <a:ea typeface="Source Sans Pro"/>
                <a:cs typeface="Source Sans Pro"/>
                <a:sym typeface="Source Sans Pro"/>
              </a:defRPr>
            </a:lvl2pPr>
            <a:lvl3pPr indent="-317500" lvl="2" marL="1371600" marR="0" rtl="0" algn="l">
              <a:lnSpc>
                <a:spcPct val="90000"/>
              </a:lnSpc>
              <a:spcBef>
                <a:spcPts val="400"/>
              </a:spcBef>
              <a:spcAft>
                <a:spcPts val="0"/>
              </a:spcAft>
              <a:buClr>
                <a:schemeClr val="lt2"/>
              </a:buClr>
              <a:buSzPts val="1400"/>
              <a:buFont typeface="Arial"/>
              <a:buChar char="•"/>
              <a:defRPr b="0" i="0" sz="1400" u="none" cap="none" strike="noStrike">
                <a:solidFill>
                  <a:schemeClr val="lt2"/>
                </a:solidFill>
                <a:latin typeface="Source Sans Pro"/>
                <a:ea typeface="Source Sans Pro"/>
                <a:cs typeface="Source Sans Pro"/>
                <a:sym typeface="Source Sans Pro"/>
              </a:defRPr>
            </a:lvl3pPr>
            <a:lvl4pPr indent="-304800" lvl="3" marL="18288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4pPr>
            <a:lvl5pPr indent="-304800" lvl="4" marL="22860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9pPr>
          </a:lstStyle>
          <a:p/>
        </p:txBody>
      </p:sp>
      <p:sp>
        <p:nvSpPr>
          <p:cNvPr id="62" name="Google Shape;62;p16"/>
          <p:cNvSpPr txBox="1"/>
          <p:nvPr>
            <p:ph idx="2" type="body"/>
          </p:nvPr>
        </p:nvSpPr>
        <p:spPr>
          <a:xfrm>
            <a:off x="1308092" y="1554680"/>
            <a:ext cx="4629000" cy="4911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lt2"/>
              </a:buClr>
              <a:buSzPts val="1800"/>
              <a:buFont typeface="Arial"/>
              <a:buNone/>
              <a:defRPr b="0" i="0" sz="1800" u="none" cap="none" strike="noStrike">
                <a:solidFill>
                  <a:schemeClr val="lt2"/>
                </a:solidFill>
                <a:latin typeface="Source Sans Pro"/>
                <a:ea typeface="Source Sans Pro"/>
                <a:cs typeface="Source Sans Pro"/>
                <a:sym typeface="Source Sans Pro"/>
              </a:defRPr>
            </a:lvl1pPr>
            <a:lvl2pPr indent="-323850" lvl="1" marL="914400" marR="0" rtl="0" algn="l">
              <a:lnSpc>
                <a:spcPct val="90000"/>
              </a:lnSpc>
              <a:spcBef>
                <a:spcPts val="400"/>
              </a:spcBef>
              <a:spcAft>
                <a:spcPts val="0"/>
              </a:spcAft>
              <a:buClr>
                <a:schemeClr val="lt2"/>
              </a:buClr>
              <a:buSzPts val="1500"/>
              <a:buFont typeface="Arial"/>
              <a:buChar char="•"/>
              <a:defRPr b="0" i="0" sz="1500" u="none" cap="none" strike="noStrike">
                <a:solidFill>
                  <a:schemeClr val="lt2"/>
                </a:solidFill>
                <a:latin typeface="Source Sans Pro"/>
                <a:ea typeface="Source Sans Pro"/>
                <a:cs typeface="Source Sans Pro"/>
                <a:sym typeface="Source Sans Pro"/>
              </a:defRPr>
            </a:lvl2pPr>
            <a:lvl3pPr indent="-317500" lvl="2" marL="1371600" marR="0" rtl="0" algn="l">
              <a:lnSpc>
                <a:spcPct val="90000"/>
              </a:lnSpc>
              <a:spcBef>
                <a:spcPts val="400"/>
              </a:spcBef>
              <a:spcAft>
                <a:spcPts val="0"/>
              </a:spcAft>
              <a:buClr>
                <a:schemeClr val="lt2"/>
              </a:buClr>
              <a:buSzPts val="1400"/>
              <a:buFont typeface="Arial"/>
              <a:buChar char="•"/>
              <a:defRPr b="0" i="0" sz="1400" u="none" cap="none" strike="noStrike">
                <a:solidFill>
                  <a:schemeClr val="lt2"/>
                </a:solidFill>
                <a:latin typeface="Source Sans Pro"/>
                <a:ea typeface="Source Sans Pro"/>
                <a:cs typeface="Source Sans Pro"/>
                <a:sym typeface="Source Sans Pro"/>
              </a:defRPr>
            </a:lvl3pPr>
            <a:lvl4pPr indent="-304800" lvl="3" marL="18288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4pPr>
            <a:lvl5pPr indent="-304800" lvl="4" marL="22860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9pPr>
          </a:lstStyle>
          <a:p/>
        </p:txBody>
      </p:sp>
      <p:sp>
        <p:nvSpPr>
          <p:cNvPr id="63" name="Google Shape;63;p16"/>
          <p:cNvSpPr txBox="1"/>
          <p:nvPr>
            <p:ph idx="3" type="body"/>
          </p:nvPr>
        </p:nvSpPr>
        <p:spPr>
          <a:xfrm>
            <a:off x="1308092" y="2065987"/>
            <a:ext cx="4629000" cy="4911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chemeClr val="lt2"/>
              </a:buClr>
              <a:buSzPts val="1800"/>
              <a:buFont typeface="Arial"/>
              <a:buChar char="•"/>
              <a:defRPr b="0" i="0" sz="1800" u="none" cap="none" strike="noStrike">
                <a:solidFill>
                  <a:schemeClr val="lt2"/>
                </a:solidFill>
                <a:latin typeface="Source Sans Pro"/>
                <a:ea typeface="Source Sans Pro"/>
                <a:cs typeface="Source Sans Pro"/>
                <a:sym typeface="Source Sans Pro"/>
              </a:defRPr>
            </a:lvl1pPr>
            <a:lvl2pPr indent="-323850" lvl="1" marL="914400" marR="0" rtl="0" algn="l">
              <a:lnSpc>
                <a:spcPct val="90000"/>
              </a:lnSpc>
              <a:spcBef>
                <a:spcPts val="400"/>
              </a:spcBef>
              <a:spcAft>
                <a:spcPts val="0"/>
              </a:spcAft>
              <a:buClr>
                <a:schemeClr val="lt2"/>
              </a:buClr>
              <a:buSzPts val="1500"/>
              <a:buFont typeface="Arial"/>
              <a:buChar char="•"/>
              <a:defRPr b="0" i="0" sz="1500" u="none" cap="none" strike="noStrike">
                <a:solidFill>
                  <a:schemeClr val="lt2"/>
                </a:solidFill>
                <a:latin typeface="Source Sans Pro"/>
                <a:ea typeface="Source Sans Pro"/>
                <a:cs typeface="Source Sans Pro"/>
                <a:sym typeface="Source Sans Pro"/>
              </a:defRPr>
            </a:lvl2pPr>
            <a:lvl3pPr indent="-317500" lvl="2" marL="1371600" marR="0" rtl="0" algn="l">
              <a:lnSpc>
                <a:spcPct val="90000"/>
              </a:lnSpc>
              <a:spcBef>
                <a:spcPts val="400"/>
              </a:spcBef>
              <a:spcAft>
                <a:spcPts val="0"/>
              </a:spcAft>
              <a:buClr>
                <a:schemeClr val="lt2"/>
              </a:buClr>
              <a:buSzPts val="1400"/>
              <a:buFont typeface="Arial"/>
              <a:buChar char="•"/>
              <a:defRPr b="0" i="0" sz="1400" u="none" cap="none" strike="noStrike">
                <a:solidFill>
                  <a:schemeClr val="lt2"/>
                </a:solidFill>
                <a:latin typeface="Source Sans Pro"/>
                <a:ea typeface="Source Sans Pro"/>
                <a:cs typeface="Source Sans Pro"/>
                <a:sym typeface="Source Sans Pro"/>
              </a:defRPr>
            </a:lvl3pPr>
            <a:lvl4pPr indent="-304800" lvl="3" marL="18288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4pPr>
            <a:lvl5pPr indent="-304800" lvl="4" marL="22860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9pPr>
          </a:lstStyle>
          <a:p/>
        </p:txBody>
      </p:sp>
      <p:sp>
        <p:nvSpPr>
          <p:cNvPr id="64" name="Google Shape;64;p16"/>
          <p:cNvSpPr txBox="1"/>
          <p:nvPr>
            <p:ph idx="4" type="body"/>
          </p:nvPr>
        </p:nvSpPr>
        <p:spPr>
          <a:xfrm>
            <a:off x="1308092" y="2577293"/>
            <a:ext cx="4629000" cy="4911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chemeClr val="lt2"/>
              </a:buClr>
              <a:buSzPts val="1800"/>
              <a:buFont typeface="Arial"/>
              <a:buChar char="•"/>
              <a:defRPr b="0" i="0" sz="1800" u="none" cap="none" strike="noStrike">
                <a:solidFill>
                  <a:schemeClr val="lt2"/>
                </a:solidFill>
                <a:latin typeface="Source Sans Pro"/>
                <a:ea typeface="Source Sans Pro"/>
                <a:cs typeface="Source Sans Pro"/>
                <a:sym typeface="Source Sans Pro"/>
              </a:defRPr>
            </a:lvl1pPr>
            <a:lvl2pPr indent="-323850" lvl="1" marL="914400" marR="0" rtl="0" algn="l">
              <a:lnSpc>
                <a:spcPct val="90000"/>
              </a:lnSpc>
              <a:spcBef>
                <a:spcPts val="400"/>
              </a:spcBef>
              <a:spcAft>
                <a:spcPts val="0"/>
              </a:spcAft>
              <a:buClr>
                <a:schemeClr val="lt2"/>
              </a:buClr>
              <a:buSzPts val="1500"/>
              <a:buFont typeface="Arial"/>
              <a:buChar char="•"/>
              <a:defRPr b="0" i="0" sz="1500" u="none" cap="none" strike="noStrike">
                <a:solidFill>
                  <a:schemeClr val="lt2"/>
                </a:solidFill>
                <a:latin typeface="Source Sans Pro"/>
                <a:ea typeface="Source Sans Pro"/>
                <a:cs typeface="Source Sans Pro"/>
                <a:sym typeface="Source Sans Pro"/>
              </a:defRPr>
            </a:lvl2pPr>
            <a:lvl3pPr indent="-317500" lvl="2" marL="1371600" marR="0" rtl="0" algn="l">
              <a:lnSpc>
                <a:spcPct val="90000"/>
              </a:lnSpc>
              <a:spcBef>
                <a:spcPts val="400"/>
              </a:spcBef>
              <a:spcAft>
                <a:spcPts val="0"/>
              </a:spcAft>
              <a:buClr>
                <a:schemeClr val="lt2"/>
              </a:buClr>
              <a:buSzPts val="1400"/>
              <a:buFont typeface="Arial"/>
              <a:buChar char="•"/>
              <a:defRPr b="0" i="0" sz="1400" u="none" cap="none" strike="noStrike">
                <a:solidFill>
                  <a:schemeClr val="lt2"/>
                </a:solidFill>
                <a:latin typeface="Source Sans Pro"/>
                <a:ea typeface="Source Sans Pro"/>
                <a:cs typeface="Source Sans Pro"/>
                <a:sym typeface="Source Sans Pro"/>
              </a:defRPr>
            </a:lvl3pPr>
            <a:lvl4pPr indent="-304800" lvl="3" marL="18288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4pPr>
            <a:lvl5pPr indent="-304800" lvl="4" marL="22860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9pPr>
          </a:lstStyle>
          <a:p/>
        </p:txBody>
      </p:sp>
      <p:sp>
        <p:nvSpPr>
          <p:cNvPr id="65" name="Google Shape;65;p16"/>
          <p:cNvSpPr txBox="1"/>
          <p:nvPr>
            <p:ph idx="5" type="body"/>
          </p:nvPr>
        </p:nvSpPr>
        <p:spPr>
          <a:xfrm>
            <a:off x="1308092" y="3088600"/>
            <a:ext cx="4629000" cy="4911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chemeClr val="lt2"/>
              </a:buClr>
              <a:buSzPts val="1800"/>
              <a:buFont typeface="Arial"/>
              <a:buChar char="•"/>
              <a:defRPr b="0" i="0" sz="1800" u="none" cap="none" strike="noStrike">
                <a:solidFill>
                  <a:schemeClr val="lt2"/>
                </a:solidFill>
                <a:latin typeface="Source Sans Pro"/>
                <a:ea typeface="Source Sans Pro"/>
                <a:cs typeface="Source Sans Pro"/>
                <a:sym typeface="Source Sans Pro"/>
              </a:defRPr>
            </a:lvl1pPr>
            <a:lvl2pPr indent="-323850" lvl="1" marL="914400" marR="0" rtl="0" algn="l">
              <a:lnSpc>
                <a:spcPct val="90000"/>
              </a:lnSpc>
              <a:spcBef>
                <a:spcPts val="400"/>
              </a:spcBef>
              <a:spcAft>
                <a:spcPts val="0"/>
              </a:spcAft>
              <a:buClr>
                <a:schemeClr val="lt2"/>
              </a:buClr>
              <a:buSzPts val="1500"/>
              <a:buFont typeface="Arial"/>
              <a:buChar char="•"/>
              <a:defRPr b="0" i="0" sz="1500" u="none" cap="none" strike="noStrike">
                <a:solidFill>
                  <a:schemeClr val="lt2"/>
                </a:solidFill>
                <a:latin typeface="Source Sans Pro"/>
                <a:ea typeface="Source Sans Pro"/>
                <a:cs typeface="Source Sans Pro"/>
                <a:sym typeface="Source Sans Pro"/>
              </a:defRPr>
            </a:lvl2pPr>
            <a:lvl3pPr indent="-317500" lvl="2" marL="1371600" marR="0" rtl="0" algn="l">
              <a:lnSpc>
                <a:spcPct val="90000"/>
              </a:lnSpc>
              <a:spcBef>
                <a:spcPts val="400"/>
              </a:spcBef>
              <a:spcAft>
                <a:spcPts val="0"/>
              </a:spcAft>
              <a:buClr>
                <a:schemeClr val="lt2"/>
              </a:buClr>
              <a:buSzPts val="1400"/>
              <a:buFont typeface="Arial"/>
              <a:buChar char="•"/>
              <a:defRPr b="0" i="0" sz="1400" u="none" cap="none" strike="noStrike">
                <a:solidFill>
                  <a:schemeClr val="lt2"/>
                </a:solidFill>
                <a:latin typeface="Source Sans Pro"/>
                <a:ea typeface="Source Sans Pro"/>
                <a:cs typeface="Source Sans Pro"/>
                <a:sym typeface="Source Sans Pro"/>
              </a:defRPr>
            </a:lvl3pPr>
            <a:lvl4pPr indent="-304800" lvl="3" marL="18288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4pPr>
            <a:lvl5pPr indent="-304800" lvl="4" marL="22860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Titre de section">
    <p:bg>
      <p:bgPr>
        <a:solidFill>
          <a:schemeClr val="dk2"/>
        </a:solidFill>
      </p:bgPr>
    </p:bg>
    <p:spTree>
      <p:nvGrpSpPr>
        <p:cNvPr id="66" name="Shape 66"/>
        <p:cNvGrpSpPr/>
        <p:nvPr/>
      </p:nvGrpSpPr>
      <p:grpSpPr>
        <a:xfrm>
          <a:off x="0" y="0"/>
          <a:ext cx="0" cy="0"/>
          <a:chOff x="0" y="0"/>
          <a:chExt cx="0" cy="0"/>
        </a:xfrm>
      </p:grpSpPr>
      <p:sp>
        <p:nvSpPr>
          <p:cNvPr id="67" name="Google Shape;67;p17"/>
          <p:cNvSpPr txBox="1"/>
          <p:nvPr>
            <p:ph type="title"/>
          </p:nvPr>
        </p:nvSpPr>
        <p:spPr>
          <a:xfrm>
            <a:off x="0" y="2004750"/>
            <a:ext cx="9144000" cy="5670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F05A4E"/>
              </a:buClr>
              <a:buSzPts val="2100"/>
              <a:buFont typeface="Source Sans Pro"/>
              <a:buNone/>
              <a:defRPr b="0" i="0" sz="3000" u="none" cap="none" strike="noStrike">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2pPr>
            <a:lvl3pPr lvl="2"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3pPr>
            <a:lvl4pPr lvl="3"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4pPr>
            <a:lvl5pPr lvl="4"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5pPr>
            <a:lvl6pPr lvl="5"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6pPr>
            <a:lvl7pPr lvl="6"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7pPr>
            <a:lvl8pPr lvl="7"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8pPr>
            <a:lvl9pPr lvl="8"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 de base pour les titres">
  <p:cSld name="Dispo de texte">
    <p:spTree>
      <p:nvGrpSpPr>
        <p:cNvPr id="68" name="Shape 68"/>
        <p:cNvGrpSpPr/>
        <p:nvPr/>
      </p:nvGrpSpPr>
      <p:grpSpPr>
        <a:xfrm>
          <a:off x="0" y="0"/>
          <a:ext cx="0" cy="0"/>
          <a:chOff x="0" y="0"/>
          <a:chExt cx="0" cy="0"/>
        </a:xfrm>
      </p:grpSpPr>
      <p:sp>
        <p:nvSpPr>
          <p:cNvPr id="69" name="Google Shape;69;p18"/>
          <p:cNvSpPr txBox="1"/>
          <p:nvPr>
            <p:ph type="title"/>
          </p:nvPr>
        </p:nvSpPr>
        <p:spPr>
          <a:xfrm>
            <a:off x="477301" y="411475"/>
            <a:ext cx="8189400" cy="567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F05A4E"/>
              </a:buClr>
              <a:buSzPts val="2100"/>
              <a:buFont typeface="Source Sans Pro"/>
              <a:buNone/>
              <a:defRPr b="0" i="0" sz="2400" u="none" cap="none" strike="noStrike">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2pPr>
            <a:lvl3pPr lvl="2"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3pPr>
            <a:lvl4pPr lvl="3"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4pPr>
            <a:lvl5pPr lvl="4"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5pPr>
            <a:lvl6pPr lvl="5"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6pPr>
            <a:lvl7pPr lvl="6"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7pPr>
            <a:lvl8pPr lvl="7"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8pPr>
            <a:lvl9pPr lvl="8"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9pPr>
          </a:lstStyle>
          <a:p/>
        </p:txBody>
      </p:sp>
      <p:sp>
        <p:nvSpPr>
          <p:cNvPr id="70" name="Google Shape;70;p18"/>
          <p:cNvSpPr/>
          <p:nvPr/>
        </p:nvSpPr>
        <p:spPr>
          <a:xfrm>
            <a:off x="4482913" y="2433250"/>
            <a:ext cx="1782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1400" u="none" cap="none" strike="noStrike">
                <a:solidFill>
                  <a:schemeClr val="dk1"/>
                </a:solidFill>
                <a:latin typeface="Source Sans Pro"/>
                <a:ea typeface="Source Sans Pro"/>
                <a:cs typeface="Source Sans Pro"/>
                <a:sym typeface="Source Sans Pro"/>
              </a:rPr>
              <a:t> </a:t>
            </a:r>
            <a:endParaRPr sz="1400">
              <a:solidFill>
                <a:schemeClr val="dk1"/>
              </a:solidFill>
              <a:latin typeface="Source Sans Pro"/>
              <a:ea typeface="Source Sans Pro"/>
              <a:cs typeface="Source Sans Pro"/>
              <a:sym typeface="Source Sans Pro"/>
            </a:endParaRPr>
          </a:p>
        </p:txBody>
      </p:sp>
      <p:sp>
        <p:nvSpPr>
          <p:cNvPr id="71" name="Google Shape;71;p18"/>
          <p:cNvSpPr txBox="1"/>
          <p:nvPr>
            <p:ph idx="1" type="body"/>
          </p:nvPr>
        </p:nvSpPr>
        <p:spPr>
          <a:xfrm>
            <a:off x="477301" y="1296974"/>
            <a:ext cx="8189400" cy="32706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2"/>
              </a:buClr>
              <a:buSzPts val="1800"/>
              <a:buFont typeface="Arial"/>
              <a:buNone/>
              <a:defRPr b="0" i="0" sz="1800" u="none" cap="none" strike="noStrike">
                <a:solidFill>
                  <a:schemeClr val="dk2"/>
                </a:solidFill>
                <a:latin typeface="Source Sans Pro"/>
                <a:ea typeface="Source Sans Pro"/>
                <a:cs typeface="Source Sans Pro"/>
                <a:sym typeface="Source Sans Pro"/>
              </a:defRPr>
            </a:lvl1pPr>
            <a:lvl2pPr indent="-228600" lvl="1" marL="914400" marR="0" rtl="0" algn="l">
              <a:lnSpc>
                <a:spcPct val="90000"/>
              </a:lnSpc>
              <a:spcBef>
                <a:spcPts val="400"/>
              </a:spcBef>
              <a:spcAft>
                <a:spcPts val="0"/>
              </a:spcAft>
              <a:buClr>
                <a:schemeClr val="dk2"/>
              </a:buClr>
              <a:buSzPts val="1500"/>
              <a:buFont typeface="Arial"/>
              <a:buNone/>
              <a:defRPr b="0" i="0" sz="1500" u="none" cap="none" strike="noStrike">
                <a:solidFill>
                  <a:schemeClr val="dk2"/>
                </a:solidFill>
                <a:latin typeface="Source Sans Pro"/>
                <a:ea typeface="Source Sans Pro"/>
                <a:cs typeface="Source Sans Pro"/>
                <a:sym typeface="Source Sans Pro"/>
              </a:defRPr>
            </a:lvl2pPr>
            <a:lvl3pPr indent="-228600" lvl="2" marL="1371600" marR="0" rtl="0" algn="l">
              <a:lnSpc>
                <a:spcPct val="90000"/>
              </a:lnSpc>
              <a:spcBef>
                <a:spcPts val="400"/>
              </a:spcBef>
              <a:spcAft>
                <a:spcPts val="0"/>
              </a:spcAft>
              <a:buClr>
                <a:schemeClr val="dk2"/>
              </a:buClr>
              <a:buSzPts val="1400"/>
              <a:buFont typeface="Arial"/>
              <a:buNone/>
              <a:defRPr b="0" i="0" sz="1400" u="none" cap="none" strike="noStrike">
                <a:solidFill>
                  <a:schemeClr val="dk2"/>
                </a:solidFill>
                <a:latin typeface="Source Sans Pro"/>
                <a:ea typeface="Source Sans Pro"/>
                <a:cs typeface="Source Sans Pro"/>
                <a:sym typeface="Source Sans Pro"/>
              </a:defRPr>
            </a:lvl3pPr>
            <a:lvl4pPr indent="-228600" lvl="3" marL="1828800" marR="0" rtl="0" algn="l">
              <a:lnSpc>
                <a:spcPct val="90000"/>
              </a:lnSpc>
              <a:spcBef>
                <a:spcPts val="4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228600" lvl="4" marL="2286000" marR="0" rtl="0" algn="l">
              <a:lnSpc>
                <a:spcPct val="90000"/>
              </a:lnSpc>
              <a:spcBef>
                <a:spcPts val="4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 de base pour les titres">
  <p:cSld name="Diapo de liste">
    <p:spTree>
      <p:nvGrpSpPr>
        <p:cNvPr id="72" name="Shape 72"/>
        <p:cNvGrpSpPr/>
        <p:nvPr/>
      </p:nvGrpSpPr>
      <p:grpSpPr>
        <a:xfrm>
          <a:off x="0" y="0"/>
          <a:ext cx="0" cy="0"/>
          <a:chOff x="0" y="0"/>
          <a:chExt cx="0" cy="0"/>
        </a:xfrm>
      </p:grpSpPr>
      <p:sp>
        <p:nvSpPr>
          <p:cNvPr id="73" name="Google Shape;73;p19"/>
          <p:cNvSpPr txBox="1"/>
          <p:nvPr>
            <p:ph type="title"/>
          </p:nvPr>
        </p:nvSpPr>
        <p:spPr>
          <a:xfrm>
            <a:off x="477301" y="411475"/>
            <a:ext cx="8189400" cy="567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F05A4E"/>
              </a:buClr>
              <a:buSzPts val="2100"/>
              <a:buFont typeface="Source Sans Pro"/>
              <a:buNone/>
              <a:defRPr b="0" i="0" sz="2400" u="none" cap="none" strike="noStrike">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2pPr>
            <a:lvl3pPr lvl="2"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3pPr>
            <a:lvl4pPr lvl="3"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4pPr>
            <a:lvl5pPr lvl="4"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5pPr>
            <a:lvl6pPr lvl="5"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6pPr>
            <a:lvl7pPr lvl="6"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7pPr>
            <a:lvl8pPr lvl="7"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8pPr>
            <a:lvl9pPr lvl="8"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9pPr>
          </a:lstStyle>
          <a:p/>
        </p:txBody>
      </p:sp>
      <p:sp>
        <p:nvSpPr>
          <p:cNvPr id="74" name="Google Shape;74;p19"/>
          <p:cNvSpPr/>
          <p:nvPr/>
        </p:nvSpPr>
        <p:spPr>
          <a:xfrm>
            <a:off x="4482913" y="2433250"/>
            <a:ext cx="1782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lang="en" sz="1400">
                <a:solidFill>
                  <a:schemeClr val="dk1"/>
                </a:solidFill>
                <a:latin typeface="Source Sans Pro"/>
                <a:ea typeface="Source Sans Pro"/>
                <a:cs typeface="Source Sans Pro"/>
                <a:sym typeface="Source Sans Pro"/>
              </a:rPr>
              <a:t> </a:t>
            </a:r>
            <a:endParaRPr sz="1400">
              <a:solidFill>
                <a:schemeClr val="dk1"/>
              </a:solidFill>
              <a:latin typeface="Source Sans Pro"/>
              <a:ea typeface="Source Sans Pro"/>
              <a:cs typeface="Source Sans Pro"/>
              <a:sym typeface="Source Sans Pro"/>
            </a:endParaRPr>
          </a:p>
        </p:txBody>
      </p:sp>
      <p:sp>
        <p:nvSpPr>
          <p:cNvPr id="75" name="Google Shape;75;p19"/>
          <p:cNvSpPr txBox="1"/>
          <p:nvPr>
            <p:ph idx="1" type="body"/>
          </p:nvPr>
        </p:nvSpPr>
        <p:spPr>
          <a:xfrm>
            <a:off x="477301" y="1218760"/>
            <a:ext cx="8189400" cy="31770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90000"/>
              </a:lnSpc>
              <a:spcBef>
                <a:spcPts val="800"/>
              </a:spcBef>
              <a:spcAft>
                <a:spcPts val="0"/>
              </a:spcAft>
              <a:buClr>
                <a:srgbClr val="363759"/>
              </a:buClr>
              <a:buSzPts val="1400"/>
              <a:buFont typeface="Arial"/>
              <a:buChar char="•"/>
              <a:defRPr b="0" i="0" sz="1400" u="none" cap="none" strike="noStrike">
                <a:solidFill>
                  <a:srgbClr val="363759"/>
                </a:solidFill>
                <a:latin typeface="Source Sans Pro"/>
                <a:ea typeface="Source Sans Pro"/>
                <a:cs typeface="Source Sans Pro"/>
                <a:sym typeface="Source Sans Pro"/>
              </a:defRPr>
            </a:lvl1pPr>
            <a:lvl2pPr indent="-317500" lvl="1" marL="914400" marR="0" rtl="0" algn="l">
              <a:lnSpc>
                <a:spcPct val="90000"/>
              </a:lnSpc>
              <a:spcBef>
                <a:spcPts val="400"/>
              </a:spcBef>
              <a:spcAft>
                <a:spcPts val="0"/>
              </a:spcAft>
              <a:buClr>
                <a:srgbClr val="363759"/>
              </a:buClr>
              <a:buSzPts val="1400"/>
              <a:buFont typeface="Arial"/>
              <a:buChar char="•"/>
              <a:defRPr b="0" i="0" sz="1400" u="none" cap="none" strike="noStrike">
                <a:solidFill>
                  <a:srgbClr val="363759"/>
                </a:solidFill>
                <a:latin typeface="Source Sans Pro"/>
                <a:ea typeface="Source Sans Pro"/>
                <a:cs typeface="Source Sans Pro"/>
                <a:sym typeface="Source Sans Pro"/>
              </a:defRPr>
            </a:lvl2pPr>
            <a:lvl3pPr indent="-317500" lvl="2" marL="1371600" marR="0" rtl="0" algn="l">
              <a:lnSpc>
                <a:spcPct val="90000"/>
              </a:lnSpc>
              <a:spcBef>
                <a:spcPts val="400"/>
              </a:spcBef>
              <a:spcAft>
                <a:spcPts val="0"/>
              </a:spcAft>
              <a:buClr>
                <a:srgbClr val="363759"/>
              </a:buClr>
              <a:buSzPts val="1400"/>
              <a:buFont typeface="Arial"/>
              <a:buChar char="•"/>
              <a:defRPr b="0" i="0" sz="1400" u="none" cap="none" strike="noStrike">
                <a:solidFill>
                  <a:srgbClr val="363759"/>
                </a:solidFill>
                <a:latin typeface="Source Sans Pro"/>
                <a:ea typeface="Source Sans Pro"/>
                <a:cs typeface="Source Sans Pro"/>
                <a:sym typeface="Source Sans Pro"/>
              </a:defRPr>
            </a:lvl3pPr>
            <a:lvl4pPr indent="-317500" lvl="3" marL="1828800" marR="0" rtl="0" algn="l">
              <a:lnSpc>
                <a:spcPct val="90000"/>
              </a:lnSpc>
              <a:spcBef>
                <a:spcPts val="400"/>
              </a:spcBef>
              <a:spcAft>
                <a:spcPts val="0"/>
              </a:spcAft>
              <a:buClr>
                <a:srgbClr val="363759"/>
              </a:buClr>
              <a:buSzPts val="1400"/>
              <a:buFont typeface="Arial"/>
              <a:buChar char="•"/>
              <a:defRPr b="0" i="0" sz="1400" u="none" cap="none" strike="noStrike">
                <a:solidFill>
                  <a:srgbClr val="363759"/>
                </a:solidFill>
                <a:latin typeface="Source Sans Pro"/>
                <a:ea typeface="Source Sans Pro"/>
                <a:cs typeface="Source Sans Pro"/>
                <a:sym typeface="Source Sans Pro"/>
              </a:defRPr>
            </a:lvl4pPr>
            <a:lvl5pPr indent="-317500" lvl="4" marL="2286000" marR="0" rtl="0" algn="l">
              <a:lnSpc>
                <a:spcPct val="90000"/>
              </a:lnSpc>
              <a:spcBef>
                <a:spcPts val="400"/>
              </a:spcBef>
              <a:spcAft>
                <a:spcPts val="0"/>
              </a:spcAft>
              <a:buClr>
                <a:srgbClr val="363759"/>
              </a:buClr>
              <a:buSzPts val="1400"/>
              <a:buFont typeface="Arial"/>
              <a:buChar char="•"/>
              <a:defRPr b="0" i="0" sz="1400" u="none" cap="none" strike="noStrike">
                <a:solidFill>
                  <a:srgbClr val="363759"/>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spTree>
      <p:nvGrpSpPr>
        <p:cNvPr id="76" name="Shape 76"/>
        <p:cNvGrpSpPr/>
        <p:nvPr/>
      </p:nvGrpSpPr>
      <p:grpSpPr>
        <a:xfrm>
          <a:off x="0" y="0"/>
          <a:ext cx="0" cy="0"/>
          <a:chOff x="0" y="0"/>
          <a:chExt cx="0" cy="0"/>
        </a:xfrm>
      </p:grpSpPr>
      <p:sp>
        <p:nvSpPr>
          <p:cNvPr id="77" name="Google Shape;77;p20"/>
          <p:cNvSpPr txBox="1"/>
          <p:nvPr>
            <p:ph idx="1" type="body"/>
          </p:nvPr>
        </p:nvSpPr>
        <p:spPr>
          <a:xfrm>
            <a:off x="400048" y="1487582"/>
            <a:ext cx="1864200" cy="16518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2"/>
              </a:buClr>
              <a:buSzPts val="2100"/>
              <a:buFont typeface="Calibri"/>
              <a:buChar char="₋"/>
              <a:defRPr b="0" i="0" sz="2100" u="none" cap="none" strike="noStrike">
                <a:solidFill>
                  <a:schemeClr val="dk2"/>
                </a:solidFill>
                <a:latin typeface="Source Sans Pro"/>
                <a:ea typeface="Source Sans Pro"/>
                <a:cs typeface="Source Sans Pro"/>
                <a:sym typeface="Source Sans Pro"/>
              </a:defRPr>
            </a:lvl1pPr>
            <a:lvl2pPr indent="-228600" lvl="1" marL="914400" marR="0" rtl="0" algn="l">
              <a:lnSpc>
                <a:spcPct val="90000"/>
              </a:lnSpc>
              <a:spcBef>
                <a:spcPts val="400"/>
              </a:spcBef>
              <a:spcAft>
                <a:spcPts val="0"/>
              </a:spcAft>
              <a:buClr>
                <a:schemeClr val="dk2"/>
              </a:buClr>
              <a:buSzPts val="1500"/>
              <a:buFont typeface="Calibri"/>
              <a:buNone/>
              <a:defRPr b="0" i="0" sz="1500" u="none" cap="none" strike="noStrike">
                <a:solidFill>
                  <a:schemeClr val="dk2"/>
                </a:solidFill>
                <a:latin typeface="Source Sans Pro"/>
                <a:ea typeface="Source Sans Pro"/>
                <a:cs typeface="Source Sans Pro"/>
                <a:sym typeface="Source Sans Pr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78" name="Google Shape;78;p20"/>
          <p:cNvSpPr txBox="1"/>
          <p:nvPr>
            <p:ph idx="2" type="body"/>
          </p:nvPr>
        </p:nvSpPr>
        <p:spPr>
          <a:xfrm>
            <a:off x="2525486" y="1487582"/>
            <a:ext cx="1864200" cy="16518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2"/>
              </a:buClr>
              <a:buSzPts val="2100"/>
              <a:buFont typeface="Calibri"/>
              <a:buChar char="₋"/>
              <a:defRPr b="0" i="0" sz="2100" u="none" cap="none" strike="noStrike">
                <a:solidFill>
                  <a:schemeClr val="dk2"/>
                </a:solidFill>
                <a:latin typeface="Source Sans Pro"/>
                <a:ea typeface="Source Sans Pro"/>
                <a:cs typeface="Source Sans Pro"/>
                <a:sym typeface="Source Sans Pro"/>
              </a:defRPr>
            </a:lvl1pPr>
            <a:lvl2pPr indent="-228600" lvl="1" marL="914400" marR="0" rtl="0" algn="l">
              <a:lnSpc>
                <a:spcPct val="90000"/>
              </a:lnSpc>
              <a:spcBef>
                <a:spcPts val="400"/>
              </a:spcBef>
              <a:spcAft>
                <a:spcPts val="0"/>
              </a:spcAft>
              <a:buClr>
                <a:schemeClr val="dk2"/>
              </a:buClr>
              <a:buSzPts val="1500"/>
              <a:buFont typeface="Calibri"/>
              <a:buNone/>
              <a:defRPr b="0" i="0" sz="1500" u="none" cap="none" strike="noStrike">
                <a:solidFill>
                  <a:schemeClr val="dk2"/>
                </a:solidFill>
                <a:latin typeface="Source Sans Pro"/>
                <a:ea typeface="Source Sans Pro"/>
                <a:cs typeface="Source Sans Pro"/>
                <a:sym typeface="Source Sans Pr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79" name="Google Shape;79;p20"/>
          <p:cNvSpPr txBox="1"/>
          <p:nvPr>
            <p:ph idx="3" type="body"/>
          </p:nvPr>
        </p:nvSpPr>
        <p:spPr>
          <a:xfrm>
            <a:off x="4650923" y="1487582"/>
            <a:ext cx="1864200" cy="16518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2"/>
              </a:buClr>
              <a:buSzPts val="2100"/>
              <a:buFont typeface="Calibri"/>
              <a:buChar char="₋"/>
              <a:defRPr b="0" i="0" sz="2100" u="none" cap="none" strike="noStrike">
                <a:solidFill>
                  <a:schemeClr val="dk2"/>
                </a:solidFill>
                <a:latin typeface="Source Sans Pro"/>
                <a:ea typeface="Source Sans Pro"/>
                <a:cs typeface="Source Sans Pro"/>
                <a:sym typeface="Source Sans Pro"/>
              </a:defRPr>
            </a:lvl1pPr>
            <a:lvl2pPr indent="-228600" lvl="1" marL="914400" marR="0" rtl="0" algn="l">
              <a:lnSpc>
                <a:spcPct val="90000"/>
              </a:lnSpc>
              <a:spcBef>
                <a:spcPts val="400"/>
              </a:spcBef>
              <a:spcAft>
                <a:spcPts val="0"/>
              </a:spcAft>
              <a:buClr>
                <a:schemeClr val="dk2"/>
              </a:buClr>
              <a:buSzPts val="1500"/>
              <a:buFont typeface="Calibri"/>
              <a:buNone/>
              <a:defRPr b="0" i="0" sz="1500" u="none" cap="none" strike="noStrike">
                <a:solidFill>
                  <a:schemeClr val="dk2"/>
                </a:solidFill>
                <a:latin typeface="Source Sans Pro"/>
                <a:ea typeface="Source Sans Pro"/>
                <a:cs typeface="Source Sans Pro"/>
                <a:sym typeface="Source Sans Pr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80" name="Google Shape;80;p20"/>
          <p:cNvSpPr txBox="1"/>
          <p:nvPr>
            <p:ph idx="4" type="body"/>
          </p:nvPr>
        </p:nvSpPr>
        <p:spPr>
          <a:xfrm>
            <a:off x="6776359" y="1487582"/>
            <a:ext cx="1864200" cy="16518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2"/>
              </a:buClr>
              <a:buSzPts val="2100"/>
              <a:buFont typeface="Calibri"/>
              <a:buChar char="₋"/>
              <a:defRPr b="0" i="0" sz="2100" u="none" cap="none" strike="noStrike">
                <a:solidFill>
                  <a:schemeClr val="dk2"/>
                </a:solidFill>
                <a:latin typeface="Source Sans Pro"/>
                <a:ea typeface="Source Sans Pro"/>
                <a:cs typeface="Source Sans Pro"/>
                <a:sym typeface="Source Sans Pro"/>
              </a:defRPr>
            </a:lvl1pPr>
            <a:lvl2pPr indent="-228600" lvl="1" marL="914400" marR="0" rtl="0" algn="l">
              <a:lnSpc>
                <a:spcPct val="90000"/>
              </a:lnSpc>
              <a:spcBef>
                <a:spcPts val="400"/>
              </a:spcBef>
              <a:spcAft>
                <a:spcPts val="0"/>
              </a:spcAft>
              <a:buClr>
                <a:schemeClr val="dk2"/>
              </a:buClr>
              <a:buSzPts val="1500"/>
              <a:buFont typeface="Calibri"/>
              <a:buNone/>
              <a:defRPr b="0" i="0" sz="1500" u="none" cap="none" strike="noStrike">
                <a:solidFill>
                  <a:schemeClr val="dk2"/>
                </a:solidFill>
                <a:latin typeface="Source Sans Pro"/>
                <a:ea typeface="Source Sans Pro"/>
                <a:cs typeface="Source Sans Pro"/>
                <a:sym typeface="Source Sans Pr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81" name="Google Shape;81;p20"/>
          <p:cNvSpPr txBox="1"/>
          <p:nvPr>
            <p:ph idx="5" type="body"/>
          </p:nvPr>
        </p:nvSpPr>
        <p:spPr>
          <a:xfrm>
            <a:off x="6776359" y="3352958"/>
            <a:ext cx="1890300" cy="3831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800"/>
              </a:spcBef>
              <a:spcAft>
                <a:spcPts val="0"/>
              </a:spcAft>
              <a:buClr>
                <a:schemeClr val="dk2"/>
              </a:buClr>
              <a:buSzPts val="1800"/>
              <a:buFont typeface="Arial"/>
              <a:buNone/>
              <a:defRPr b="1" i="0" sz="1800" u="none" cap="none" strike="noStrike">
                <a:solidFill>
                  <a:schemeClr val="dk2"/>
                </a:solidFill>
                <a:latin typeface="Source Sans Pro"/>
                <a:ea typeface="Source Sans Pro"/>
                <a:cs typeface="Source Sans Pro"/>
                <a:sym typeface="Source Sans Pro"/>
              </a:defRPr>
            </a:lvl1pPr>
            <a:lvl2pPr indent="-228600" lvl="1" marL="914400" marR="0" rtl="0" algn="l">
              <a:lnSpc>
                <a:spcPct val="90000"/>
              </a:lnSpc>
              <a:spcBef>
                <a:spcPts val="400"/>
              </a:spcBef>
              <a:spcAft>
                <a:spcPts val="0"/>
              </a:spcAft>
              <a:buClr>
                <a:schemeClr val="dk2"/>
              </a:buClr>
              <a:buSzPts val="1500"/>
              <a:buFont typeface="Arial"/>
              <a:buNone/>
              <a:defRPr b="0" i="0" sz="1500" u="none" cap="none" strike="noStrike">
                <a:solidFill>
                  <a:schemeClr val="dk2"/>
                </a:solidFill>
                <a:latin typeface="Source Sans Pro"/>
                <a:ea typeface="Source Sans Pro"/>
                <a:cs typeface="Source Sans Pro"/>
                <a:sym typeface="Source Sans Pro"/>
              </a:defRPr>
            </a:lvl2pPr>
            <a:lvl3pPr indent="-228600" lvl="2" marL="1371600" marR="0" rtl="0" algn="l">
              <a:lnSpc>
                <a:spcPct val="90000"/>
              </a:lnSpc>
              <a:spcBef>
                <a:spcPts val="400"/>
              </a:spcBef>
              <a:spcAft>
                <a:spcPts val="0"/>
              </a:spcAft>
              <a:buClr>
                <a:schemeClr val="dk2"/>
              </a:buClr>
              <a:buSzPts val="1400"/>
              <a:buFont typeface="Arial"/>
              <a:buNone/>
              <a:defRPr b="0" i="0" sz="1400" u="none" cap="none" strike="noStrike">
                <a:solidFill>
                  <a:schemeClr val="dk2"/>
                </a:solidFill>
                <a:latin typeface="Source Sans Pro"/>
                <a:ea typeface="Source Sans Pro"/>
                <a:cs typeface="Source Sans Pro"/>
                <a:sym typeface="Source Sans Pro"/>
              </a:defRPr>
            </a:lvl3pPr>
            <a:lvl4pPr indent="-228600" lvl="3" marL="1828800" marR="0" rtl="0" algn="l">
              <a:lnSpc>
                <a:spcPct val="90000"/>
              </a:lnSpc>
              <a:spcBef>
                <a:spcPts val="4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228600" lvl="4" marL="2286000" marR="0" rtl="0" algn="l">
              <a:lnSpc>
                <a:spcPct val="90000"/>
              </a:lnSpc>
              <a:spcBef>
                <a:spcPts val="4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9pPr>
          </a:lstStyle>
          <a:p/>
        </p:txBody>
      </p:sp>
      <p:sp>
        <p:nvSpPr>
          <p:cNvPr id="82" name="Google Shape;82;p20"/>
          <p:cNvSpPr txBox="1"/>
          <p:nvPr>
            <p:ph idx="6" type="body"/>
          </p:nvPr>
        </p:nvSpPr>
        <p:spPr>
          <a:xfrm>
            <a:off x="4637841" y="3351458"/>
            <a:ext cx="1890300" cy="3831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800"/>
              </a:spcBef>
              <a:spcAft>
                <a:spcPts val="0"/>
              </a:spcAft>
              <a:buClr>
                <a:schemeClr val="dk2"/>
              </a:buClr>
              <a:buSzPts val="1800"/>
              <a:buFont typeface="Arial"/>
              <a:buNone/>
              <a:defRPr b="1" i="0" sz="1800" u="none" cap="none" strike="noStrike">
                <a:solidFill>
                  <a:schemeClr val="dk2"/>
                </a:solidFill>
                <a:latin typeface="Source Sans Pro"/>
                <a:ea typeface="Source Sans Pro"/>
                <a:cs typeface="Source Sans Pro"/>
                <a:sym typeface="Source Sans Pro"/>
              </a:defRPr>
            </a:lvl1pPr>
            <a:lvl2pPr indent="-228600" lvl="1" marL="914400" marR="0" rtl="0" algn="l">
              <a:lnSpc>
                <a:spcPct val="90000"/>
              </a:lnSpc>
              <a:spcBef>
                <a:spcPts val="400"/>
              </a:spcBef>
              <a:spcAft>
                <a:spcPts val="0"/>
              </a:spcAft>
              <a:buClr>
                <a:schemeClr val="dk2"/>
              </a:buClr>
              <a:buSzPts val="1500"/>
              <a:buFont typeface="Arial"/>
              <a:buNone/>
              <a:defRPr b="0" i="0" sz="1500" u="none" cap="none" strike="noStrike">
                <a:solidFill>
                  <a:schemeClr val="dk2"/>
                </a:solidFill>
                <a:latin typeface="Source Sans Pro"/>
                <a:ea typeface="Source Sans Pro"/>
                <a:cs typeface="Source Sans Pro"/>
                <a:sym typeface="Source Sans Pro"/>
              </a:defRPr>
            </a:lvl2pPr>
            <a:lvl3pPr indent="-228600" lvl="2" marL="1371600" marR="0" rtl="0" algn="l">
              <a:lnSpc>
                <a:spcPct val="90000"/>
              </a:lnSpc>
              <a:spcBef>
                <a:spcPts val="400"/>
              </a:spcBef>
              <a:spcAft>
                <a:spcPts val="0"/>
              </a:spcAft>
              <a:buClr>
                <a:schemeClr val="dk2"/>
              </a:buClr>
              <a:buSzPts val="1400"/>
              <a:buFont typeface="Arial"/>
              <a:buNone/>
              <a:defRPr b="0" i="0" sz="1400" u="none" cap="none" strike="noStrike">
                <a:solidFill>
                  <a:schemeClr val="dk2"/>
                </a:solidFill>
                <a:latin typeface="Source Sans Pro"/>
                <a:ea typeface="Source Sans Pro"/>
                <a:cs typeface="Source Sans Pro"/>
                <a:sym typeface="Source Sans Pro"/>
              </a:defRPr>
            </a:lvl3pPr>
            <a:lvl4pPr indent="-228600" lvl="3" marL="1828800" marR="0" rtl="0" algn="l">
              <a:lnSpc>
                <a:spcPct val="90000"/>
              </a:lnSpc>
              <a:spcBef>
                <a:spcPts val="4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228600" lvl="4" marL="2286000" marR="0" rtl="0" algn="l">
              <a:lnSpc>
                <a:spcPct val="90000"/>
              </a:lnSpc>
              <a:spcBef>
                <a:spcPts val="4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9pPr>
          </a:lstStyle>
          <a:p/>
        </p:txBody>
      </p:sp>
      <p:sp>
        <p:nvSpPr>
          <p:cNvPr id="83" name="Google Shape;83;p20"/>
          <p:cNvSpPr txBox="1"/>
          <p:nvPr>
            <p:ph idx="7" type="body"/>
          </p:nvPr>
        </p:nvSpPr>
        <p:spPr>
          <a:xfrm>
            <a:off x="2512404" y="3351458"/>
            <a:ext cx="1890300" cy="3831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800"/>
              </a:spcBef>
              <a:spcAft>
                <a:spcPts val="0"/>
              </a:spcAft>
              <a:buClr>
                <a:schemeClr val="dk2"/>
              </a:buClr>
              <a:buSzPts val="1800"/>
              <a:buFont typeface="Arial"/>
              <a:buNone/>
              <a:defRPr b="1" i="0" sz="1800" u="none" cap="none" strike="noStrike">
                <a:solidFill>
                  <a:schemeClr val="dk2"/>
                </a:solidFill>
                <a:latin typeface="Source Sans Pro"/>
                <a:ea typeface="Source Sans Pro"/>
                <a:cs typeface="Source Sans Pro"/>
                <a:sym typeface="Source Sans Pro"/>
              </a:defRPr>
            </a:lvl1pPr>
            <a:lvl2pPr indent="-228600" lvl="1" marL="914400" marR="0" rtl="0" algn="l">
              <a:lnSpc>
                <a:spcPct val="90000"/>
              </a:lnSpc>
              <a:spcBef>
                <a:spcPts val="400"/>
              </a:spcBef>
              <a:spcAft>
                <a:spcPts val="0"/>
              </a:spcAft>
              <a:buClr>
                <a:schemeClr val="dk2"/>
              </a:buClr>
              <a:buSzPts val="1500"/>
              <a:buFont typeface="Arial"/>
              <a:buNone/>
              <a:defRPr b="0" i="0" sz="1500" u="none" cap="none" strike="noStrike">
                <a:solidFill>
                  <a:schemeClr val="dk2"/>
                </a:solidFill>
                <a:latin typeface="Source Sans Pro"/>
                <a:ea typeface="Source Sans Pro"/>
                <a:cs typeface="Source Sans Pro"/>
                <a:sym typeface="Source Sans Pro"/>
              </a:defRPr>
            </a:lvl2pPr>
            <a:lvl3pPr indent="-228600" lvl="2" marL="1371600" marR="0" rtl="0" algn="l">
              <a:lnSpc>
                <a:spcPct val="90000"/>
              </a:lnSpc>
              <a:spcBef>
                <a:spcPts val="400"/>
              </a:spcBef>
              <a:spcAft>
                <a:spcPts val="0"/>
              </a:spcAft>
              <a:buClr>
                <a:schemeClr val="dk2"/>
              </a:buClr>
              <a:buSzPts val="1400"/>
              <a:buFont typeface="Arial"/>
              <a:buNone/>
              <a:defRPr b="0" i="0" sz="1400" u="none" cap="none" strike="noStrike">
                <a:solidFill>
                  <a:schemeClr val="dk2"/>
                </a:solidFill>
                <a:latin typeface="Source Sans Pro"/>
                <a:ea typeface="Source Sans Pro"/>
                <a:cs typeface="Source Sans Pro"/>
                <a:sym typeface="Source Sans Pro"/>
              </a:defRPr>
            </a:lvl3pPr>
            <a:lvl4pPr indent="-228600" lvl="3" marL="1828800" marR="0" rtl="0" algn="l">
              <a:lnSpc>
                <a:spcPct val="90000"/>
              </a:lnSpc>
              <a:spcBef>
                <a:spcPts val="4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228600" lvl="4" marL="2286000" marR="0" rtl="0" algn="l">
              <a:lnSpc>
                <a:spcPct val="90000"/>
              </a:lnSpc>
              <a:spcBef>
                <a:spcPts val="4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9pPr>
          </a:lstStyle>
          <a:p/>
        </p:txBody>
      </p:sp>
      <p:sp>
        <p:nvSpPr>
          <p:cNvPr id="84" name="Google Shape;84;p20"/>
          <p:cNvSpPr txBox="1"/>
          <p:nvPr>
            <p:ph idx="8" type="body"/>
          </p:nvPr>
        </p:nvSpPr>
        <p:spPr>
          <a:xfrm>
            <a:off x="400048" y="3352958"/>
            <a:ext cx="1890300" cy="3831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800"/>
              </a:spcBef>
              <a:spcAft>
                <a:spcPts val="0"/>
              </a:spcAft>
              <a:buClr>
                <a:schemeClr val="dk2"/>
              </a:buClr>
              <a:buSzPts val="1800"/>
              <a:buFont typeface="Arial"/>
              <a:buNone/>
              <a:defRPr b="1" i="0" sz="1800" u="none" cap="none" strike="noStrike">
                <a:solidFill>
                  <a:schemeClr val="dk2"/>
                </a:solidFill>
                <a:latin typeface="Source Sans Pro"/>
                <a:ea typeface="Source Sans Pro"/>
                <a:cs typeface="Source Sans Pro"/>
                <a:sym typeface="Source Sans Pro"/>
              </a:defRPr>
            </a:lvl1pPr>
            <a:lvl2pPr indent="-228600" lvl="1" marL="914400" marR="0" rtl="0" algn="l">
              <a:lnSpc>
                <a:spcPct val="90000"/>
              </a:lnSpc>
              <a:spcBef>
                <a:spcPts val="400"/>
              </a:spcBef>
              <a:spcAft>
                <a:spcPts val="0"/>
              </a:spcAft>
              <a:buClr>
                <a:schemeClr val="dk2"/>
              </a:buClr>
              <a:buSzPts val="1500"/>
              <a:buFont typeface="Arial"/>
              <a:buNone/>
              <a:defRPr b="0" i="0" sz="1500" u="none" cap="none" strike="noStrike">
                <a:solidFill>
                  <a:schemeClr val="dk2"/>
                </a:solidFill>
                <a:latin typeface="Source Sans Pro"/>
                <a:ea typeface="Source Sans Pro"/>
                <a:cs typeface="Source Sans Pro"/>
                <a:sym typeface="Source Sans Pro"/>
              </a:defRPr>
            </a:lvl2pPr>
            <a:lvl3pPr indent="-228600" lvl="2" marL="1371600" marR="0" rtl="0" algn="l">
              <a:lnSpc>
                <a:spcPct val="90000"/>
              </a:lnSpc>
              <a:spcBef>
                <a:spcPts val="400"/>
              </a:spcBef>
              <a:spcAft>
                <a:spcPts val="0"/>
              </a:spcAft>
              <a:buClr>
                <a:schemeClr val="dk2"/>
              </a:buClr>
              <a:buSzPts val="1400"/>
              <a:buFont typeface="Arial"/>
              <a:buNone/>
              <a:defRPr b="0" i="0" sz="1400" u="none" cap="none" strike="noStrike">
                <a:solidFill>
                  <a:schemeClr val="dk2"/>
                </a:solidFill>
                <a:latin typeface="Source Sans Pro"/>
                <a:ea typeface="Source Sans Pro"/>
                <a:cs typeface="Source Sans Pro"/>
                <a:sym typeface="Source Sans Pro"/>
              </a:defRPr>
            </a:lvl3pPr>
            <a:lvl4pPr indent="-228600" lvl="3" marL="1828800" marR="0" rtl="0" algn="l">
              <a:lnSpc>
                <a:spcPct val="90000"/>
              </a:lnSpc>
              <a:spcBef>
                <a:spcPts val="4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228600" lvl="4" marL="2286000" marR="0" rtl="0" algn="l">
              <a:lnSpc>
                <a:spcPct val="90000"/>
              </a:lnSpc>
              <a:spcBef>
                <a:spcPts val="4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9pPr>
          </a:lstStyle>
          <a:p/>
        </p:txBody>
      </p:sp>
      <p:sp>
        <p:nvSpPr>
          <p:cNvPr id="85" name="Google Shape;85;p20"/>
          <p:cNvSpPr txBox="1"/>
          <p:nvPr>
            <p:ph type="title"/>
          </p:nvPr>
        </p:nvSpPr>
        <p:spPr>
          <a:xfrm>
            <a:off x="477301" y="411475"/>
            <a:ext cx="8189400" cy="567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F05A4E"/>
              </a:buClr>
              <a:buSzPts val="2100"/>
              <a:buFont typeface="Source Sans Pro"/>
              <a:buNone/>
              <a:defRPr b="0" i="0" sz="2400" u="none" cap="none" strike="noStrike">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2pPr>
            <a:lvl3pPr lvl="2"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3pPr>
            <a:lvl4pPr lvl="3"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4pPr>
            <a:lvl5pPr lvl="4"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5pPr>
            <a:lvl6pPr lvl="5"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6pPr>
            <a:lvl7pPr lvl="6"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7pPr>
            <a:lvl8pPr lvl="7"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8pPr>
            <a:lvl9pPr lvl="8"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 de comparaison">
  <p:cSld name="Diapo de comparaison">
    <p:spTree>
      <p:nvGrpSpPr>
        <p:cNvPr id="86" name="Shape 86"/>
        <p:cNvGrpSpPr/>
        <p:nvPr/>
      </p:nvGrpSpPr>
      <p:grpSpPr>
        <a:xfrm>
          <a:off x="0" y="0"/>
          <a:ext cx="0" cy="0"/>
          <a:chOff x="0" y="0"/>
          <a:chExt cx="0" cy="0"/>
        </a:xfrm>
      </p:grpSpPr>
      <p:sp>
        <p:nvSpPr>
          <p:cNvPr id="87" name="Google Shape;87;p21"/>
          <p:cNvSpPr txBox="1"/>
          <p:nvPr>
            <p:ph idx="1" type="body"/>
          </p:nvPr>
        </p:nvSpPr>
        <p:spPr>
          <a:xfrm>
            <a:off x="628649" y="1132756"/>
            <a:ext cx="3886200" cy="4158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2"/>
              </a:buClr>
              <a:buSzPts val="1800"/>
              <a:buFont typeface="Arial"/>
              <a:buNone/>
              <a:defRPr b="1" i="0" sz="1800" u="none" cap="none" strike="noStrike">
                <a:solidFill>
                  <a:schemeClr val="dk2"/>
                </a:solidFill>
                <a:latin typeface="Source Sans Pro"/>
                <a:ea typeface="Source Sans Pro"/>
                <a:cs typeface="Source Sans Pro"/>
                <a:sym typeface="Source Sans Pro"/>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88" name="Google Shape;88;p21"/>
          <p:cNvSpPr txBox="1"/>
          <p:nvPr>
            <p:ph idx="2" type="body"/>
          </p:nvPr>
        </p:nvSpPr>
        <p:spPr>
          <a:xfrm>
            <a:off x="628649" y="1548581"/>
            <a:ext cx="3886200" cy="2822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2"/>
              </a:buClr>
              <a:buSzPts val="2100"/>
              <a:buFont typeface="Calibri"/>
              <a:buChar char="₋"/>
              <a:defRPr b="0" i="0" sz="2100" u="none" cap="none" strike="noStrike">
                <a:solidFill>
                  <a:schemeClr val="dk2"/>
                </a:solidFill>
                <a:latin typeface="Source Sans Pro"/>
                <a:ea typeface="Source Sans Pro"/>
                <a:cs typeface="Source Sans Pro"/>
                <a:sym typeface="Source Sans Pro"/>
              </a:defRPr>
            </a:lvl1pPr>
            <a:lvl2pPr indent="-323850" lvl="1" marL="914400" marR="0" rtl="0" algn="l">
              <a:lnSpc>
                <a:spcPct val="90000"/>
              </a:lnSpc>
              <a:spcBef>
                <a:spcPts val="400"/>
              </a:spcBef>
              <a:spcAft>
                <a:spcPts val="0"/>
              </a:spcAft>
              <a:buClr>
                <a:schemeClr val="dk2"/>
              </a:buClr>
              <a:buSzPts val="1500"/>
              <a:buFont typeface="Calibri"/>
              <a:buChar char="₋"/>
              <a:defRPr b="0" i="0" sz="1500" u="none" cap="none" strike="noStrike">
                <a:solidFill>
                  <a:schemeClr val="dk2"/>
                </a:solidFill>
                <a:latin typeface="Source Sans Pro"/>
                <a:ea typeface="Source Sans Pro"/>
                <a:cs typeface="Source Sans Pro"/>
                <a:sym typeface="Source Sans Pr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89" name="Google Shape;89;p21"/>
          <p:cNvSpPr txBox="1"/>
          <p:nvPr>
            <p:ph idx="3" type="body"/>
          </p:nvPr>
        </p:nvSpPr>
        <p:spPr>
          <a:xfrm>
            <a:off x="4555406" y="1132756"/>
            <a:ext cx="3886200" cy="4158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2"/>
              </a:buClr>
              <a:buSzPts val="1800"/>
              <a:buFont typeface="Arial"/>
              <a:buNone/>
              <a:defRPr b="1" i="0" sz="1800" u="none" cap="none" strike="noStrike">
                <a:solidFill>
                  <a:schemeClr val="dk2"/>
                </a:solidFill>
                <a:latin typeface="Source Sans Pro"/>
                <a:ea typeface="Source Sans Pro"/>
                <a:cs typeface="Source Sans Pro"/>
                <a:sym typeface="Source Sans Pro"/>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90" name="Google Shape;90;p21"/>
          <p:cNvSpPr txBox="1"/>
          <p:nvPr>
            <p:ph idx="4" type="body"/>
          </p:nvPr>
        </p:nvSpPr>
        <p:spPr>
          <a:xfrm>
            <a:off x="4549879" y="1548581"/>
            <a:ext cx="3886200" cy="2822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2"/>
              </a:buClr>
              <a:buSzPts val="2100"/>
              <a:buFont typeface="Calibri"/>
              <a:buChar char="₋"/>
              <a:defRPr b="0" i="0" sz="2100" u="none" cap="none" strike="noStrike">
                <a:solidFill>
                  <a:schemeClr val="dk2"/>
                </a:solidFill>
                <a:latin typeface="Source Sans Pro"/>
                <a:ea typeface="Source Sans Pro"/>
                <a:cs typeface="Source Sans Pro"/>
                <a:sym typeface="Source Sans Pro"/>
              </a:defRPr>
            </a:lvl1pPr>
            <a:lvl2pPr indent="-323850" lvl="1" marL="914400" marR="0" rtl="0" algn="l">
              <a:lnSpc>
                <a:spcPct val="90000"/>
              </a:lnSpc>
              <a:spcBef>
                <a:spcPts val="400"/>
              </a:spcBef>
              <a:spcAft>
                <a:spcPts val="0"/>
              </a:spcAft>
              <a:buClr>
                <a:schemeClr val="dk2"/>
              </a:buClr>
              <a:buSzPts val="1500"/>
              <a:buFont typeface="Calibri"/>
              <a:buChar char="₋"/>
              <a:defRPr b="0" i="0" sz="1500" u="none" cap="none" strike="noStrike">
                <a:solidFill>
                  <a:schemeClr val="dk2"/>
                </a:solidFill>
                <a:latin typeface="Source Sans Pro"/>
                <a:ea typeface="Source Sans Pro"/>
                <a:cs typeface="Source Sans Pro"/>
                <a:sym typeface="Source Sans Pr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91" name="Google Shape;91;p21"/>
          <p:cNvSpPr txBox="1"/>
          <p:nvPr>
            <p:ph type="title"/>
          </p:nvPr>
        </p:nvSpPr>
        <p:spPr>
          <a:xfrm>
            <a:off x="477301" y="411475"/>
            <a:ext cx="8189400" cy="567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F05A4E"/>
              </a:buClr>
              <a:buSzPts val="2100"/>
              <a:buFont typeface="Source Sans Pro"/>
              <a:buNone/>
              <a:defRPr b="0" i="0" sz="2400" u="none" cap="none" strike="noStrike">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2pPr>
            <a:lvl3pPr lvl="2"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3pPr>
            <a:lvl4pPr lvl="3"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4pPr>
            <a:lvl5pPr lvl="4"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5pPr>
            <a:lvl6pPr lvl="5"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6pPr>
            <a:lvl7pPr lvl="6"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7pPr>
            <a:lvl8pPr lvl="7"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8pPr>
            <a:lvl9pPr lvl="8"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 texte et image" type="objTx">
  <p:cSld name="OBJECT_WITH_CAPTION_TEXT">
    <p:spTree>
      <p:nvGrpSpPr>
        <p:cNvPr id="92" name="Shape 92"/>
        <p:cNvGrpSpPr/>
        <p:nvPr/>
      </p:nvGrpSpPr>
      <p:grpSpPr>
        <a:xfrm>
          <a:off x="0" y="0"/>
          <a:ext cx="0" cy="0"/>
          <a:chOff x="0" y="0"/>
          <a:chExt cx="0" cy="0"/>
        </a:xfrm>
      </p:grpSpPr>
      <p:sp>
        <p:nvSpPr>
          <p:cNvPr id="93" name="Google Shape;93;p22"/>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rgbClr val="F05A4E"/>
              </a:buClr>
              <a:buSzPts val="2400"/>
              <a:buFont typeface="Source Sans Pro"/>
              <a:buNone/>
              <a:defRPr b="0" i="0" sz="2400" u="none" cap="none" strike="noStrike">
                <a:solidFill>
                  <a:srgbClr val="F05A4E"/>
                </a:solidFill>
                <a:latin typeface="Source Sans Pro"/>
                <a:ea typeface="Source Sans Pro"/>
                <a:cs typeface="Source Sans Pro"/>
                <a:sym typeface="Source Sans Pr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94" name="Google Shape;94;p22"/>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indent="-381000" lvl="0" marL="457200" marR="0" rtl="0" algn="l">
              <a:lnSpc>
                <a:spcPct val="90000"/>
              </a:lnSpc>
              <a:spcBef>
                <a:spcPts val="800"/>
              </a:spcBef>
              <a:spcAft>
                <a:spcPts val="0"/>
              </a:spcAft>
              <a:buClr>
                <a:schemeClr val="dk2"/>
              </a:buClr>
              <a:buSzPts val="2400"/>
              <a:buFont typeface="Arial"/>
              <a:buChar char="•"/>
              <a:defRPr b="0" i="0" sz="2400" u="none" cap="none" strike="noStrike">
                <a:solidFill>
                  <a:schemeClr val="dk2"/>
                </a:solidFill>
                <a:latin typeface="Source Sans Pro"/>
                <a:ea typeface="Source Sans Pro"/>
                <a:cs typeface="Source Sans Pro"/>
                <a:sym typeface="Source Sans Pro"/>
              </a:defRPr>
            </a:lvl1pPr>
            <a:lvl2pPr indent="-361950" lvl="1" marL="914400" marR="0" rtl="0" algn="l">
              <a:lnSpc>
                <a:spcPct val="90000"/>
              </a:lnSpc>
              <a:spcBef>
                <a:spcPts val="400"/>
              </a:spcBef>
              <a:spcAft>
                <a:spcPts val="0"/>
              </a:spcAft>
              <a:buClr>
                <a:schemeClr val="dk2"/>
              </a:buClr>
              <a:buSzPts val="2100"/>
              <a:buFont typeface="Arial"/>
              <a:buChar char="•"/>
              <a:defRPr b="0" i="0" sz="2100" u="none" cap="none" strike="noStrike">
                <a:solidFill>
                  <a:schemeClr val="dk2"/>
                </a:solidFill>
                <a:latin typeface="Source Sans Pro"/>
                <a:ea typeface="Source Sans Pro"/>
                <a:cs typeface="Source Sans Pro"/>
                <a:sym typeface="Source Sans Pro"/>
              </a:defRPr>
            </a:lvl2pPr>
            <a:lvl3pPr indent="-342900" lvl="2" marL="1371600" marR="0" rtl="0" algn="l">
              <a:lnSpc>
                <a:spcPct val="90000"/>
              </a:lnSpc>
              <a:spcBef>
                <a:spcPts val="400"/>
              </a:spcBef>
              <a:spcAft>
                <a:spcPts val="0"/>
              </a:spcAft>
              <a:buClr>
                <a:schemeClr val="dk2"/>
              </a:buClr>
              <a:buSzPts val="1800"/>
              <a:buFont typeface="Arial"/>
              <a:buChar char="•"/>
              <a:defRPr b="0" i="0" sz="1800" u="none" cap="none" strike="noStrike">
                <a:solidFill>
                  <a:schemeClr val="dk2"/>
                </a:solidFill>
                <a:latin typeface="Source Sans Pro"/>
                <a:ea typeface="Source Sans Pro"/>
                <a:cs typeface="Source Sans Pro"/>
                <a:sym typeface="Source Sans Pro"/>
              </a:defRPr>
            </a:lvl3pPr>
            <a:lvl4pPr indent="-323850" lvl="3" marL="1828800" marR="0" rtl="0" algn="l">
              <a:lnSpc>
                <a:spcPct val="90000"/>
              </a:lnSpc>
              <a:spcBef>
                <a:spcPts val="400"/>
              </a:spcBef>
              <a:spcAft>
                <a:spcPts val="0"/>
              </a:spcAft>
              <a:buClr>
                <a:schemeClr val="dk2"/>
              </a:buClr>
              <a:buSzPts val="1500"/>
              <a:buFont typeface="Arial"/>
              <a:buChar char="•"/>
              <a:defRPr b="0" i="0" sz="1500" u="none" cap="none" strike="noStrike">
                <a:solidFill>
                  <a:schemeClr val="dk2"/>
                </a:solidFill>
                <a:latin typeface="Source Sans Pro"/>
                <a:ea typeface="Source Sans Pro"/>
                <a:cs typeface="Source Sans Pro"/>
                <a:sym typeface="Source Sans Pro"/>
              </a:defRPr>
            </a:lvl4pPr>
            <a:lvl5pPr indent="-323850" lvl="4" marL="2286000" marR="0" rtl="0" algn="l">
              <a:lnSpc>
                <a:spcPct val="90000"/>
              </a:lnSpc>
              <a:spcBef>
                <a:spcPts val="400"/>
              </a:spcBef>
              <a:spcAft>
                <a:spcPts val="0"/>
              </a:spcAft>
              <a:buClr>
                <a:schemeClr val="dk2"/>
              </a:buClr>
              <a:buSzPts val="1500"/>
              <a:buFont typeface="Arial"/>
              <a:buChar char="•"/>
              <a:defRPr b="0" i="0" sz="1500" u="none" cap="none" strike="noStrike">
                <a:solidFill>
                  <a:schemeClr val="dk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9pPr>
          </a:lstStyle>
          <a:p/>
        </p:txBody>
      </p:sp>
      <p:sp>
        <p:nvSpPr>
          <p:cNvPr id="95" name="Google Shape;95;p22"/>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Source Sans Pro"/>
                <a:ea typeface="Source Sans Pro"/>
                <a:cs typeface="Source Sans Pro"/>
                <a:sym typeface="Source Sans Pro"/>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Source Sans Pro"/>
                <a:ea typeface="Source Sans Pro"/>
                <a:cs typeface="Source Sans Pro"/>
                <a:sym typeface="Source Sans Pro"/>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Source Sans Pro"/>
                <a:ea typeface="Source Sans Pro"/>
                <a:cs typeface="Source Sans Pro"/>
                <a:sym typeface="Source Sans Pro"/>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Source Sans Pro"/>
                <a:ea typeface="Source Sans Pro"/>
                <a:cs typeface="Source Sans Pro"/>
                <a:sym typeface="Source Sans Pro"/>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Source Sans Pro"/>
                <a:ea typeface="Source Sans Pro"/>
                <a:cs typeface="Source Sans Pro"/>
                <a:sym typeface="Source Sans Pro"/>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Source Sans Pro"/>
                <a:ea typeface="Source Sans Pro"/>
                <a:cs typeface="Source Sans Pro"/>
                <a:sym typeface="Source Sans Pro"/>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Source Sans Pro"/>
                <a:ea typeface="Source Sans Pro"/>
                <a:cs typeface="Source Sans Pro"/>
                <a:sym typeface="Source Sans Pro"/>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Source Sans Pro"/>
                <a:ea typeface="Source Sans Pro"/>
                <a:cs typeface="Source Sans Pro"/>
                <a:sym typeface="Source Sans Pro"/>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lusion">
  <p:cSld name="Conclusion">
    <p:bg>
      <p:bgPr>
        <a:solidFill>
          <a:schemeClr val="dk2"/>
        </a:solidFill>
      </p:bgPr>
    </p:bg>
    <p:spTree>
      <p:nvGrpSpPr>
        <p:cNvPr id="96" name="Shape 96"/>
        <p:cNvGrpSpPr/>
        <p:nvPr/>
      </p:nvGrpSpPr>
      <p:grpSpPr>
        <a:xfrm>
          <a:off x="0" y="0"/>
          <a:ext cx="0" cy="0"/>
          <a:chOff x="0" y="0"/>
          <a:chExt cx="0" cy="0"/>
        </a:xfrm>
      </p:grpSpPr>
      <p:sp>
        <p:nvSpPr>
          <p:cNvPr id="97" name="Google Shape;97;p23"/>
          <p:cNvSpPr txBox="1"/>
          <p:nvPr/>
        </p:nvSpPr>
        <p:spPr>
          <a:xfrm>
            <a:off x="0" y="2077879"/>
            <a:ext cx="9144000" cy="4938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accent1"/>
              </a:buClr>
              <a:buSzPts val="3000"/>
              <a:buFont typeface="Calibri"/>
              <a:buNone/>
            </a:pPr>
            <a:r>
              <a:rPr lang="en" sz="3000">
                <a:solidFill>
                  <a:schemeClr val="accent1"/>
                </a:solidFill>
                <a:latin typeface="Source Sans Pro"/>
                <a:ea typeface="Source Sans Pro"/>
                <a:cs typeface="Source Sans Pro"/>
                <a:sym typeface="Source Sans Pro"/>
              </a:rPr>
              <a:t>Conclusion</a:t>
            </a:r>
            <a:endParaRPr sz="3000">
              <a:solidFill>
                <a:schemeClr val="accent1"/>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p:cSld name="Q&amp;A">
    <p:bg>
      <p:bgPr>
        <a:solidFill>
          <a:schemeClr val="dk2"/>
        </a:solidFill>
      </p:bgPr>
    </p:bg>
    <p:spTree>
      <p:nvGrpSpPr>
        <p:cNvPr id="98" name="Shape 98"/>
        <p:cNvGrpSpPr/>
        <p:nvPr/>
      </p:nvGrpSpPr>
      <p:grpSpPr>
        <a:xfrm>
          <a:off x="0" y="0"/>
          <a:ext cx="0" cy="0"/>
          <a:chOff x="0" y="0"/>
          <a:chExt cx="0" cy="0"/>
        </a:xfrm>
      </p:grpSpPr>
      <p:sp>
        <p:nvSpPr>
          <p:cNvPr id="99" name="Google Shape;99;p24"/>
          <p:cNvSpPr txBox="1"/>
          <p:nvPr/>
        </p:nvSpPr>
        <p:spPr>
          <a:xfrm>
            <a:off x="0" y="2077879"/>
            <a:ext cx="9144000" cy="4938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accent1"/>
              </a:buClr>
              <a:buSzPts val="3000"/>
              <a:buFont typeface="Calibri"/>
              <a:buNone/>
            </a:pPr>
            <a:r>
              <a:rPr lang="en" sz="3000">
                <a:solidFill>
                  <a:schemeClr val="accent1"/>
                </a:solidFill>
                <a:latin typeface="Source Sans Pro"/>
                <a:ea typeface="Source Sans Pro"/>
                <a:cs typeface="Source Sans Pro"/>
                <a:sym typeface="Source Sans Pro"/>
              </a:rPr>
              <a:t>Questions et réponses</a:t>
            </a:r>
            <a:endParaRPr sz="3000">
              <a:solidFill>
                <a:schemeClr val="accent1"/>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source">
  <p:cSld name="Ressource">
    <p:bg>
      <p:bgPr>
        <a:solidFill>
          <a:schemeClr val="dk2"/>
        </a:solidFill>
      </p:bgPr>
    </p:bg>
    <p:spTree>
      <p:nvGrpSpPr>
        <p:cNvPr id="100" name="Shape 100"/>
        <p:cNvGrpSpPr/>
        <p:nvPr/>
      </p:nvGrpSpPr>
      <p:grpSpPr>
        <a:xfrm>
          <a:off x="0" y="0"/>
          <a:ext cx="0" cy="0"/>
          <a:chOff x="0" y="0"/>
          <a:chExt cx="0" cy="0"/>
        </a:xfrm>
      </p:grpSpPr>
      <p:sp>
        <p:nvSpPr>
          <p:cNvPr id="101" name="Google Shape;101;p25"/>
          <p:cNvSpPr txBox="1"/>
          <p:nvPr/>
        </p:nvSpPr>
        <p:spPr>
          <a:xfrm>
            <a:off x="422032" y="466712"/>
            <a:ext cx="5712600" cy="4938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3000"/>
              <a:buFont typeface="Calibri"/>
              <a:buNone/>
            </a:pPr>
            <a:r>
              <a:rPr lang="en" sz="3000">
                <a:solidFill>
                  <a:schemeClr val="accent1"/>
                </a:solidFill>
                <a:latin typeface="Source Sans Pro"/>
                <a:ea typeface="Source Sans Pro"/>
                <a:cs typeface="Source Sans Pro"/>
                <a:sym typeface="Source Sans Pro"/>
              </a:rPr>
              <a:t>Ressources</a:t>
            </a:r>
            <a:endParaRPr sz="3000">
              <a:solidFill>
                <a:schemeClr val="accent1"/>
              </a:solidFill>
              <a:latin typeface="Source Sans Pro"/>
              <a:ea typeface="Source Sans Pro"/>
              <a:cs typeface="Source Sans Pro"/>
              <a:sym typeface="Source Sans Pro"/>
            </a:endParaRPr>
          </a:p>
        </p:txBody>
      </p:sp>
      <p:sp>
        <p:nvSpPr>
          <p:cNvPr id="102" name="Google Shape;102;p25"/>
          <p:cNvSpPr txBox="1"/>
          <p:nvPr>
            <p:ph idx="1" type="body"/>
          </p:nvPr>
        </p:nvSpPr>
        <p:spPr>
          <a:xfrm>
            <a:off x="518024" y="960584"/>
            <a:ext cx="8367600" cy="3655200"/>
          </a:xfrm>
          <a:prstGeom prst="rect">
            <a:avLst/>
          </a:prstGeom>
          <a:noFill/>
          <a:ln>
            <a:noFill/>
          </a:ln>
        </p:spPr>
        <p:txBody>
          <a:bodyPr anchorCtr="0" anchor="t" bIns="34275" lIns="68575" spcFirstLastPara="1" rIns="68575" wrap="square" tIns="34275">
            <a:noAutofit/>
          </a:bodyPr>
          <a:lstStyle>
            <a:lvl1pPr indent="-381000" lvl="0" marL="457200" marR="0" rtl="0" algn="l">
              <a:lnSpc>
                <a:spcPct val="90000"/>
              </a:lnSpc>
              <a:spcBef>
                <a:spcPts val="800"/>
              </a:spcBef>
              <a:spcAft>
                <a:spcPts val="0"/>
              </a:spcAft>
              <a:buClr>
                <a:srgbClr val="F05A4E"/>
              </a:buClr>
              <a:buSzPts val="2400"/>
              <a:buFont typeface="Arial"/>
              <a:buChar char="•"/>
              <a:defRPr b="0" i="0" sz="2400" u="none" cap="none" strike="noStrike">
                <a:solidFill>
                  <a:srgbClr val="F05A4E"/>
                </a:solidFill>
                <a:latin typeface="Source Sans Pro"/>
                <a:ea typeface="Source Sans Pro"/>
                <a:cs typeface="Source Sans Pro"/>
                <a:sym typeface="Source Sans Pro"/>
              </a:defRPr>
            </a:lvl1pPr>
            <a:lvl2pPr indent="-361950" lvl="1" marL="914400" marR="0" rtl="0" algn="l">
              <a:lnSpc>
                <a:spcPct val="90000"/>
              </a:lnSpc>
              <a:spcBef>
                <a:spcPts val="400"/>
              </a:spcBef>
              <a:spcAft>
                <a:spcPts val="0"/>
              </a:spcAft>
              <a:buClr>
                <a:srgbClr val="F05A4E"/>
              </a:buClr>
              <a:buSzPts val="2100"/>
              <a:buFont typeface="Arial"/>
              <a:buChar char="•"/>
              <a:defRPr b="0" i="0" sz="2100" u="none" cap="none" strike="noStrike">
                <a:solidFill>
                  <a:srgbClr val="F05A4E"/>
                </a:solidFill>
                <a:latin typeface="Source Sans Pro"/>
                <a:ea typeface="Source Sans Pro"/>
                <a:cs typeface="Source Sans Pro"/>
                <a:sym typeface="Source Sans Pro"/>
              </a:defRPr>
            </a:lvl2pPr>
            <a:lvl3pPr indent="-342900" lvl="2" marL="1371600" marR="0" rtl="0" algn="l">
              <a:lnSpc>
                <a:spcPct val="90000"/>
              </a:lnSpc>
              <a:spcBef>
                <a:spcPts val="400"/>
              </a:spcBef>
              <a:spcAft>
                <a:spcPts val="0"/>
              </a:spcAft>
              <a:buClr>
                <a:srgbClr val="F05A4E"/>
              </a:buClr>
              <a:buSzPts val="1800"/>
              <a:buFont typeface="Arial"/>
              <a:buChar char="•"/>
              <a:defRPr b="0" i="0" sz="1800" u="none" cap="none" strike="noStrike">
                <a:solidFill>
                  <a:srgbClr val="F05A4E"/>
                </a:solidFill>
                <a:latin typeface="Source Sans Pro"/>
                <a:ea typeface="Source Sans Pro"/>
                <a:cs typeface="Source Sans Pro"/>
                <a:sym typeface="Source Sans Pro"/>
              </a:defRPr>
            </a:lvl3pPr>
            <a:lvl4pPr indent="-323850" lvl="3" marL="1828800" marR="0" rtl="0" algn="l">
              <a:lnSpc>
                <a:spcPct val="90000"/>
              </a:lnSpc>
              <a:spcBef>
                <a:spcPts val="400"/>
              </a:spcBef>
              <a:spcAft>
                <a:spcPts val="0"/>
              </a:spcAft>
              <a:buClr>
                <a:srgbClr val="F05A4E"/>
              </a:buClr>
              <a:buSzPts val="1500"/>
              <a:buFont typeface="Arial"/>
              <a:buChar char="•"/>
              <a:defRPr b="0" i="0" sz="1500" u="none" cap="none" strike="noStrike">
                <a:solidFill>
                  <a:srgbClr val="F05A4E"/>
                </a:solidFill>
                <a:latin typeface="Source Sans Pro"/>
                <a:ea typeface="Source Sans Pro"/>
                <a:cs typeface="Source Sans Pro"/>
                <a:sym typeface="Source Sans Pro"/>
              </a:defRPr>
            </a:lvl4pPr>
            <a:lvl5pPr indent="-323850" lvl="4" marL="2286000" marR="0" rtl="0" algn="l">
              <a:lnSpc>
                <a:spcPct val="90000"/>
              </a:lnSpc>
              <a:spcBef>
                <a:spcPts val="400"/>
              </a:spcBef>
              <a:spcAft>
                <a:spcPts val="0"/>
              </a:spcAft>
              <a:buClr>
                <a:srgbClr val="F05A4E"/>
              </a:buClr>
              <a:buSzPts val="1500"/>
              <a:buFont typeface="Arial"/>
              <a:buChar char="•"/>
              <a:defRPr b="0" i="0" sz="1500" u="none" cap="none" strike="noStrike">
                <a:solidFill>
                  <a:srgbClr val="F05A4E"/>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3" name="Shape 103"/>
        <p:cNvGrpSpPr/>
        <p:nvPr/>
      </p:nvGrpSpPr>
      <p:grpSpPr>
        <a:xfrm>
          <a:off x="0" y="0"/>
          <a:ext cx="0" cy="0"/>
          <a:chOff x="0" y="0"/>
          <a:chExt cx="0" cy="0"/>
        </a:xfrm>
      </p:grpSpPr>
      <p:sp>
        <p:nvSpPr>
          <p:cNvPr id="104" name="Google Shape;104;p2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105" name="Google Shape;105;p26"/>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6" name="Google Shape;106;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107" name="Shape 107"/>
        <p:cNvGrpSpPr/>
        <p:nvPr/>
      </p:nvGrpSpPr>
      <p:grpSpPr>
        <a:xfrm>
          <a:off x="0" y="0"/>
          <a:ext cx="0" cy="0"/>
          <a:chOff x="0" y="0"/>
          <a:chExt cx="0" cy="0"/>
        </a:xfrm>
      </p:grpSpPr>
      <p:sp>
        <p:nvSpPr>
          <p:cNvPr id="108" name="Google Shape;108;p27"/>
          <p:cNvSpPr txBox="1"/>
          <p:nvPr>
            <p:ph type="title"/>
          </p:nvPr>
        </p:nvSpPr>
        <p:spPr>
          <a:xfrm>
            <a:off x="474890" y="151636"/>
            <a:ext cx="5811600" cy="766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363659"/>
              </a:buClr>
              <a:buSzPts val="2600"/>
              <a:buFont typeface="Helvetica Neue"/>
              <a:buNone/>
              <a:defRPr b="1" i="0" sz="2600" u="none" cap="none" strike="noStrike">
                <a:solidFill>
                  <a:srgbClr val="363659"/>
                </a:solidFill>
                <a:latin typeface="Helvetica Neue"/>
                <a:ea typeface="Helvetica Neue"/>
                <a:cs typeface="Helvetica Neue"/>
                <a:sym typeface="Helvetica Neue"/>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9" name="Google Shape;109;p27"/>
          <p:cNvSpPr txBox="1"/>
          <p:nvPr>
            <p:ph idx="1" type="body"/>
          </p:nvPr>
        </p:nvSpPr>
        <p:spPr>
          <a:xfrm>
            <a:off x="474890" y="1237821"/>
            <a:ext cx="8334000" cy="3625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60"/>
              </a:spcBef>
              <a:spcAft>
                <a:spcPts val="0"/>
              </a:spcAft>
              <a:buClr>
                <a:srgbClr val="F05B4E"/>
              </a:buClr>
              <a:buSzPts val="2300"/>
              <a:buFont typeface="Arial"/>
              <a:buNone/>
              <a:defRPr b="1" i="0" sz="2300" u="none" cap="none" strike="noStrike">
                <a:solidFill>
                  <a:srgbClr val="F05B4E"/>
                </a:solidFill>
                <a:latin typeface="Helvetica Neue"/>
                <a:ea typeface="Helvetica Neue"/>
                <a:cs typeface="Helvetica Neue"/>
                <a:sym typeface="Helvetica Neue"/>
              </a:defRPr>
            </a:lvl1pPr>
            <a:lvl2pPr indent="-361950" lvl="1" marL="914400" marR="0" rtl="0" algn="l">
              <a:spcBef>
                <a:spcPts val="864"/>
              </a:spcBef>
              <a:spcAft>
                <a:spcPts val="0"/>
              </a:spcAft>
              <a:buClr>
                <a:srgbClr val="363659"/>
              </a:buClr>
              <a:buSzPts val="2100"/>
              <a:buFont typeface="Arial"/>
              <a:buChar char="–"/>
              <a:defRPr b="0" i="0" sz="2100" u="none" cap="none" strike="noStrike">
                <a:solidFill>
                  <a:srgbClr val="363659"/>
                </a:solidFill>
                <a:latin typeface="Helvetica Neue"/>
                <a:ea typeface="Helvetica Neue"/>
                <a:cs typeface="Helvetica Neue"/>
                <a:sym typeface="Helvetica Neue"/>
              </a:defRPr>
            </a:lvl2pPr>
            <a:lvl3pPr indent="-342900" lvl="2" marL="1371600" marR="0" rtl="0" algn="l">
              <a:spcBef>
                <a:spcPts val="300"/>
              </a:spcBef>
              <a:spcAft>
                <a:spcPts val="0"/>
              </a:spcAft>
              <a:buClr>
                <a:srgbClr val="363659"/>
              </a:buClr>
              <a:buSzPts val="1800"/>
              <a:buFont typeface="Arial"/>
              <a:buChar char="•"/>
              <a:defRPr b="0" i="0" sz="1800" u="none" cap="none" strike="noStrike">
                <a:solidFill>
                  <a:srgbClr val="363659"/>
                </a:solidFill>
                <a:latin typeface="Helvetica Neue"/>
                <a:ea typeface="Helvetica Neue"/>
                <a:cs typeface="Helvetica Neue"/>
                <a:sym typeface="Helvetica Neue"/>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 de base pour les titres 1">
  <p:cSld name="BLANK_1">
    <p:spTree>
      <p:nvGrpSpPr>
        <p:cNvPr id="110" name="Shape 110"/>
        <p:cNvGrpSpPr/>
        <p:nvPr/>
      </p:nvGrpSpPr>
      <p:grpSpPr>
        <a:xfrm>
          <a:off x="0" y="0"/>
          <a:ext cx="0" cy="0"/>
          <a:chOff x="0" y="0"/>
          <a:chExt cx="0" cy="0"/>
        </a:xfrm>
      </p:grpSpPr>
      <p:pic>
        <p:nvPicPr>
          <p:cNvPr id="111" name="Google Shape;111;p28"/>
          <p:cNvPicPr preferRelativeResize="0"/>
          <p:nvPr/>
        </p:nvPicPr>
        <p:blipFill rotWithShape="1">
          <a:blip r:embed="rId2">
            <a:alphaModFix/>
          </a:blip>
          <a:srcRect b="0" l="0" r="52194" t="0"/>
          <a:stretch/>
        </p:blipFill>
        <p:spPr>
          <a:xfrm>
            <a:off x="8229600" y="4573275"/>
            <a:ext cx="685800" cy="329184"/>
          </a:xfrm>
          <a:prstGeom prst="rect">
            <a:avLst/>
          </a:prstGeom>
          <a:noFill/>
          <a:ln>
            <a:noFill/>
          </a:ln>
        </p:spPr>
      </p:pic>
      <p:sp>
        <p:nvSpPr>
          <p:cNvPr id="112" name="Google Shape;112;p28"/>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8"/>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rgbClr val="F05A4E"/>
              </a:buClr>
              <a:buSzPts val="2800"/>
              <a:buFont typeface="Source Sans Pro"/>
              <a:buNone/>
              <a:defRPr sz="24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2pPr>
            <a:lvl3pPr lvl="2"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3pPr>
            <a:lvl4pPr lvl="3"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4pPr>
            <a:lvl5pPr lvl="4"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5pPr>
            <a:lvl6pPr lvl="5"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6pPr>
            <a:lvl7pPr lvl="6"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7pPr>
            <a:lvl8pPr lvl="7"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8pPr>
            <a:lvl9pPr lvl="8"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9pPr>
          </a:lstStyle>
          <a:p/>
        </p:txBody>
      </p:sp>
    </p:spTree>
  </p:cSld>
  <p:clrMapOvr>
    <a:masterClrMapping/>
  </p:clrMapOvr>
  <p:extLst>
    <p:ext uri="{DCECCB84-F9BA-43D5-87BE-67443E8EF086}">
      <p15:sldGuideLst>
        <p15:guide id="1" pos="576">
          <p15:clr>
            <a:srgbClr val="FA7B17"/>
          </p15:clr>
        </p15:guide>
        <p15:guide id="2" orient="horz" pos="576">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4" name="Shape 114"/>
        <p:cNvGrpSpPr/>
        <p:nvPr/>
      </p:nvGrpSpPr>
      <p:grpSpPr>
        <a:xfrm>
          <a:off x="0" y="0"/>
          <a:ext cx="0" cy="0"/>
          <a:chOff x="0" y="0"/>
          <a:chExt cx="0" cy="0"/>
        </a:xfrm>
      </p:grpSpPr>
      <p:sp>
        <p:nvSpPr>
          <p:cNvPr id="115" name="Google Shape;115;p2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800"/>
              <a:buChar char="●"/>
              <a:defRPr sz="4800"/>
            </a:lvl1pPr>
            <a:lvl2pPr lvl="1" rtl="0">
              <a:spcBef>
                <a:spcPts val="0"/>
              </a:spcBef>
              <a:spcAft>
                <a:spcPts val="0"/>
              </a:spcAft>
              <a:buSzPts val="4800"/>
              <a:buChar char="○"/>
              <a:defRPr sz="4800"/>
            </a:lvl2pPr>
            <a:lvl3pPr lvl="2" rtl="0">
              <a:spcBef>
                <a:spcPts val="0"/>
              </a:spcBef>
              <a:spcAft>
                <a:spcPts val="0"/>
              </a:spcAft>
              <a:buSzPts val="4800"/>
              <a:buChar char="■"/>
              <a:defRPr sz="4800"/>
            </a:lvl3pPr>
            <a:lvl4pPr lvl="3" rtl="0">
              <a:spcBef>
                <a:spcPts val="0"/>
              </a:spcBef>
              <a:spcAft>
                <a:spcPts val="0"/>
              </a:spcAft>
              <a:buSzPts val="4800"/>
              <a:buChar char="●"/>
              <a:defRPr sz="4800"/>
            </a:lvl4pPr>
            <a:lvl5pPr lvl="4" rtl="0">
              <a:spcBef>
                <a:spcPts val="0"/>
              </a:spcBef>
              <a:spcAft>
                <a:spcPts val="0"/>
              </a:spcAft>
              <a:buSzPts val="4800"/>
              <a:buChar char="○"/>
              <a:defRPr sz="4800"/>
            </a:lvl5pPr>
            <a:lvl6pPr lvl="5" rtl="0">
              <a:spcBef>
                <a:spcPts val="0"/>
              </a:spcBef>
              <a:spcAft>
                <a:spcPts val="0"/>
              </a:spcAft>
              <a:buSzPts val="4800"/>
              <a:buChar char="■"/>
              <a:defRPr sz="4800"/>
            </a:lvl6pPr>
            <a:lvl7pPr lvl="6" rtl="0">
              <a:spcBef>
                <a:spcPts val="0"/>
              </a:spcBef>
              <a:spcAft>
                <a:spcPts val="0"/>
              </a:spcAft>
              <a:buSzPts val="4800"/>
              <a:buChar char="●"/>
              <a:defRPr sz="4800"/>
            </a:lvl7pPr>
            <a:lvl8pPr lvl="7" rtl="0">
              <a:spcBef>
                <a:spcPts val="0"/>
              </a:spcBef>
              <a:spcAft>
                <a:spcPts val="0"/>
              </a:spcAft>
              <a:buSzPts val="4800"/>
              <a:buChar char="○"/>
              <a:defRPr sz="4800"/>
            </a:lvl8pPr>
            <a:lvl9pPr lvl="8" rtl="0">
              <a:spcBef>
                <a:spcPts val="0"/>
              </a:spcBef>
              <a:spcAft>
                <a:spcPts val="0"/>
              </a:spcAft>
              <a:buSzPts val="4800"/>
              <a:buChar char="■"/>
              <a:defRPr sz="4800"/>
            </a:lvl9pPr>
          </a:lstStyle>
          <a:p/>
        </p:txBody>
      </p:sp>
      <p:sp>
        <p:nvSpPr>
          <p:cNvPr id="116" name="Google Shape;116;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theme" Target="../theme/theme1.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pic>
        <p:nvPicPr>
          <p:cNvPr id="54" name="Google Shape;54;p14"/>
          <p:cNvPicPr preferRelativeResize="0"/>
          <p:nvPr/>
        </p:nvPicPr>
        <p:blipFill rotWithShape="1">
          <a:blip r:embed="rId1">
            <a:alphaModFix/>
          </a:blip>
          <a:srcRect b="0" l="0" r="52194" t="0"/>
          <a:stretch/>
        </p:blipFill>
        <p:spPr>
          <a:xfrm>
            <a:off x="8229600" y="4573275"/>
            <a:ext cx="685800" cy="32918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7.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image" Target="../media/image10.png"/><Relationship Id="rId8"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20.png"/><Relationship Id="rId6"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 Id="rId3" Type="http://schemas.openxmlformats.org/officeDocument/2006/relationships/hyperlink" Target="http://www.youtube.com/watch?v=6nkI3mPX62Q" TargetMode="Externa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46.png"/><Relationship Id="rId6"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45.png"/><Relationship Id="rId13" Type="http://schemas.openxmlformats.org/officeDocument/2006/relationships/image" Target="../media/image47.png"/><Relationship Id="rId12" Type="http://schemas.openxmlformats.org/officeDocument/2006/relationships/image" Target="../media/image48.png"/><Relationship Id="rId1" Type="http://schemas.openxmlformats.org/officeDocument/2006/relationships/slideLayout" Target="../slideLayouts/slideLayout26.xml"/><Relationship Id="rId2" Type="http://schemas.openxmlformats.org/officeDocument/2006/relationships/notesSlide" Target="../notesSlides/notesSlide25.xml"/><Relationship Id="rId3" Type="http://schemas.openxmlformats.org/officeDocument/2006/relationships/image" Target="../media/image35.png"/><Relationship Id="rId4" Type="http://schemas.openxmlformats.org/officeDocument/2006/relationships/image" Target="../media/image37.png"/><Relationship Id="rId9" Type="http://schemas.openxmlformats.org/officeDocument/2006/relationships/image" Target="../media/image42.png"/><Relationship Id="rId5" Type="http://schemas.openxmlformats.org/officeDocument/2006/relationships/image" Target="../media/image39.png"/><Relationship Id="rId6" Type="http://schemas.openxmlformats.org/officeDocument/2006/relationships/image" Target="../media/image38.png"/><Relationship Id="rId7" Type="http://schemas.openxmlformats.org/officeDocument/2006/relationships/image" Target="../media/image41.png"/><Relationship Id="rId8"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 Id="rId3" Type="http://schemas.openxmlformats.org/officeDocument/2006/relationships/image" Target="../media/image5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8.xml"/><Relationship Id="rId3" Type="http://schemas.openxmlformats.org/officeDocument/2006/relationships/image" Target="../media/image49.png"/><Relationship Id="rId4" Type="http://schemas.openxmlformats.org/officeDocument/2006/relationships/image" Target="../media/image51.png"/><Relationship Id="rId5" Type="http://schemas.openxmlformats.org/officeDocument/2006/relationships/image" Target="../media/image5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0.xml"/><Relationship Id="rId3" Type="http://schemas.openxmlformats.org/officeDocument/2006/relationships/image" Target="../media/image52.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1.xml"/><Relationship Id="rId3" Type="http://schemas.openxmlformats.org/officeDocument/2006/relationships/image" Target="../media/image55.png"/><Relationship Id="rId4" Type="http://schemas.openxmlformats.org/officeDocument/2006/relationships/image" Target="../media/image57.png"/><Relationship Id="rId5" Type="http://schemas.openxmlformats.org/officeDocument/2006/relationships/image" Target="../media/image56.png"/><Relationship Id="rId6" Type="http://schemas.openxmlformats.org/officeDocument/2006/relationships/image" Target="../media/image58.png"/></Relationships>
</file>

<file path=ppt/slides/_rels/slide32.xml.rels><?xml version="1.0" encoding="UTF-8" standalone="yes"?><Relationships xmlns="http://schemas.openxmlformats.org/package/2006/relationships"><Relationship Id="rId20" Type="http://schemas.openxmlformats.org/officeDocument/2006/relationships/hyperlink" Target="https://www.insertech.ca" TargetMode="External"/><Relationship Id="rId22" Type="http://schemas.openxmlformats.org/officeDocument/2006/relationships/hyperlink" Target="https://www.insertech.ca" TargetMode="External"/><Relationship Id="rId21" Type="http://schemas.openxmlformats.org/officeDocument/2006/relationships/hyperlink" Target="https://www.insertech.ca" TargetMode="External"/><Relationship Id="rId24" Type="http://schemas.openxmlformats.org/officeDocument/2006/relationships/hyperlink" Target="http://www.recyclermeselectroniques.ca" TargetMode="External"/><Relationship Id="rId23" Type="http://schemas.openxmlformats.org/officeDocument/2006/relationships/hyperlink" Target="http://www.recyclermeselectroniques.ca" TargetMode="External"/><Relationship Id="rId1" Type="http://schemas.openxmlformats.org/officeDocument/2006/relationships/slideLayout" Target="../slideLayouts/slideLayout27.xml"/><Relationship Id="rId2" Type="http://schemas.openxmlformats.org/officeDocument/2006/relationships/notesSlide" Target="../notesSlides/notesSlide32.xml"/><Relationship Id="rId3" Type="http://schemas.openxmlformats.org/officeDocument/2006/relationships/image" Target="../media/image59.png"/><Relationship Id="rId4" Type="http://schemas.openxmlformats.org/officeDocument/2006/relationships/hyperlink" Target="https://crewdle.com" TargetMode="External"/><Relationship Id="rId9" Type="http://schemas.openxmlformats.org/officeDocument/2006/relationships/hyperlink" Target="https://www.ecosia.org" TargetMode="External"/><Relationship Id="rId25" Type="http://schemas.openxmlformats.org/officeDocument/2006/relationships/hyperlink" Target="http://www.recyclermeselectroniques.ca" TargetMode="External"/><Relationship Id="rId5" Type="http://schemas.openxmlformats.org/officeDocument/2006/relationships/hyperlink" Target="https://crewdle.com" TargetMode="External"/><Relationship Id="rId6" Type="http://schemas.openxmlformats.org/officeDocument/2006/relationships/hyperlink" Target="https://crewdle.com" TargetMode="External"/><Relationship Id="rId7" Type="http://schemas.openxmlformats.org/officeDocument/2006/relationships/hyperlink" Target="https://www.ecosia.org" TargetMode="External"/><Relationship Id="rId8" Type="http://schemas.openxmlformats.org/officeDocument/2006/relationships/hyperlink" Target="https://www.ecosia.org" TargetMode="External"/><Relationship Id="rId11" Type="http://schemas.openxmlformats.org/officeDocument/2006/relationships/hyperlink" Target="https://www.lilo.org" TargetMode="External"/><Relationship Id="rId10" Type="http://schemas.openxmlformats.org/officeDocument/2006/relationships/hyperlink" Target="https://www.lilo.org" TargetMode="External"/><Relationship Id="rId13" Type="http://schemas.openxmlformats.org/officeDocument/2006/relationships/hyperlink" Target="https://www.earthdefinition.org" TargetMode="External"/><Relationship Id="rId12" Type="http://schemas.openxmlformats.org/officeDocument/2006/relationships/hyperlink" Target="https://www.lilo.org" TargetMode="External"/><Relationship Id="rId15" Type="http://schemas.openxmlformats.org/officeDocument/2006/relationships/hyperlink" Target="https://www.earthdefinition.org" TargetMode="External"/><Relationship Id="rId14" Type="http://schemas.openxmlformats.org/officeDocument/2006/relationships/hyperlink" Target="https://www.earthdefinition.org" TargetMode="External"/><Relationship Id="rId17" Type="http://schemas.openxmlformats.org/officeDocument/2006/relationships/hyperlink" Target="https://www.envirogadget.com" TargetMode="External"/><Relationship Id="rId16" Type="http://schemas.openxmlformats.org/officeDocument/2006/relationships/hyperlink" Target="https://www.earthdefinition.org" TargetMode="External"/><Relationship Id="rId19" Type="http://schemas.openxmlformats.org/officeDocument/2006/relationships/hyperlink" Target="https://www.envirogadget.com" TargetMode="External"/><Relationship Id="rId18" Type="http://schemas.openxmlformats.org/officeDocument/2006/relationships/hyperlink" Target="https://www.envirogadget.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3.xml"/><Relationship Id="rId3" Type="http://schemas.openxmlformats.org/officeDocument/2006/relationships/image" Target="../media/image59.png"/><Relationship Id="rId4" Type="http://schemas.openxmlformats.org/officeDocument/2006/relationships/hyperlink" Target="https://greenspector.com/en/home/" TargetMode="External"/><Relationship Id="rId9" Type="http://schemas.openxmlformats.org/officeDocument/2006/relationships/hyperlink" Target="https://www.websitecarbon.com/" TargetMode="External"/><Relationship Id="rId5" Type="http://schemas.openxmlformats.org/officeDocument/2006/relationships/hyperlink" Target="https://greenspector.com/en/home/" TargetMode="External"/><Relationship Id="rId6" Type="http://schemas.openxmlformats.org/officeDocument/2006/relationships/hyperlink" Target="https://greenspector.com/en/home/" TargetMode="External"/><Relationship Id="rId7" Type="http://schemas.openxmlformats.org/officeDocument/2006/relationships/hyperlink" Target="https://www.websitecarbon.com/" TargetMode="External"/><Relationship Id="rId8" Type="http://schemas.openxmlformats.org/officeDocument/2006/relationships/hyperlink" Target="https://www.websitecarbon.com/" TargetMode="External"/><Relationship Id="rId11" Type="http://schemas.openxmlformats.org/officeDocument/2006/relationships/hyperlink" Target="https://www.website-footprint.com/en/" TargetMode="External"/><Relationship Id="rId10" Type="http://schemas.openxmlformats.org/officeDocument/2006/relationships/hyperlink" Target="https://www.website-footprint.com/en/" TargetMode="External"/><Relationship Id="rId12" Type="http://schemas.openxmlformats.org/officeDocument/2006/relationships/hyperlink" Target="https://www.website-footprint.com/e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4.xml"/><Relationship Id="rId3"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5.xml"/><Relationship Id="rId3" Type="http://schemas.openxmlformats.org/officeDocument/2006/relationships/image" Target="../media/image6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6.xml"/><Relationship Id="rId3" Type="http://schemas.openxmlformats.org/officeDocument/2006/relationships/image" Target="../media/image6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7.xml"/><Relationship Id="rId3" Type="http://schemas.openxmlformats.org/officeDocument/2006/relationships/image" Target="../media/image6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8.xml"/><Relationship Id="rId3" Type="http://schemas.openxmlformats.org/officeDocument/2006/relationships/image" Target="../media/image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hyperlink" Target="http://www.youtube.com/watch?v=wSq5p0YTrTs"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30"/>
          <p:cNvSpPr txBox="1"/>
          <p:nvPr>
            <p:ph type="title"/>
          </p:nvPr>
        </p:nvSpPr>
        <p:spPr>
          <a:xfrm>
            <a:off x="948875" y="2334607"/>
            <a:ext cx="7294200" cy="2277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F05B4E"/>
              </a:buClr>
              <a:buSzPts val="3000"/>
              <a:buFont typeface="Source Sans Pro SemiBold"/>
              <a:buNone/>
            </a:pPr>
            <a:r>
              <a:t/>
            </a:r>
            <a:endParaRPr sz="3000">
              <a:solidFill>
                <a:srgbClr val="F05B4E"/>
              </a:solidFill>
              <a:latin typeface="Source Sans Pro SemiBold"/>
              <a:ea typeface="Source Sans Pro SemiBold"/>
              <a:cs typeface="Source Sans Pro SemiBold"/>
              <a:sym typeface="Source Sans Pro SemiBold"/>
            </a:endParaRPr>
          </a:p>
          <a:p>
            <a:pPr indent="0" lvl="0" marL="0" rtl="0" algn="ctr">
              <a:spcBef>
                <a:spcPts val="0"/>
              </a:spcBef>
              <a:spcAft>
                <a:spcPts val="0"/>
              </a:spcAft>
              <a:buClr>
                <a:srgbClr val="F05B4E"/>
              </a:buClr>
              <a:buSzPts val="3000"/>
              <a:buFont typeface="Source Sans Pro SemiBold"/>
              <a:buNone/>
            </a:pPr>
            <a:r>
              <a:rPr lang="en" sz="2800">
                <a:solidFill>
                  <a:srgbClr val="F05B4E"/>
                </a:solidFill>
                <a:latin typeface="Source Sans Pro SemiBold"/>
                <a:ea typeface="Source Sans Pro SemiBold"/>
                <a:cs typeface="Source Sans Pro SemiBold"/>
                <a:sym typeface="Source Sans Pro SemiBold"/>
              </a:rPr>
              <a:t>Vers une utilisation écoresponsable du numérique</a:t>
            </a:r>
            <a:endParaRPr sz="2800">
              <a:solidFill>
                <a:srgbClr val="F05B4E"/>
              </a:solidFill>
              <a:latin typeface="Source Sans Pro SemiBold"/>
              <a:ea typeface="Source Sans Pro SemiBold"/>
              <a:cs typeface="Source Sans Pro SemiBold"/>
              <a:sym typeface="Source Sans Pro SemiBold"/>
            </a:endParaRPr>
          </a:p>
          <a:p>
            <a:pPr indent="0" lvl="0" marL="0" rtl="0" algn="ctr">
              <a:spcBef>
                <a:spcPts val="0"/>
              </a:spcBef>
              <a:spcAft>
                <a:spcPts val="0"/>
              </a:spcAft>
              <a:buClr>
                <a:srgbClr val="F05B4E"/>
              </a:buClr>
              <a:buSzPts val="3000"/>
              <a:buFont typeface="Source Sans Pro SemiBold"/>
              <a:buNone/>
            </a:pPr>
            <a:br>
              <a:rPr lang="en" sz="2200">
                <a:solidFill>
                  <a:schemeClr val="lt1"/>
                </a:solidFill>
                <a:latin typeface="Source Sans Pro"/>
                <a:ea typeface="Source Sans Pro"/>
                <a:cs typeface="Source Sans Pro"/>
                <a:sym typeface="Source Sans Pro"/>
              </a:rPr>
            </a:br>
            <a:r>
              <a:rPr lang="en" sz="2000">
                <a:solidFill>
                  <a:schemeClr val="lt1"/>
                </a:solidFill>
                <a:latin typeface="Source Sans Pro"/>
                <a:ea typeface="Source Sans Pro"/>
                <a:cs typeface="Source Sans Pro"/>
                <a:sym typeface="Source Sans Pro"/>
              </a:rPr>
              <a:t>Atelier public </a:t>
            </a:r>
            <a:endParaRPr b="0" sz="2100">
              <a:solidFill>
                <a:srgbClr val="FFFFFF"/>
              </a:solidFill>
              <a:latin typeface="Source Sans Pro SemiBold"/>
              <a:ea typeface="Source Sans Pro SemiBold"/>
              <a:cs typeface="Source Sans Pro SemiBold"/>
              <a:sym typeface="Source Sans Pro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9"/>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500"/>
              <a:t>Les types d’obsolescence programmée</a:t>
            </a:r>
            <a:endParaRPr sz="2500">
              <a:solidFill>
                <a:srgbClr val="F05A4E"/>
              </a:solidFill>
            </a:endParaRPr>
          </a:p>
        </p:txBody>
      </p:sp>
      <p:sp>
        <p:nvSpPr>
          <p:cNvPr id="181" name="Google Shape;181;p39"/>
          <p:cNvSpPr txBox="1"/>
          <p:nvPr/>
        </p:nvSpPr>
        <p:spPr>
          <a:xfrm>
            <a:off x="477300" y="1426375"/>
            <a:ext cx="8189400" cy="3032400"/>
          </a:xfrm>
          <a:prstGeom prst="rect">
            <a:avLst/>
          </a:prstGeom>
          <a:noFill/>
          <a:ln>
            <a:noFill/>
          </a:ln>
        </p:spPr>
        <p:txBody>
          <a:bodyPr anchorCtr="0" anchor="t" bIns="91425" lIns="91425" spcFirstLastPara="1" rIns="91425" wrap="square" tIns="91425">
            <a:spAutoFit/>
          </a:bodyPr>
          <a:lstStyle/>
          <a:p>
            <a:pPr indent="-355600" lvl="0" marL="457200" rtl="0" algn="just">
              <a:lnSpc>
                <a:spcPct val="115000"/>
              </a:lnSpc>
              <a:spcBef>
                <a:spcPts val="3000"/>
              </a:spcBef>
              <a:spcAft>
                <a:spcPts val="0"/>
              </a:spcAft>
              <a:buClr>
                <a:srgbClr val="363759"/>
              </a:buClr>
              <a:buSzPts val="2000"/>
              <a:buFont typeface="Source Sans Pro"/>
              <a:buChar char="●"/>
            </a:pPr>
            <a:r>
              <a:rPr b="1" lang="en" sz="2000">
                <a:solidFill>
                  <a:srgbClr val="363759"/>
                </a:solidFill>
                <a:latin typeface="Source Sans Pro"/>
                <a:ea typeface="Source Sans Pro"/>
                <a:cs typeface="Source Sans Pro"/>
                <a:sym typeface="Source Sans Pro"/>
              </a:rPr>
              <a:t>L’obsolescence technique</a:t>
            </a:r>
            <a:r>
              <a:rPr lang="en" sz="2000">
                <a:solidFill>
                  <a:srgbClr val="363759"/>
                </a:solidFill>
                <a:latin typeface="Source Sans Pro"/>
                <a:ea typeface="Source Sans Pro"/>
                <a:cs typeface="Source Sans Pro"/>
                <a:sym typeface="Source Sans Pro"/>
              </a:rPr>
              <a:t> : Quand un bien a cessé de fonctionner car une des composantes avait une durée de vie limitée. </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3000"/>
              </a:spcBef>
              <a:spcAft>
                <a:spcPts val="0"/>
              </a:spcAft>
              <a:buClr>
                <a:srgbClr val="363759"/>
              </a:buClr>
              <a:buSzPts val="2000"/>
              <a:buFont typeface="Source Sans Pro"/>
              <a:buChar char="●"/>
            </a:pPr>
            <a:r>
              <a:rPr b="1" lang="en" sz="2000">
                <a:solidFill>
                  <a:srgbClr val="363759"/>
                </a:solidFill>
                <a:latin typeface="Source Sans Pro"/>
                <a:ea typeface="Source Sans Pro"/>
                <a:cs typeface="Source Sans Pro"/>
                <a:sym typeface="Source Sans Pro"/>
              </a:rPr>
              <a:t>L’obsolescence esthétique</a:t>
            </a:r>
            <a:r>
              <a:rPr lang="en" sz="2000">
                <a:solidFill>
                  <a:srgbClr val="363759"/>
                </a:solidFill>
                <a:latin typeface="Source Sans Pro"/>
                <a:ea typeface="Source Sans Pro"/>
                <a:cs typeface="Source Sans Pro"/>
                <a:sym typeface="Source Sans Pro"/>
              </a:rPr>
              <a:t> </a:t>
            </a:r>
            <a:r>
              <a:rPr lang="en" sz="2000">
                <a:solidFill>
                  <a:srgbClr val="363759"/>
                </a:solidFill>
                <a:latin typeface="Source Sans Pro"/>
                <a:ea typeface="Source Sans Pro"/>
                <a:cs typeface="Source Sans Pro"/>
                <a:sym typeface="Source Sans Pro"/>
              </a:rPr>
              <a:t>: Quand une entreprise suggère un produit beaucoup plus performant et créer un effet de </a:t>
            </a:r>
            <a:r>
              <a:rPr i="1" lang="en" sz="2000">
                <a:solidFill>
                  <a:srgbClr val="363759"/>
                </a:solidFill>
                <a:latin typeface="Source Sans Pro"/>
                <a:ea typeface="Source Sans Pro"/>
                <a:cs typeface="Source Sans Pro"/>
                <a:sym typeface="Source Sans Pro"/>
              </a:rPr>
              <a:t>démodage.</a:t>
            </a:r>
            <a:endParaRPr i="1"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3000"/>
              </a:spcBef>
              <a:spcAft>
                <a:spcPts val="3000"/>
              </a:spcAft>
              <a:buClr>
                <a:srgbClr val="363759"/>
              </a:buClr>
              <a:buSzPts val="2000"/>
              <a:buFont typeface="Source Sans Pro"/>
              <a:buChar char="●"/>
            </a:pPr>
            <a:r>
              <a:rPr b="1" lang="en" sz="2000">
                <a:solidFill>
                  <a:srgbClr val="363759"/>
                </a:solidFill>
                <a:latin typeface="Source Sans Pro"/>
                <a:ea typeface="Source Sans Pro"/>
                <a:cs typeface="Source Sans Pro"/>
                <a:sym typeface="Source Sans Pro"/>
              </a:rPr>
              <a:t>L’obsolescence logicielle</a:t>
            </a:r>
            <a:r>
              <a:rPr lang="en" sz="2000">
                <a:solidFill>
                  <a:srgbClr val="363759"/>
                </a:solidFill>
                <a:latin typeface="Source Sans Pro"/>
                <a:ea typeface="Source Sans Pro"/>
                <a:cs typeface="Source Sans Pro"/>
                <a:sym typeface="Source Sans Pro"/>
              </a:rPr>
              <a:t> : Quand la nouvelle version d’un logiciel ou d’une application rend désuète l’ancienne version.</a:t>
            </a:r>
            <a:endParaRPr sz="2000">
              <a:solidFill>
                <a:srgbClr val="363759"/>
              </a:solidFill>
              <a:latin typeface="Source Sans Pro"/>
              <a:ea typeface="Source Sans Pro"/>
              <a:cs typeface="Source Sans Pro"/>
              <a:sym typeface="Source Sans Pro"/>
            </a:endParaRPr>
          </a:p>
        </p:txBody>
      </p:sp>
      <p:pic>
        <p:nvPicPr>
          <p:cNvPr id="182" name="Google Shape;182;p39"/>
          <p:cNvPicPr preferRelativeResize="0"/>
          <p:nvPr/>
        </p:nvPicPr>
        <p:blipFill>
          <a:blip r:embed="rId3">
            <a:alphaModFix/>
          </a:blip>
          <a:stretch>
            <a:fillRect/>
          </a:stretch>
        </p:blipFill>
        <p:spPr>
          <a:xfrm>
            <a:off x="7239774" y="317305"/>
            <a:ext cx="903215" cy="903220"/>
          </a:xfrm>
          <a:prstGeom prst="rect">
            <a:avLst/>
          </a:prstGeom>
          <a:noFill/>
          <a:ln>
            <a:noFill/>
          </a:ln>
        </p:spPr>
      </p:pic>
      <p:pic>
        <p:nvPicPr>
          <p:cNvPr id="183" name="Google Shape;183;p39"/>
          <p:cNvPicPr preferRelativeResize="0"/>
          <p:nvPr/>
        </p:nvPicPr>
        <p:blipFill>
          <a:blip r:embed="rId4">
            <a:alphaModFix/>
          </a:blip>
          <a:stretch>
            <a:fillRect/>
          </a:stretch>
        </p:blipFill>
        <p:spPr>
          <a:xfrm rot="-3615250">
            <a:off x="7993786" y="261550"/>
            <a:ext cx="526766" cy="5267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40"/>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500"/>
              <a:t>Le cycle de vie d’un appareil</a:t>
            </a:r>
            <a:endParaRPr sz="2500">
              <a:solidFill>
                <a:srgbClr val="F05A4E"/>
              </a:solidFill>
            </a:endParaRPr>
          </a:p>
        </p:txBody>
      </p:sp>
      <p:sp>
        <p:nvSpPr>
          <p:cNvPr id="189" name="Google Shape;189;p40"/>
          <p:cNvSpPr/>
          <p:nvPr/>
        </p:nvSpPr>
        <p:spPr>
          <a:xfrm>
            <a:off x="3218202" y="1146654"/>
            <a:ext cx="2808600" cy="2964600"/>
          </a:xfrm>
          <a:prstGeom prst="ellipse">
            <a:avLst/>
          </a:prstGeom>
          <a:solidFill>
            <a:schemeClr val="lt1"/>
          </a:solidFill>
          <a:ln cap="flat" cmpd="sng" w="114300">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0"/>
          <p:cNvSpPr/>
          <p:nvPr/>
        </p:nvSpPr>
        <p:spPr>
          <a:xfrm>
            <a:off x="4218373" y="829274"/>
            <a:ext cx="808200" cy="803100"/>
          </a:xfrm>
          <a:prstGeom prst="ellipse">
            <a:avLst/>
          </a:prstGeom>
          <a:solidFill>
            <a:srgbClr val="363659"/>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1" name="Google Shape;191;p40"/>
          <p:cNvPicPr preferRelativeResize="0"/>
          <p:nvPr/>
        </p:nvPicPr>
        <p:blipFill>
          <a:blip r:embed="rId3">
            <a:alphaModFix/>
          </a:blip>
          <a:stretch>
            <a:fillRect/>
          </a:stretch>
        </p:blipFill>
        <p:spPr>
          <a:xfrm>
            <a:off x="4373926" y="977463"/>
            <a:ext cx="497129" cy="508980"/>
          </a:xfrm>
          <a:prstGeom prst="rect">
            <a:avLst/>
          </a:prstGeom>
          <a:noFill/>
          <a:ln>
            <a:noFill/>
          </a:ln>
        </p:spPr>
      </p:pic>
      <p:sp>
        <p:nvSpPr>
          <p:cNvPr id="192" name="Google Shape;192;p40"/>
          <p:cNvSpPr/>
          <p:nvPr/>
        </p:nvSpPr>
        <p:spPr>
          <a:xfrm>
            <a:off x="3410254" y="3346898"/>
            <a:ext cx="808200" cy="803100"/>
          </a:xfrm>
          <a:prstGeom prst="ellipse">
            <a:avLst/>
          </a:prstGeom>
          <a:solidFill>
            <a:srgbClr val="363659"/>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0"/>
          <p:cNvSpPr/>
          <p:nvPr/>
        </p:nvSpPr>
        <p:spPr>
          <a:xfrm>
            <a:off x="2209475" y="1365793"/>
            <a:ext cx="808200" cy="803100"/>
          </a:xfrm>
          <a:prstGeom prst="ellipse">
            <a:avLst/>
          </a:prstGeom>
          <a:solidFill>
            <a:srgbClr val="363659"/>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0"/>
          <p:cNvSpPr/>
          <p:nvPr/>
        </p:nvSpPr>
        <p:spPr>
          <a:xfrm>
            <a:off x="5266388" y="3422116"/>
            <a:ext cx="808200" cy="803100"/>
          </a:xfrm>
          <a:prstGeom prst="ellipse">
            <a:avLst/>
          </a:prstGeom>
          <a:solidFill>
            <a:srgbClr val="363659"/>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0"/>
          <p:cNvSpPr/>
          <p:nvPr/>
        </p:nvSpPr>
        <p:spPr>
          <a:xfrm>
            <a:off x="5584931" y="1580637"/>
            <a:ext cx="808200" cy="803100"/>
          </a:xfrm>
          <a:prstGeom prst="ellipse">
            <a:avLst/>
          </a:prstGeom>
          <a:solidFill>
            <a:srgbClr val="363659"/>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6" name="Google Shape;196;p40"/>
          <p:cNvPicPr preferRelativeResize="0"/>
          <p:nvPr/>
        </p:nvPicPr>
        <p:blipFill>
          <a:blip r:embed="rId4">
            <a:alphaModFix/>
          </a:blip>
          <a:stretch>
            <a:fillRect/>
          </a:stretch>
        </p:blipFill>
        <p:spPr>
          <a:xfrm>
            <a:off x="5491653" y="3640761"/>
            <a:ext cx="357591" cy="366121"/>
          </a:xfrm>
          <a:prstGeom prst="rect">
            <a:avLst/>
          </a:prstGeom>
          <a:noFill/>
          <a:ln>
            <a:noFill/>
          </a:ln>
        </p:spPr>
      </p:pic>
      <p:pic>
        <p:nvPicPr>
          <p:cNvPr id="197" name="Google Shape;197;p40"/>
          <p:cNvPicPr preferRelativeResize="0"/>
          <p:nvPr/>
        </p:nvPicPr>
        <p:blipFill>
          <a:blip r:embed="rId5">
            <a:alphaModFix/>
          </a:blip>
          <a:stretch>
            <a:fillRect/>
          </a:stretch>
        </p:blipFill>
        <p:spPr>
          <a:xfrm>
            <a:off x="5715641" y="1702488"/>
            <a:ext cx="546691" cy="559692"/>
          </a:xfrm>
          <a:prstGeom prst="rect">
            <a:avLst/>
          </a:prstGeom>
          <a:noFill/>
          <a:ln>
            <a:noFill/>
          </a:ln>
        </p:spPr>
      </p:pic>
      <p:pic>
        <p:nvPicPr>
          <p:cNvPr id="198" name="Google Shape;198;p40"/>
          <p:cNvPicPr preferRelativeResize="0"/>
          <p:nvPr/>
        </p:nvPicPr>
        <p:blipFill>
          <a:blip r:embed="rId6">
            <a:alphaModFix/>
          </a:blip>
          <a:stretch>
            <a:fillRect/>
          </a:stretch>
        </p:blipFill>
        <p:spPr>
          <a:xfrm>
            <a:off x="2340185" y="1487627"/>
            <a:ext cx="546701" cy="559740"/>
          </a:xfrm>
          <a:prstGeom prst="rect">
            <a:avLst/>
          </a:prstGeom>
          <a:noFill/>
          <a:ln>
            <a:noFill/>
          </a:ln>
        </p:spPr>
      </p:pic>
      <p:pic>
        <p:nvPicPr>
          <p:cNvPr id="199" name="Google Shape;199;p40"/>
          <p:cNvPicPr preferRelativeResize="0"/>
          <p:nvPr/>
        </p:nvPicPr>
        <p:blipFill>
          <a:blip r:embed="rId7">
            <a:alphaModFix/>
          </a:blip>
          <a:stretch>
            <a:fillRect/>
          </a:stretch>
        </p:blipFill>
        <p:spPr>
          <a:xfrm flipH="1">
            <a:off x="3540963" y="3468732"/>
            <a:ext cx="546701" cy="559740"/>
          </a:xfrm>
          <a:prstGeom prst="rect">
            <a:avLst/>
          </a:prstGeom>
          <a:noFill/>
          <a:ln>
            <a:noFill/>
          </a:ln>
        </p:spPr>
      </p:pic>
      <p:sp>
        <p:nvSpPr>
          <p:cNvPr id="200" name="Google Shape;200;p40"/>
          <p:cNvSpPr/>
          <p:nvPr/>
        </p:nvSpPr>
        <p:spPr>
          <a:xfrm>
            <a:off x="2480246" y="818637"/>
            <a:ext cx="1607100" cy="508800"/>
          </a:xfrm>
          <a:prstGeom prst="bentArrow">
            <a:avLst>
              <a:gd fmla="val 20230" name="adj1"/>
              <a:gd fmla="val 32926" name="adj2"/>
              <a:gd fmla="val 25000" name="adj3"/>
              <a:gd fmla="val 77189" name="adj4"/>
            </a:avLst>
          </a:prstGeom>
          <a:solidFill>
            <a:srgbClr val="F05B4E"/>
          </a:solidFill>
          <a:ln cap="flat" cmpd="sng" w="19050">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0"/>
          <p:cNvSpPr txBox="1"/>
          <p:nvPr/>
        </p:nvSpPr>
        <p:spPr>
          <a:xfrm>
            <a:off x="6145425" y="3441188"/>
            <a:ext cx="2116800" cy="1693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en" sz="1700">
                <a:solidFill>
                  <a:srgbClr val="363759"/>
                </a:solidFill>
                <a:latin typeface="Source Sans Pro"/>
                <a:ea typeface="Source Sans Pro"/>
                <a:cs typeface="Source Sans Pro"/>
                <a:sym typeface="Source Sans Pro"/>
              </a:rPr>
              <a:t>UTILISATION</a:t>
            </a:r>
            <a:endParaRPr b="1" sz="1700">
              <a:solidFill>
                <a:srgbClr val="363759"/>
              </a:solidFill>
              <a:latin typeface="Source Sans Pro"/>
              <a:ea typeface="Source Sans Pro"/>
              <a:cs typeface="Source Sans Pro"/>
              <a:sym typeface="Source Sans Pro"/>
            </a:endParaRPr>
          </a:p>
          <a:p>
            <a:pPr indent="-317500" lvl="0" marL="457200" rtl="0" algn="just">
              <a:lnSpc>
                <a:spcPct val="100000"/>
              </a:lnSpc>
              <a:spcBef>
                <a:spcPts val="1000"/>
              </a:spcBef>
              <a:spcAft>
                <a:spcPts val="0"/>
              </a:spcAft>
              <a:buClr>
                <a:srgbClr val="363759"/>
              </a:buClr>
              <a:buSzPts val="1400"/>
              <a:buFont typeface="Source Sans Pro"/>
              <a:buChar char="●"/>
            </a:pPr>
            <a:r>
              <a:rPr lang="en">
                <a:solidFill>
                  <a:srgbClr val="363759"/>
                </a:solidFill>
                <a:latin typeface="Source Sans Pro"/>
                <a:ea typeface="Source Sans Pro"/>
                <a:cs typeface="Source Sans Pro"/>
                <a:sym typeface="Source Sans Pro"/>
              </a:rPr>
              <a:t>Entretien </a:t>
            </a:r>
            <a:endParaRPr>
              <a:solidFill>
                <a:srgbClr val="363759"/>
              </a:solidFill>
              <a:latin typeface="Source Sans Pro"/>
              <a:ea typeface="Source Sans Pro"/>
              <a:cs typeface="Source Sans Pro"/>
              <a:sym typeface="Source Sans Pro"/>
            </a:endParaRPr>
          </a:p>
          <a:p>
            <a:pPr indent="-317500" lvl="0" marL="457200" rtl="0" algn="just">
              <a:lnSpc>
                <a:spcPct val="100000"/>
              </a:lnSpc>
              <a:spcBef>
                <a:spcPts val="0"/>
              </a:spcBef>
              <a:spcAft>
                <a:spcPts val="0"/>
              </a:spcAft>
              <a:buClr>
                <a:srgbClr val="363759"/>
              </a:buClr>
              <a:buSzPts val="1400"/>
              <a:buFont typeface="Source Sans Pro"/>
              <a:buChar char="●"/>
            </a:pPr>
            <a:r>
              <a:rPr lang="en">
                <a:solidFill>
                  <a:srgbClr val="363759"/>
                </a:solidFill>
                <a:latin typeface="Source Sans Pro"/>
                <a:ea typeface="Source Sans Pro"/>
                <a:cs typeface="Source Sans Pro"/>
                <a:sym typeface="Source Sans Pro"/>
              </a:rPr>
              <a:t>Réparation</a:t>
            </a:r>
            <a:endParaRPr>
              <a:solidFill>
                <a:srgbClr val="363759"/>
              </a:solidFill>
              <a:latin typeface="Source Sans Pro"/>
              <a:ea typeface="Source Sans Pro"/>
              <a:cs typeface="Source Sans Pro"/>
              <a:sym typeface="Source Sans Pro"/>
            </a:endParaRPr>
          </a:p>
          <a:p>
            <a:pPr indent="-317500" lvl="0" marL="457200" rtl="0" algn="just">
              <a:lnSpc>
                <a:spcPct val="100000"/>
              </a:lnSpc>
              <a:spcBef>
                <a:spcPts val="0"/>
              </a:spcBef>
              <a:spcAft>
                <a:spcPts val="0"/>
              </a:spcAft>
              <a:buClr>
                <a:srgbClr val="363759"/>
              </a:buClr>
              <a:buSzPts val="1400"/>
              <a:buFont typeface="Source Sans Pro"/>
              <a:buChar char="●"/>
            </a:pPr>
            <a:r>
              <a:rPr lang="en">
                <a:solidFill>
                  <a:srgbClr val="363759"/>
                </a:solidFill>
                <a:latin typeface="Source Sans Pro"/>
                <a:ea typeface="Source Sans Pro"/>
                <a:cs typeface="Source Sans Pro"/>
                <a:sym typeface="Source Sans Pro"/>
              </a:rPr>
              <a:t>Réutilisation</a:t>
            </a:r>
            <a:endParaRPr>
              <a:solidFill>
                <a:srgbClr val="363759"/>
              </a:solidFill>
              <a:latin typeface="Source Sans Pro"/>
              <a:ea typeface="Source Sans Pro"/>
              <a:cs typeface="Source Sans Pro"/>
              <a:sym typeface="Source Sans Pro"/>
            </a:endParaRPr>
          </a:p>
        </p:txBody>
      </p:sp>
      <p:sp>
        <p:nvSpPr>
          <p:cNvPr id="202" name="Google Shape;202;p40"/>
          <p:cNvSpPr txBox="1"/>
          <p:nvPr/>
        </p:nvSpPr>
        <p:spPr>
          <a:xfrm>
            <a:off x="6450575" y="1550088"/>
            <a:ext cx="2116800" cy="1693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en" sz="1700">
                <a:solidFill>
                  <a:srgbClr val="363759"/>
                </a:solidFill>
                <a:latin typeface="Source Sans Pro"/>
                <a:ea typeface="Source Sans Pro"/>
                <a:cs typeface="Source Sans Pro"/>
                <a:sym typeface="Source Sans Pro"/>
              </a:rPr>
              <a:t>DISTRIBUTION</a:t>
            </a:r>
            <a:endParaRPr b="1" sz="1700">
              <a:solidFill>
                <a:srgbClr val="363759"/>
              </a:solidFill>
              <a:latin typeface="Source Sans Pro"/>
              <a:ea typeface="Source Sans Pro"/>
              <a:cs typeface="Source Sans Pro"/>
              <a:sym typeface="Source Sans Pro"/>
            </a:endParaRPr>
          </a:p>
          <a:p>
            <a:pPr indent="-317500" lvl="0" marL="457200" rtl="0" algn="just">
              <a:lnSpc>
                <a:spcPct val="100000"/>
              </a:lnSpc>
              <a:spcBef>
                <a:spcPts val="1000"/>
              </a:spcBef>
              <a:spcAft>
                <a:spcPts val="0"/>
              </a:spcAft>
              <a:buClr>
                <a:srgbClr val="363759"/>
              </a:buClr>
              <a:buSzPts val="1400"/>
              <a:buFont typeface="Source Sans Pro"/>
              <a:buChar char="●"/>
            </a:pPr>
            <a:r>
              <a:rPr lang="en">
                <a:solidFill>
                  <a:srgbClr val="363759"/>
                </a:solidFill>
                <a:latin typeface="Source Sans Pro"/>
                <a:ea typeface="Source Sans Pro"/>
                <a:cs typeface="Source Sans Pro"/>
                <a:sym typeface="Source Sans Pro"/>
              </a:rPr>
              <a:t>Entreposage</a:t>
            </a:r>
            <a:endParaRPr>
              <a:solidFill>
                <a:srgbClr val="363759"/>
              </a:solidFill>
              <a:latin typeface="Source Sans Pro"/>
              <a:ea typeface="Source Sans Pro"/>
              <a:cs typeface="Source Sans Pro"/>
              <a:sym typeface="Source Sans Pro"/>
            </a:endParaRPr>
          </a:p>
          <a:p>
            <a:pPr indent="-317500" lvl="0" marL="457200" rtl="0" algn="just">
              <a:lnSpc>
                <a:spcPct val="100000"/>
              </a:lnSpc>
              <a:spcBef>
                <a:spcPts val="0"/>
              </a:spcBef>
              <a:spcAft>
                <a:spcPts val="0"/>
              </a:spcAft>
              <a:buClr>
                <a:srgbClr val="363759"/>
              </a:buClr>
              <a:buSzPts val="1400"/>
              <a:buFont typeface="Source Sans Pro"/>
              <a:buChar char="●"/>
            </a:pPr>
            <a:r>
              <a:rPr lang="en">
                <a:solidFill>
                  <a:srgbClr val="363759"/>
                </a:solidFill>
                <a:latin typeface="Source Sans Pro"/>
                <a:ea typeface="Source Sans Pro"/>
                <a:cs typeface="Source Sans Pro"/>
                <a:sym typeface="Source Sans Pro"/>
              </a:rPr>
              <a:t>Manutention </a:t>
            </a:r>
            <a:endParaRPr>
              <a:solidFill>
                <a:srgbClr val="363759"/>
              </a:solidFill>
              <a:latin typeface="Source Sans Pro"/>
              <a:ea typeface="Source Sans Pro"/>
              <a:cs typeface="Source Sans Pro"/>
              <a:sym typeface="Source Sans Pro"/>
            </a:endParaRPr>
          </a:p>
          <a:p>
            <a:pPr indent="-317500" lvl="0" marL="457200" rtl="0" algn="just">
              <a:lnSpc>
                <a:spcPct val="100000"/>
              </a:lnSpc>
              <a:spcBef>
                <a:spcPts val="0"/>
              </a:spcBef>
              <a:spcAft>
                <a:spcPts val="0"/>
              </a:spcAft>
              <a:buClr>
                <a:srgbClr val="363759"/>
              </a:buClr>
              <a:buSzPts val="1400"/>
              <a:buFont typeface="Source Sans Pro"/>
              <a:buChar char="●"/>
            </a:pPr>
            <a:r>
              <a:rPr lang="en">
                <a:solidFill>
                  <a:srgbClr val="363759"/>
                </a:solidFill>
                <a:latin typeface="Source Sans Pro"/>
                <a:ea typeface="Source Sans Pro"/>
                <a:cs typeface="Source Sans Pro"/>
                <a:sym typeface="Source Sans Pro"/>
              </a:rPr>
              <a:t>transport</a:t>
            </a:r>
            <a:endParaRPr>
              <a:solidFill>
                <a:srgbClr val="363759"/>
              </a:solidFill>
              <a:latin typeface="Source Sans Pro"/>
              <a:ea typeface="Source Sans Pro"/>
              <a:cs typeface="Source Sans Pro"/>
              <a:sym typeface="Source Sans Pro"/>
            </a:endParaRPr>
          </a:p>
        </p:txBody>
      </p:sp>
      <p:sp>
        <p:nvSpPr>
          <p:cNvPr id="203" name="Google Shape;203;p40"/>
          <p:cNvSpPr txBox="1"/>
          <p:nvPr/>
        </p:nvSpPr>
        <p:spPr>
          <a:xfrm>
            <a:off x="4930625" y="174045"/>
            <a:ext cx="2116800" cy="9726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en" sz="1700">
                <a:solidFill>
                  <a:srgbClr val="363759"/>
                </a:solidFill>
                <a:latin typeface="Source Sans Pro"/>
                <a:ea typeface="Source Sans Pro"/>
                <a:cs typeface="Source Sans Pro"/>
                <a:sym typeface="Source Sans Pro"/>
              </a:rPr>
              <a:t>FABRICATION</a:t>
            </a:r>
            <a:endParaRPr b="1" sz="1700">
              <a:solidFill>
                <a:srgbClr val="363759"/>
              </a:solidFill>
              <a:latin typeface="Source Sans Pro"/>
              <a:ea typeface="Source Sans Pro"/>
              <a:cs typeface="Source Sans Pro"/>
              <a:sym typeface="Source Sans Pro"/>
            </a:endParaRPr>
          </a:p>
          <a:p>
            <a:pPr indent="-317500" lvl="0" marL="457200" rtl="0" algn="just">
              <a:lnSpc>
                <a:spcPct val="100000"/>
              </a:lnSpc>
              <a:spcBef>
                <a:spcPts val="1000"/>
              </a:spcBef>
              <a:spcAft>
                <a:spcPts val="0"/>
              </a:spcAft>
              <a:buClr>
                <a:srgbClr val="363759"/>
              </a:buClr>
              <a:buSzPts val="1400"/>
              <a:buFont typeface="Source Sans Pro"/>
              <a:buChar char="●"/>
            </a:pPr>
            <a:r>
              <a:rPr lang="en">
                <a:solidFill>
                  <a:srgbClr val="363759"/>
                </a:solidFill>
                <a:latin typeface="Source Sans Pro"/>
                <a:ea typeface="Source Sans Pro"/>
                <a:cs typeface="Source Sans Pro"/>
                <a:sym typeface="Source Sans Pro"/>
              </a:rPr>
              <a:t>Assemblage</a:t>
            </a:r>
            <a:endParaRPr>
              <a:solidFill>
                <a:srgbClr val="363759"/>
              </a:solidFill>
              <a:latin typeface="Source Sans Pro"/>
              <a:ea typeface="Source Sans Pro"/>
              <a:cs typeface="Source Sans Pro"/>
              <a:sym typeface="Source Sans Pro"/>
            </a:endParaRPr>
          </a:p>
          <a:p>
            <a:pPr indent="-317500" lvl="0" marL="457200" rtl="0" algn="just">
              <a:lnSpc>
                <a:spcPct val="100000"/>
              </a:lnSpc>
              <a:spcBef>
                <a:spcPts val="0"/>
              </a:spcBef>
              <a:spcAft>
                <a:spcPts val="0"/>
              </a:spcAft>
              <a:buClr>
                <a:srgbClr val="363759"/>
              </a:buClr>
              <a:buSzPts val="1400"/>
              <a:buFont typeface="Source Sans Pro"/>
              <a:buChar char="●"/>
            </a:pPr>
            <a:r>
              <a:rPr lang="en">
                <a:solidFill>
                  <a:srgbClr val="363759"/>
                </a:solidFill>
                <a:latin typeface="Source Sans Pro"/>
                <a:ea typeface="Source Sans Pro"/>
                <a:cs typeface="Source Sans Pro"/>
                <a:sym typeface="Source Sans Pro"/>
              </a:rPr>
              <a:t>Emballage</a:t>
            </a:r>
            <a:endParaRPr>
              <a:solidFill>
                <a:srgbClr val="363759"/>
              </a:solidFill>
              <a:latin typeface="Source Sans Pro"/>
              <a:ea typeface="Source Sans Pro"/>
              <a:cs typeface="Source Sans Pro"/>
              <a:sym typeface="Source Sans Pro"/>
            </a:endParaRPr>
          </a:p>
        </p:txBody>
      </p:sp>
      <p:sp>
        <p:nvSpPr>
          <p:cNvPr id="204" name="Google Shape;204;p40"/>
          <p:cNvSpPr txBox="1"/>
          <p:nvPr/>
        </p:nvSpPr>
        <p:spPr>
          <a:xfrm>
            <a:off x="273600" y="1487050"/>
            <a:ext cx="2012100" cy="169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700">
                <a:solidFill>
                  <a:srgbClr val="363759"/>
                </a:solidFill>
                <a:latin typeface="Source Sans Pro"/>
                <a:ea typeface="Source Sans Pro"/>
                <a:cs typeface="Source Sans Pro"/>
                <a:sym typeface="Source Sans Pro"/>
              </a:rPr>
              <a:t>ACQUISITION</a:t>
            </a:r>
            <a:endParaRPr b="1" sz="1700">
              <a:solidFill>
                <a:srgbClr val="363759"/>
              </a:solidFill>
              <a:latin typeface="Source Sans Pro"/>
              <a:ea typeface="Source Sans Pro"/>
              <a:cs typeface="Source Sans Pro"/>
              <a:sym typeface="Source Sans Pro"/>
            </a:endParaRPr>
          </a:p>
          <a:p>
            <a:pPr indent="0" lvl="0" marL="0" rtl="0" algn="l">
              <a:lnSpc>
                <a:spcPct val="100000"/>
              </a:lnSpc>
              <a:spcBef>
                <a:spcPts val="0"/>
              </a:spcBef>
              <a:spcAft>
                <a:spcPts val="0"/>
              </a:spcAft>
              <a:buNone/>
            </a:pPr>
            <a:r>
              <a:rPr b="1" lang="en" sz="1700">
                <a:solidFill>
                  <a:srgbClr val="363759"/>
                </a:solidFill>
                <a:latin typeface="Source Sans Pro"/>
                <a:ea typeface="Source Sans Pro"/>
                <a:cs typeface="Source Sans Pro"/>
                <a:sym typeface="Source Sans Pro"/>
              </a:rPr>
              <a:t>DES RESSOURCES</a:t>
            </a:r>
            <a:endParaRPr b="1" sz="1700">
              <a:solidFill>
                <a:srgbClr val="363759"/>
              </a:solidFill>
              <a:latin typeface="Source Sans Pro"/>
              <a:ea typeface="Source Sans Pro"/>
              <a:cs typeface="Source Sans Pro"/>
              <a:sym typeface="Source Sans Pro"/>
            </a:endParaRPr>
          </a:p>
          <a:p>
            <a:pPr indent="-317500" lvl="0" marL="457200" rtl="0" algn="just">
              <a:lnSpc>
                <a:spcPct val="100000"/>
              </a:lnSpc>
              <a:spcBef>
                <a:spcPts val="1000"/>
              </a:spcBef>
              <a:spcAft>
                <a:spcPts val="0"/>
              </a:spcAft>
              <a:buClr>
                <a:srgbClr val="363759"/>
              </a:buClr>
              <a:buSzPts val="1400"/>
              <a:buFont typeface="Source Sans Pro"/>
              <a:buChar char="●"/>
            </a:pPr>
            <a:r>
              <a:rPr lang="en">
                <a:solidFill>
                  <a:srgbClr val="363759"/>
                </a:solidFill>
                <a:latin typeface="Source Sans Pro"/>
                <a:ea typeface="Source Sans Pro"/>
                <a:cs typeface="Source Sans Pro"/>
                <a:sym typeface="Source Sans Pro"/>
              </a:rPr>
              <a:t>Extraction</a:t>
            </a:r>
            <a:endParaRPr>
              <a:solidFill>
                <a:srgbClr val="363759"/>
              </a:solidFill>
              <a:latin typeface="Source Sans Pro"/>
              <a:ea typeface="Source Sans Pro"/>
              <a:cs typeface="Source Sans Pro"/>
              <a:sym typeface="Source Sans Pro"/>
            </a:endParaRPr>
          </a:p>
          <a:p>
            <a:pPr indent="-317500" lvl="0" marL="457200" rtl="0" algn="just">
              <a:lnSpc>
                <a:spcPct val="100000"/>
              </a:lnSpc>
              <a:spcBef>
                <a:spcPts val="0"/>
              </a:spcBef>
              <a:spcAft>
                <a:spcPts val="0"/>
              </a:spcAft>
              <a:buClr>
                <a:srgbClr val="363759"/>
              </a:buClr>
              <a:buSzPts val="1400"/>
              <a:buFont typeface="Source Sans Pro"/>
              <a:buChar char="●"/>
            </a:pPr>
            <a:r>
              <a:rPr lang="en">
                <a:solidFill>
                  <a:srgbClr val="363759"/>
                </a:solidFill>
                <a:latin typeface="Source Sans Pro"/>
                <a:ea typeface="Source Sans Pro"/>
                <a:cs typeface="Source Sans Pro"/>
                <a:sym typeface="Source Sans Pro"/>
              </a:rPr>
              <a:t>Transformation</a:t>
            </a:r>
            <a:endParaRPr>
              <a:solidFill>
                <a:srgbClr val="363759"/>
              </a:solidFill>
              <a:latin typeface="Source Sans Pro"/>
              <a:ea typeface="Source Sans Pro"/>
              <a:cs typeface="Source Sans Pro"/>
              <a:sym typeface="Source Sans Pro"/>
            </a:endParaRPr>
          </a:p>
        </p:txBody>
      </p:sp>
      <p:sp>
        <p:nvSpPr>
          <p:cNvPr id="205" name="Google Shape;205;p40"/>
          <p:cNvSpPr txBox="1"/>
          <p:nvPr/>
        </p:nvSpPr>
        <p:spPr>
          <a:xfrm>
            <a:off x="981275" y="3384450"/>
            <a:ext cx="2808600" cy="169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700">
                <a:solidFill>
                  <a:srgbClr val="363759"/>
                </a:solidFill>
                <a:latin typeface="Source Sans Pro"/>
                <a:ea typeface="Source Sans Pro"/>
                <a:cs typeface="Source Sans Pro"/>
                <a:sym typeface="Source Sans Pro"/>
              </a:rPr>
              <a:t>GESTION EN FIN DE VIE</a:t>
            </a:r>
            <a:endParaRPr b="1" sz="1700">
              <a:solidFill>
                <a:srgbClr val="363759"/>
              </a:solidFill>
              <a:latin typeface="Source Sans Pro"/>
              <a:ea typeface="Source Sans Pro"/>
              <a:cs typeface="Source Sans Pro"/>
              <a:sym typeface="Source Sans Pro"/>
            </a:endParaRPr>
          </a:p>
          <a:p>
            <a:pPr indent="-317500" lvl="0" marL="457200" rtl="0" algn="l">
              <a:lnSpc>
                <a:spcPct val="100000"/>
              </a:lnSpc>
              <a:spcBef>
                <a:spcPts val="1000"/>
              </a:spcBef>
              <a:spcAft>
                <a:spcPts val="0"/>
              </a:spcAft>
              <a:buClr>
                <a:srgbClr val="363759"/>
              </a:buClr>
              <a:buSzPts val="1400"/>
              <a:buFont typeface="Source Sans Pro"/>
              <a:buChar char="●"/>
            </a:pPr>
            <a:r>
              <a:rPr lang="en">
                <a:solidFill>
                  <a:srgbClr val="363759"/>
                </a:solidFill>
                <a:latin typeface="Source Sans Pro"/>
                <a:ea typeface="Source Sans Pro"/>
                <a:cs typeface="Source Sans Pro"/>
                <a:sym typeface="Source Sans Pro"/>
              </a:rPr>
              <a:t>Collecte</a:t>
            </a:r>
            <a:endParaRPr>
              <a:solidFill>
                <a:srgbClr val="363759"/>
              </a:solidFill>
              <a:latin typeface="Source Sans Pro"/>
              <a:ea typeface="Source Sans Pro"/>
              <a:cs typeface="Source Sans Pro"/>
              <a:sym typeface="Source Sans Pro"/>
            </a:endParaRPr>
          </a:p>
          <a:p>
            <a:pPr indent="-317500" lvl="0" marL="457200" rtl="0" algn="l">
              <a:lnSpc>
                <a:spcPct val="100000"/>
              </a:lnSpc>
              <a:spcBef>
                <a:spcPts val="0"/>
              </a:spcBef>
              <a:spcAft>
                <a:spcPts val="0"/>
              </a:spcAft>
              <a:buClr>
                <a:srgbClr val="363759"/>
              </a:buClr>
              <a:buSzPts val="1400"/>
              <a:buFont typeface="Source Sans Pro"/>
              <a:buChar char="●"/>
            </a:pPr>
            <a:r>
              <a:rPr lang="en">
                <a:solidFill>
                  <a:srgbClr val="363759"/>
                </a:solidFill>
                <a:latin typeface="Source Sans Pro"/>
                <a:ea typeface="Source Sans Pro"/>
                <a:cs typeface="Source Sans Pro"/>
                <a:sym typeface="Source Sans Pro"/>
              </a:rPr>
              <a:t>Recyclage</a:t>
            </a:r>
            <a:endParaRPr>
              <a:solidFill>
                <a:srgbClr val="363759"/>
              </a:solidFill>
              <a:latin typeface="Source Sans Pro"/>
              <a:ea typeface="Source Sans Pro"/>
              <a:cs typeface="Source Sans Pro"/>
              <a:sym typeface="Source Sans Pro"/>
            </a:endParaRPr>
          </a:p>
          <a:p>
            <a:pPr indent="-317500" lvl="0" marL="457200" rtl="0" algn="l">
              <a:lnSpc>
                <a:spcPct val="100000"/>
              </a:lnSpc>
              <a:spcBef>
                <a:spcPts val="0"/>
              </a:spcBef>
              <a:spcAft>
                <a:spcPts val="0"/>
              </a:spcAft>
              <a:buClr>
                <a:srgbClr val="363759"/>
              </a:buClr>
              <a:buSzPts val="1400"/>
              <a:buFont typeface="Source Sans Pro"/>
              <a:buChar char="●"/>
            </a:pPr>
            <a:r>
              <a:rPr lang="en">
                <a:solidFill>
                  <a:srgbClr val="363759"/>
                </a:solidFill>
                <a:latin typeface="Source Sans Pro"/>
                <a:ea typeface="Source Sans Pro"/>
                <a:cs typeface="Source Sans Pro"/>
                <a:sym typeface="Source Sans Pro"/>
              </a:rPr>
              <a:t>Valorisation </a:t>
            </a:r>
            <a:endParaRPr>
              <a:solidFill>
                <a:srgbClr val="363759"/>
              </a:solidFill>
              <a:latin typeface="Source Sans Pro"/>
              <a:ea typeface="Source Sans Pro"/>
              <a:cs typeface="Source Sans Pro"/>
              <a:sym typeface="Source Sans Pro"/>
            </a:endParaRPr>
          </a:p>
          <a:p>
            <a:pPr indent="-317500" lvl="0" marL="457200" rtl="0" algn="l">
              <a:lnSpc>
                <a:spcPct val="100000"/>
              </a:lnSpc>
              <a:spcBef>
                <a:spcPts val="0"/>
              </a:spcBef>
              <a:spcAft>
                <a:spcPts val="0"/>
              </a:spcAft>
              <a:buClr>
                <a:srgbClr val="363759"/>
              </a:buClr>
              <a:buSzPts val="1400"/>
              <a:buFont typeface="Source Sans Pro"/>
              <a:buChar char="●"/>
            </a:pPr>
            <a:r>
              <a:rPr lang="en">
                <a:solidFill>
                  <a:srgbClr val="363759"/>
                </a:solidFill>
                <a:latin typeface="Source Sans Pro"/>
                <a:ea typeface="Source Sans Pro"/>
                <a:cs typeface="Source Sans Pro"/>
                <a:sym typeface="Source Sans Pro"/>
              </a:rPr>
              <a:t>Enfouissement</a:t>
            </a:r>
            <a:endParaRPr>
              <a:solidFill>
                <a:srgbClr val="363759"/>
              </a:solidFill>
              <a:latin typeface="Source Sans Pro"/>
              <a:ea typeface="Source Sans Pro"/>
              <a:cs typeface="Source Sans Pro"/>
              <a:sym typeface="Source Sans Pro"/>
            </a:endParaRPr>
          </a:p>
        </p:txBody>
      </p:sp>
      <p:pic>
        <p:nvPicPr>
          <p:cNvPr id="206" name="Google Shape;206;p40"/>
          <p:cNvPicPr preferRelativeResize="0"/>
          <p:nvPr/>
        </p:nvPicPr>
        <p:blipFill>
          <a:blip r:embed="rId8">
            <a:alphaModFix/>
          </a:blip>
          <a:stretch>
            <a:fillRect/>
          </a:stretch>
        </p:blipFill>
        <p:spPr>
          <a:xfrm>
            <a:off x="3912137" y="1914950"/>
            <a:ext cx="1466900" cy="1466900"/>
          </a:xfrm>
          <a:prstGeom prst="rect">
            <a:avLst/>
          </a:prstGeom>
          <a:noFill/>
          <a:ln>
            <a:noFill/>
          </a:ln>
        </p:spPr>
      </p:pic>
      <p:sp>
        <p:nvSpPr>
          <p:cNvPr id="207" name="Google Shape;207;p40"/>
          <p:cNvSpPr/>
          <p:nvPr/>
        </p:nvSpPr>
        <p:spPr>
          <a:xfrm rot="-951879">
            <a:off x="3003514" y="2930983"/>
            <a:ext cx="497136" cy="13883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0"/>
          <p:cNvSpPr/>
          <p:nvPr/>
        </p:nvSpPr>
        <p:spPr>
          <a:xfrm rot="161901">
            <a:off x="2959068" y="2559591"/>
            <a:ext cx="497051" cy="139043"/>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0"/>
          <p:cNvSpPr/>
          <p:nvPr/>
        </p:nvSpPr>
        <p:spPr>
          <a:xfrm rot="535338">
            <a:off x="3029172" y="2188071"/>
            <a:ext cx="497115" cy="138745"/>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0"/>
          <p:cNvSpPr/>
          <p:nvPr/>
        </p:nvSpPr>
        <p:spPr>
          <a:xfrm rot="1680200">
            <a:off x="3149882" y="1858057"/>
            <a:ext cx="497100" cy="138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0"/>
          <p:cNvSpPr/>
          <p:nvPr/>
        </p:nvSpPr>
        <p:spPr>
          <a:xfrm rot="2116345">
            <a:off x="3447225" y="1605006"/>
            <a:ext cx="497173" cy="138836"/>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0"/>
          <p:cNvSpPr/>
          <p:nvPr/>
        </p:nvSpPr>
        <p:spPr>
          <a:xfrm rot="-1478828">
            <a:off x="3202868" y="3232494"/>
            <a:ext cx="497088" cy="138667"/>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0"/>
          <p:cNvSpPr/>
          <p:nvPr/>
        </p:nvSpPr>
        <p:spPr>
          <a:xfrm rot="3201910">
            <a:off x="3647672" y="1262880"/>
            <a:ext cx="497224" cy="138721"/>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0"/>
          <p:cNvSpPr/>
          <p:nvPr/>
        </p:nvSpPr>
        <p:spPr>
          <a:xfrm>
            <a:off x="5442900" y="4259400"/>
            <a:ext cx="607500" cy="400500"/>
          </a:xfrm>
          <a:prstGeom prst="curvedUpArrow">
            <a:avLst>
              <a:gd fmla="val 25000" name="adj1"/>
              <a:gd fmla="val 50000" name="adj2"/>
              <a:gd fmla="val 25000" name="adj3"/>
            </a:avLst>
          </a:prstGeom>
          <a:solidFill>
            <a:srgbClr val="F05B4E"/>
          </a:solidFill>
          <a:ln cap="flat" cmpd="sng" w="9525">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0"/>
          <p:cNvSpPr/>
          <p:nvPr/>
        </p:nvSpPr>
        <p:spPr>
          <a:xfrm rot="10800000">
            <a:off x="3003500" y="4239100"/>
            <a:ext cx="895800" cy="559800"/>
          </a:xfrm>
          <a:prstGeom prst="bentArrow">
            <a:avLst>
              <a:gd fmla="val 20230" name="adj1"/>
              <a:gd fmla="val 32926" name="adj2"/>
              <a:gd fmla="val 25000" name="adj3"/>
              <a:gd fmla="val 77189" name="adj4"/>
            </a:avLst>
          </a:prstGeom>
          <a:solidFill>
            <a:srgbClr val="F05B4E"/>
          </a:solidFill>
          <a:ln cap="flat" cmpd="sng" w="19050">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0"/>
          <p:cNvSpPr/>
          <p:nvPr/>
        </p:nvSpPr>
        <p:spPr>
          <a:xfrm rot="8435839">
            <a:off x="5064490" y="3061923"/>
            <a:ext cx="234889" cy="479805"/>
          </a:xfrm>
          <a:prstGeom prst="downArrow">
            <a:avLst>
              <a:gd fmla="val 50000" name="adj1"/>
              <a:gd fmla="val 50000" name="adj2"/>
            </a:avLst>
          </a:prstGeom>
          <a:solidFill>
            <a:srgbClr val="9E9E9E"/>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0"/>
          <p:cNvSpPr/>
          <p:nvPr/>
        </p:nvSpPr>
        <p:spPr>
          <a:xfrm rot="3552711">
            <a:off x="5255121" y="2044523"/>
            <a:ext cx="235023" cy="479719"/>
          </a:xfrm>
          <a:prstGeom prst="downArrow">
            <a:avLst>
              <a:gd fmla="val 50000" name="adj1"/>
              <a:gd fmla="val 50000" name="adj2"/>
            </a:avLst>
          </a:prstGeom>
          <a:solidFill>
            <a:srgbClr val="9E9E9E"/>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0"/>
          <p:cNvSpPr/>
          <p:nvPr/>
        </p:nvSpPr>
        <p:spPr>
          <a:xfrm rot="-8255308">
            <a:off x="4133229" y="2972920"/>
            <a:ext cx="234858" cy="479685"/>
          </a:xfrm>
          <a:prstGeom prst="downArrow">
            <a:avLst>
              <a:gd fmla="val 50000" name="adj1"/>
              <a:gd fmla="val 50000" name="adj2"/>
            </a:avLst>
          </a:prstGeom>
          <a:solidFill>
            <a:srgbClr val="9E9E9E"/>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0"/>
          <p:cNvSpPr/>
          <p:nvPr/>
        </p:nvSpPr>
        <p:spPr>
          <a:xfrm>
            <a:off x="4528515" y="1711806"/>
            <a:ext cx="234900" cy="479700"/>
          </a:xfrm>
          <a:prstGeom prst="downArrow">
            <a:avLst>
              <a:gd fmla="val 50000" name="adj1"/>
              <a:gd fmla="val 50000" name="adj2"/>
            </a:avLst>
          </a:prstGeom>
          <a:solidFill>
            <a:srgbClr val="9E9E9E"/>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0"/>
          <p:cNvSpPr/>
          <p:nvPr/>
        </p:nvSpPr>
        <p:spPr>
          <a:xfrm rot="-4156355">
            <a:off x="3798416" y="2024999"/>
            <a:ext cx="234797" cy="479741"/>
          </a:xfrm>
          <a:prstGeom prst="downArrow">
            <a:avLst>
              <a:gd fmla="val 50000" name="adj1"/>
              <a:gd fmla="val 50000" name="adj2"/>
            </a:avLst>
          </a:prstGeom>
          <a:solidFill>
            <a:srgbClr val="9E9E9E"/>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1"/>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500"/>
              <a:t>Les grands axes pour la longévité de nos appareils</a:t>
            </a:r>
            <a:endParaRPr sz="2500">
              <a:solidFill>
                <a:srgbClr val="F05A4E"/>
              </a:solidFill>
            </a:endParaRPr>
          </a:p>
        </p:txBody>
      </p:sp>
      <p:sp>
        <p:nvSpPr>
          <p:cNvPr id="226" name="Google Shape;226;p41"/>
          <p:cNvSpPr txBox="1"/>
          <p:nvPr/>
        </p:nvSpPr>
        <p:spPr>
          <a:xfrm>
            <a:off x="5330825" y="1198000"/>
            <a:ext cx="3143700" cy="29421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1000"/>
              </a:spcAft>
              <a:buNone/>
            </a:pPr>
            <a:r>
              <a:t/>
            </a:r>
            <a:endParaRPr sz="1900">
              <a:solidFill>
                <a:srgbClr val="363759"/>
              </a:solidFill>
              <a:latin typeface="Source Sans Pro"/>
              <a:ea typeface="Source Sans Pro"/>
              <a:cs typeface="Source Sans Pro"/>
              <a:sym typeface="Source Sans Pro"/>
            </a:endParaRPr>
          </a:p>
        </p:txBody>
      </p:sp>
      <p:pic>
        <p:nvPicPr>
          <p:cNvPr id="227" name="Google Shape;227;p41"/>
          <p:cNvPicPr preferRelativeResize="0"/>
          <p:nvPr/>
        </p:nvPicPr>
        <p:blipFill>
          <a:blip r:embed="rId3">
            <a:alphaModFix/>
          </a:blip>
          <a:stretch>
            <a:fillRect/>
          </a:stretch>
        </p:blipFill>
        <p:spPr>
          <a:xfrm>
            <a:off x="772575" y="2045550"/>
            <a:ext cx="1063725" cy="1063725"/>
          </a:xfrm>
          <a:prstGeom prst="rect">
            <a:avLst/>
          </a:prstGeom>
          <a:noFill/>
          <a:ln>
            <a:noFill/>
          </a:ln>
        </p:spPr>
      </p:pic>
      <p:sp>
        <p:nvSpPr>
          <p:cNvPr id="228" name="Google Shape;228;p41"/>
          <p:cNvSpPr txBox="1"/>
          <p:nvPr/>
        </p:nvSpPr>
        <p:spPr>
          <a:xfrm>
            <a:off x="197075" y="3126091"/>
            <a:ext cx="2432700" cy="52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700">
                <a:solidFill>
                  <a:srgbClr val="363759"/>
                </a:solidFill>
                <a:latin typeface="Source Sans Pro"/>
                <a:ea typeface="Source Sans Pro"/>
                <a:cs typeface="Source Sans Pro"/>
                <a:sym typeface="Source Sans Pro"/>
              </a:rPr>
              <a:t>ACHAT RESPONSABLE</a:t>
            </a:r>
            <a:endParaRPr b="1" sz="1700">
              <a:solidFill>
                <a:srgbClr val="363759"/>
              </a:solidFill>
              <a:latin typeface="Source Sans Pro"/>
              <a:ea typeface="Source Sans Pro"/>
              <a:cs typeface="Source Sans Pro"/>
              <a:sym typeface="Source Sans Pro"/>
            </a:endParaRPr>
          </a:p>
          <a:p>
            <a:pPr indent="0" lvl="0" marL="457200" rtl="0" algn="l">
              <a:lnSpc>
                <a:spcPct val="100000"/>
              </a:lnSpc>
              <a:spcBef>
                <a:spcPts val="1000"/>
              </a:spcBef>
              <a:spcAft>
                <a:spcPts val="1000"/>
              </a:spcAft>
              <a:buNone/>
            </a:pPr>
            <a:r>
              <a:t/>
            </a:r>
            <a:endParaRPr>
              <a:solidFill>
                <a:srgbClr val="363759"/>
              </a:solidFill>
              <a:latin typeface="Source Sans Pro"/>
              <a:ea typeface="Source Sans Pro"/>
              <a:cs typeface="Source Sans Pro"/>
              <a:sym typeface="Source Sans Pro"/>
            </a:endParaRPr>
          </a:p>
        </p:txBody>
      </p:sp>
      <p:pic>
        <p:nvPicPr>
          <p:cNvPr id="229" name="Google Shape;229;p41"/>
          <p:cNvPicPr preferRelativeResize="0"/>
          <p:nvPr/>
        </p:nvPicPr>
        <p:blipFill>
          <a:blip r:embed="rId4">
            <a:alphaModFix/>
          </a:blip>
          <a:stretch>
            <a:fillRect/>
          </a:stretch>
        </p:blipFill>
        <p:spPr>
          <a:xfrm>
            <a:off x="3079000" y="2001175"/>
            <a:ext cx="1009125" cy="1009125"/>
          </a:xfrm>
          <a:prstGeom prst="rect">
            <a:avLst/>
          </a:prstGeom>
          <a:noFill/>
          <a:ln>
            <a:noFill/>
          </a:ln>
        </p:spPr>
      </p:pic>
      <p:sp>
        <p:nvSpPr>
          <p:cNvPr id="230" name="Google Shape;230;p41"/>
          <p:cNvSpPr txBox="1"/>
          <p:nvPr/>
        </p:nvSpPr>
        <p:spPr>
          <a:xfrm>
            <a:off x="2896183" y="3109272"/>
            <a:ext cx="1542600" cy="43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700">
                <a:solidFill>
                  <a:srgbClr val="363759"/>
                </a:solidFill>
                <a:latin typeface="Source Sans Pro"/>
                <a:ea typeface="Source Sans Pro"/>
                <a:cs typeface="Source Sans Pro"/>
                <a:sym typeface="Source Sans Pro"/>
              </a:rPr>
              <a:t>RÉPARATION</a:t>
            </a:r>
            <a:endParaRPr b="1" sz="1700">
              <a:solidFill>
                <a:srgbClr val="363759"/>
              </a:solidFill>
              <a:latin typeface="Source Sans Pro"/>
              <a:ea typeface="Source Sans Pro"/>
              <a:cs typeface="Source Sans Pro"/>
              <a:sym typeface="Source Sans Pro"/>
            </a:endParaRPr>
          </a:p>
          <a:p>
            <a:pPr indent="0" lvl="0" marL="457200" rtl="0" algn="l">
              <a:lnSpc>
                <a:spcPct val="100000"/>
              </a:lnSpc>
              <a:spcBef>
                <a:spcPts val="1000"/>
              </a:spcBef>
              <a:spcAft>
                <a:spcPts val="1000"/>
              </a:spcAft>
              <a:buNone/>
            </a:pPr>
            <a:r>
              <a:t/>
            </a:r>
            <a:endParaRPr>
              <a:solidFill>
                <a:srgbClr val="363759"/>
              </a:solidFill>
              <a:latin typeface="Source Sans Pro"/>
              <a:ea typeface="Source Sans Pro"/>
              <a:cs typeface="Source Sans Pro"/>
              <a:sym typeface="Source Sans Pro"/>
            </a:endParaRPr>
          </a:p>
        </p:txBody>
      </p:sp>
      <p:pic>
        <p:nvPicPr>
          <p:cNvPr id="231" name="Google Shape;231;p41"/>
          <p:cNvPicPr preferRelativeResize="0"/>
          <p:nvPr/>
        </p:nvPicPr>
        <p:blipFill>
          <a:blip r:embed="rId5">
            <a:alphaModFix/>
          </a:blip>
          <a:stretch>
            <a:fillRect/>
          </a:stretch>
        </p:blipFill>
        <p:spPr>
          <a:xfrm>
            <a:off x="5330823" y="2001175"/>
            <a:ext cx="1009125" cy="1009125"/>
          </a:xfrm>
          <a:prstGeom prst="rect">
            <a:avLst/>
          </a:prstGeom>
          <a:noFill/>
          <a:ln>
            <a:noFill/>
          </a:ln>
        </p:spPr>
      </p:pic>
      <p:sp>
        <p:nvSpPr>
          <p:cNvPr id="232" name="Google Shape;232;p41"/>
          <p:cNvSpPr txBox="1"/>
          <p:nvPr/>
        </p:nvSpPr>
        <p:spPr>
          <a:xfrm>
            <a:off x="4705192" y="3126091"/>
            <a:ext cx="2432700" cy="478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700">
                <a:solidFill>
                  <a:srgbClr val="363759"/>
                </a:solidFill>
                <a:latin typeface="Source Sans Pro"/>
                <a:ea typeface="Source Sans Pro"/>
                <a:cs typeface="Source Sans Pro"/>
                <a:sym typeface="Source Sans Pro"/>
              </a:rPr>
              <a:t>ÉCONOMIE D’ÉNERGIE</a:t>
            </a:r>
            <a:endParaRPr b="1" sz="1700">
              <a:solidFill>
                <a:srgbClr val="363759"/>
              </a:solidFill>
              <a:latin typeface="Source Sans Pro"/>
              <a:ea typeface="Source Sans Pro"/>
              <a:cs typeface="Source Sans Pro"/>
              <a:sym typeface="Source Sans Pro"/>
            </a:endParaRPr>
          </a:p>
          <a:p>
            <a:pPr indent="0" lvl="0" marL="457200" rtl="0" algn="l">
              <a:lnSpc>
                <a:spcPct val="100000"/>
              </a:lnSpc>
              <a:spcBef>
                <a:spcPts val="0"/>
              </a:spcBef>
              <a:spcAft>
                <a:spcPts val="1000"/>
              </a:spcAft>
              <a:buNone/>
            </a:pPr>
            <a:r>
              <a:t/>
            </a:r>
            <a:endParaRPr>
              <a:solidFill>
                <a:srgbClr val="363759"/>
              </a:solidFill>
              <a:latin typeface="Source Sans Pro"/>
              <a:ea typeface="Source Sans Pro"/>
              <a:cs typeface="Source Sans Pro"/>
              <a:sym typeface="Source Sans Pro"/>
            </a:endParaRPr>
          </a:p>
        </p:txBody>
      </p:sp>
      <p:pic>
        <p:nvPicPr>
          <p:cNvPr id="233" name="Google Shape;233;p41"/>
          <p:cNvPicPr preferRelativeResize="0"/>
          <p:nvPr/>
        </p:nvPicPr>
        <p:blipFill>
          <a:blip r:embed="rId6">
            <a:alphaModFix/>
          </a:blip>
          <a:stretch>
            <a:fillRect/>
          </a:stretch>
        </p:blipFill>
        <p:spPr>
          <a:xfrm>
            <a:off x="7519700" y="1973875"/>
            <a:ext cx="1063725" cy="1063725"/>
          </a:xfrm>
          <a:prstGeom prst="rect">
            <a:avLst/>
          </a:prstGeom>
          <a:noFill/>
          <a:ln>
            <a:noFill/>
          </a:ln>
        </p:spPr>
      </p:pic>
      <p:sp>
        <p:nvSpPr>
          <p:cNvPr id="234" name="Google Shape;234;p41"/>
          <p:cNvSpPr txBox="1"/>
          <p:nvPr/>
        </p:nvSpPr>
        <p:spPr>
          <a:xfrm>
            <a:off x="7404300" y="3162700"/>
            <a:ext cx="1542600" cy="478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700">
                <a:solidFill>
                  <a:srgbClr val="363759"/>
                </a:solidFill>
                <a:latin typeface="Source Sans Pro"/>
                <a:ea typeface="Source Sans Pro"/>
                <a:cs typeface="Source Sans Pro"/>
                <a:sym typeface="Source Sans Pro"/>
              </a:rPr>
              <a:t>RECYCLAGE</a:t>
            </a:r>
            <a:endParaRPr b="1" sz="1700">
              <a:solidFill>
                <a:srgbClr val="363759"/>
              </a:solidFill>
              <a:latin typeface="Source Sans Pro"/>
              <a:ea typeface="Source Sans Pro"/>
              <a:cs typeface="Source Sans Pro"/>
              <a:sym typeface="Source Sans Pro"/>
            </a:endParaRPr>
          </a:p>
          <a:p>
            <a:pPr indent="0" lvl="0" marL="457200" rtl="0" algn="l">
              <a:lnSpc>
                <a:spcPct val="100000"/>
              </a:lnSpc>
              <a:spcBef>
                <a:spcPts val="1000"/>
              </a:spcBef>
              <a:spcAft>
                <a:spcPts val="1000"/>
              </a:spcAft>
              <a:buNone/>
            </a:pPr>
            <a:r>
              <a:t/>
            </a:r>
            <a:endParaRPr>
              <a:solidFill>
                <a:srgbClr val="363759"/>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42"/>
          <p:cNvPicPr preferRelativeResize="0"/>
          <p:nvPr/>
        </p:nvPicPr>
        <p:blipFill rotWithShape="1">
          <a:blip r:embed="rId3">
            <a:alphaModFix/>
          </a:blip>
          <a:srcRect b="0" l="0" r="4479" t="0"/>
          <a:stretch/>
        </p:blipFill>
        <p:spPr>
          <a:xfrm>
            <a:off x="171325" y="809400"/>
            <a:ext cx="8282175" cy="3713851"/>
          </a:xfrm>
          <a:prstGeom prst="rect">
            <a:avLst/>
          </a:prstGeom>
          <a:noFill/>
          <a:ln>
            <a:noFill/>
          </a:ln>
        </p:spPr>
      </p:pic>
      <p:sp>
        <p:nvSpPr>
          <p:cNvPr id="240" name="Google Shape;240;p42"/>
          <p:cNvSpPr/>
          <p:nvPr/>
        </p:nvSpPr>
        <p:spPr>
          <a:xfrm>
            <a:off x="4709466" y="1645169"/>
            <a:ext cx="1049700" cy="564900"/>
          </a:xfrm>
          <a:prstGeom prst="rect">
            <a:avLst/>
          </a:prstGeom>
          <a:noFill/>
          <a:ln cap="flat" cmpd="sng" w="28575">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1" name="Google Shape;241;p42"/>
          <p:cNvPicPr preferRelativeResize="0"/>
          <p:nvPr/>
        </p:nvPicPr>
        <p:blipFill rotWithShape="1">
          <a:blip r:embed="rId4">
            <a:alphaModFix/>
          </a:blip>
          <a:srcRect b="17911" l="0" r="0" t="0"/>
          <a:stretch/>
        </p:blipFill>
        <p:spPr>
          <a:xfrm>
            <a:off x="1755931" y="809400"/>
            <a:ext cx="5186918" cy="4091625"/>
          </a:xfrm>
          <a:prstGeom prst="rect">
            <a:avLst/>
          </a:prstGeom>
          <a:noFill/>
          <a:ln>
            <a:noFill/>
          </a:ln>
        </p:spPr>
      </p:pic>
      <p:sp>
        <p:nvSpPr>
          <p:cNvPr id="242" name="Google Shape;242;p42"/>
          <p:cNvSpPr/>
          <p:nvPr/>
        </p:nvSpPr>
        <p:spPr>
          <a:xfrm>
            <a:off x="1681975" y="2593532"/>
            <a:ext cx="3801000" cy="515100"/>
          </a:xfrm>
          <a:prstGeom prst="rect">
            <a:avLst/>
          </a:prstGeom>
          <a:noFill/>
          <a:ln cap="flat" cmpd="sng" w="28575">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3" name="Google Shape;243;p42"/>
          <p:cNvPicPr preferRelativeResize="0"/>
          <p:nvPr/>
        </p:nvPicPr>
        <p:blipFill rotWithShape="1">
          <a:blip r:embed="rId5">
            <a:alphaModFix/>
          </a:blip>
          <a:srcRect b="46354" l="0" r="0" t="0"/>
          <a:stretch/>
        </p:blipFill>
        <p:spPr>
          <a:xfrm>
            <a:off x="171327" y="809400"/>
            <a:ext cx="8282174" cy="3713851"/>
          </a:xfrm>
          <a:prstGeom prst="rect">
            <a:avLst/>
          </a:prstGeom>
          <a:noFill/>
          <a:ln>
            <a:noFill/>
          </a:ln>
        </p:spPr>
      </p:pic>
      <p:sp>
        <p:nvSpPr>
          <p:cNvPr id="244" name="Google Shape;244;p42"/>
          <p:cNvSpPr/>
          <p:nvPr/>
        </p:nvSpPr>
        <p:spPr>
          <a:xfrm>
            <a:off x="171325" y="1110443"/>
            <a:ext cx="2529600" cy="564900"/>
          </a:xfrm>
          <a:prstGeom prst="rect">
            <a:avLst/>
          </a:prstGeom>
          <a:noFill/>
          <a:ln cap="flat" cmpd="sng" w="28575">
            <a:solidFill>
              <a:srgbClr val="F05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2"/>
          <p:cNvSpPr txBox="1"/>
          <p:nvPr/>
        </p:nvSpPr>
        <p:spPr>
          <a:xfrm>
            <a:off x="508050" y="1216325"/>
            <a:ext cx="8127900" cy="35247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b="1" lang="en" sz="2200">
                <a:solidFill>
                  <a:srgbClr val="363759"/>
                </a:solidFill>
                <a:latin typeface="Source Sans Pro"/>
                <a:ea typeface="Source Sans Pro"/>
                <a:cs typeface="Source Sans Pro"/>
                <a:sym typeface="Source Sans Pro"/>
              </a:rPr>
              <a:t>Avant d’acheter, posons-nous ces questions :</a:t>
            </a:r>
            <a:endParaRPr b="1" sz="2200">
              <a:solidFill>
                <a:srgbClr val="363759"/>
              </a:solidFill>
              <a:latin typeface="Source Sans Pro"/>
              <a:ea typeface="Source Sans Pro"/>
              <a:cs typeface="Source Sans Pro"/>
              <a:sym typeface="Source Sans Pro"/>
            </a:endParaRPr>
          </a:p>
          <a:p>
            <a:pPr indent="-355600" lvl="0" marL="457200" rtl="0" algn="just">
              <a:lnSpc>
                <a:spcPct val="150000"/>
              </a:lnSpc>
              <a:spcBef>
                <a:spcPts val="1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Est-ce que je peux emprunter cet appareil?</a:t>
            </a:r>
            <a:endParaRPr sz="2000">
              <a:solidFill>
                <a:srgbClr val="222222"/>
              </a:solidFill>
              <a:latin typeface="Source Sans Pro"/>
              <a:ea typeface="Source Sans Pro"/>
              <a:cs typeface="Source Sans Pro"/>
              <a:sym typeface="Source Sans Pro"/>
            </a:endParaRPr>
          </a:p>
          <a:p>
            <a:pPr indent="-355600" lvl="0" marL="457200" rtl="0" algn="just">
              <a:lnSpc>
                <a:spcPct val="150000"/>
              </a:lnSpc>
              <a:spcBef>
                <a:spcPts val="0"/>
              </a:spcBef>
              <a:spcAft>
                <a:spcPts val="0"/>
              </a:spcAft>
              <a:buClr>
                <a:srgbClr val="222222"/>
              </a:buClr>
              <a:buSzPts val="2000"/>
              <a:buFont typeface="Source Sans Pro"/>
              <a:buChar char="●"/>
            </a:pPr>
            <a:r>
              <a:rPr lang="en" sz="2000">
                <a:solidFill>
                  <a:srgbClr val="363759"/>
                </a:solidFill>
                <a:latin typeface="Source Sans Pro"/>
                <a:ea typeface="Source Sans Pro"/>
                <a:cs typeface="Source Sans Pro"/>
                <a:sym typeface="Source Sans Pro"/>
              </a:rPr>
              <a:t>Est-ce que je peux continuer d’utiliser l’appareil que j’ai déjà?</a:t>
            </a:r>
            <a:endParaRPr sz="2000">
              <a:solidFill>
                <a:srgbClr val="363759"/>
              </a:solidFill>
              <a:latin typeface="Source Sans Pro"/>
              <a:ea typeface="Source Sans Pro"/>
              <a:cs typeface="Source Sans Pro"/>
              <a:sym typeface="Source Sans Pro"/>
            </a:endParaRPr>
          </a:p>
          <a:p>
            <a:pPr indent="-355600" lvl="0" marL="457200" rtl="0" algn="just">
              <a:lnSpc>
                <a:spcPct val="150000"/>
              </a:lnSpc>
              <a:spcBef>
                <a:spcPts val="0"/>
              </a:spcBef>
              <a:spcAft>
                <a:spcPts val="0"/>
              </a:spcAft>
              <a:buClr>
                <a:srgbClr val="222222"/>
              </a:buClr>
              <a:buSzPts val="2000"/>
              <a:buFont typeface="Source Sans Pro"/>
              <a:buChar char="●"/>
            </a:pPr>
            <a:r>
              <a:rPr lang="en" sz="2000">
                <a:solidFill>
                  <a:srgbClr val="363759"/>
                </a:solidFill>
                <a:latin typeface="Source Sans Pro"/>
                <a:ea typeface="Source Sans Pro"/>
                <a:cs typeface="Source Sans Pro"/>
                <a:sym typeface="Source Sans Pro"/>
              </a:rPr>
              <a:t>Est-ce que je pourrais le réparer au lieu d’en acheter un nouveau?</a:t>
            </a:r>
            <a:endParaRPr sz="2000">
              <a:solidFill>
                <a:srgbClr val="222222"/>
              </a:solidFill>
              <a:latin typeface="Source Sans Pro"/>
              <a:ea typeface="Source Sans Pro"/>
              <a:cs typeface="Source Sans Pro"/>
              <a:sym typeface="Source Sans Pro"/>
            </a:endParaRPr>
          </a:p>
        </p:txBody>
      </p:sp>
      <p:sp>
        <p:nvSpPr>
          <p:cNvPr id="246" name="Google Shape;246;p42"/>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500"/>
              <a:t>Achat responsable</a:t>
            </a:r>
            <a:endParaRPr sz="2500">
              <a:solidFill>
                <a:srgbClr val="F05A4E"/>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45"/>
                                        </p:tgtEl>
                                      </p:cBhvr>
                                    </p:animEffect>
                                    <p:set>
                                      <p:cBhvr>
                                        <p:cTn dur="1" fill="hold">
                                          <p:stCondLst>
                                            <p:cond delay="1000"/>
                                          </p:stCondLst>
                                        </p:cTn>
                                        <p:tgtEl>
                                          <p:spTgt spid="24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44"/>
                                        </p:tgtEl>
                                      </p:cBhvr>
                                    </p:animEffect>
                                    <p:set>
                                      <p:cBhvr>
                                        <p:cTn dur="1" fill="hold">
                                          <p:stCondLst>
                                            <p:cond delay="1000"/>
                                          </p:stCondLst>
                                        </p:cTn>
                                        <p:tgtEl>
                                          <p:spTgt spid="24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43"/>
                                        </p:tgtEl>
                                      </p:cBhvr>
                                    </p:animEffect>
                                    <p:set>
                                      <p:cBhvr>
                                        <p:cTn dur="1" fill="hold">
                                          <p:stCondLst>
                                            <p:cond delay="1000"/>
                                          </p:stCondLst>
                                        </p:cTn>
                                        <p:tgtEl>
                                          <p:spTgt spid="2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39"/>
                                        </p:tgtEl>
                                      </p:cBhvr>
                                    </p:animEffect>
                                    <p:set>
                                      <p:cBhvr>
                                        <p:cTn dur="1" fill="hold">
                                          <p:stCondLst>
                                            <p:cond delay="1000"/>
                                          </p:stCondLst>
                                        </p:cTn>
                                        <p:tgtEl>
                                          <p:spTgt spid="23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40"/>
                                        </p:tgtEl>
                                      </p:cBhvr>
                                    </p:animEffect>
                                    <p:set>
                                      <p:cBhvr>
                                        <p:cTn dur="1" fill="hold">
                                          <p:stCondLst>
                                            <p:cond delay="1000"/>
                                          </p:stCondLst>
                                        </p:cTn>
                                        <p:tgtEl>
                                          <p:spTgt spid="2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3"/>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500"/>
              <a:t>Réparation son appareil</a:t>
            </a:r>
            <a:endParaRPr sz="2500">
              <a:solidFill>
                <a:srgbClr val="F05A4E"/>
              </a:solidFill>
            </a:endParaRPr>
          </a:p>
        </p:txBody>
      </p:sp>
      <p:sp>
        <p:nvSpPr>
          <p:cNvPr id="252" name="Google Shape;252;p43"/>
          <p:cNvSpPr txBox="1"/>
          <p:nvPr/>
        </p:nvSpPr>
        <p:spPr>
          <a:xfrm>
            <a:off x="5344725" y="1100700"/>
            <a:ext cx="3143700" cy="29421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1000"/>
              </a:spcAft>
              <a:buNone/>
            </a:pPr>
            <a:r>
              <a:t/>
            </a:r>
            <a:endParaRPr sz="1900">
              <a:solidFill>
                <a:srgbClr val="363759"/>
              </a:solidFill>
              <a:latin typeface="Source Sans Pro"/>
              <a:ea typeface="Source Sans Pro"/>
              <a:cs typeface="Source Sans Pro"/>
              <a:sym typeface="Source Sans Pro"/>
            </a:endParaRPr>
          </a:p>
        </p:txBody>
      </p:sp>
      <p:sp>
        <p:nvSpPr>
          <p:cNvPr id="253" name="Google Shape;253;p43"/>
          <p:cNvSpPr txBox="1"/>
          <p:nvPr/>
        </p:nvSpPr>
        <p:spPr>
          <a:xfrm>
            <a:off x="393000" y="914400"/>
            <a:ext cx="8217900" cy="4113900"/>
          </a:xfrm>
          <a:prstGeom prst="rect">
            <a:avLst/>
          </a:prstGeom>
          <a:noFill/>
          <a:ln>
            <a:noFill/>
          </a:ln>
        </p:spPr>
        <p:txBody>
          <a:bodyPr anchorCtr="0" anchor="t" bIns="91425" lIns="91425" spcFirstLastPara="1" rIns="91425" wrap="square" tIns="91425">
            <a:noAutofit/>
          </a:bodyPr>
          <a:lstStyle/>
          <a:p>
            <a:pPr indent="-355600" lvl="0" marL="457200" rtl="0" algn="just">
              <a:lnSpc>
                <a:spcPct val="115000"/>
              </a:lnSpc>
              <a:spcBef>
                <a:spcPts val="3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Réparer soi-même.</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3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Réparer aux magasins officiels.</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3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Réparer chez un réparateur alternatif.</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3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Aller dans un Réparothon ou un </a:t>
            </a:r>
            <a:r>
              <a:rPr i="1" lang="en" sz="2000">
                <a:solidFill>
                  <a:srgbClr val="363759"/>
                </a:solidFill>
                <a:latin typeface="Source Sans Pro"/>
                <a:ea typeface="Source Sans Pro"/>
                <a:cs typeface="Source Sans Pro"/>
                <a:sym typeface="Source Sans Pro"/>
              </a:rPr>
              <a:t>Repair</a:t>
            </a:r>
            <a:r>
              <a:rPr lang="en" sz="2000">
                <a:solidFill>
                  <a:srgbClr val="363759"/>
                </a:solidFill>
                <a:latin typeface="Source Sans Pro"/>
                <a:ea typeface="Source Sans Pro"/>
                <a:cs typeface="Source Sans Pro"/>
                <a:sym typeface="Source Sans Pro"/>
              </a:rPr>
              <a:t> Café.</a:t>
            </a:r>
            <a:endParaRPr sz="2000">
              <a:solidFill>
                <a:srgbClr val="363759"/>
              </a:solidFill>
              <a:latin typeface="Source Sans Pro"/>
              <a:ea typeface="Source Sans Pro"/>
              <a:cs typeface="Source Sans Pro"/>
              <a:sym typeface="Source Sans Pro"/>
            </a:endParaRPr>
          </a:p>
          <a:p>
            <a:pPr indent="0" lvl="0" marL="0" rtl="0" algn="just">
              <a:lnSpc>
                <a:spcPct val="150000"/>
              </a:lnSpc>
              <a:spcBef>
                <a:spcPts val="3000"/>
              </a:spcBef>
              <a:spcAft>
                <a:spcPts val="1000"/>
              </a:spcAft>
              <a:buNone/>
            </a:pPr>
            <a:r>
              <a:t/>
            </a:r>
            <a:endParaRPr sz="1900">
              <a:solidFill>
                <a:srgbClr val="363759"/>
              </a:solidFill>
              <a:latin typeface="Source Sans Pro"/>
              <a:ea typeface="Source Sans Pro"/>
              <a:cs typeface="Source Sans Pro"/>
              <a:sym typeface="Source Sans Pro"/>
            </a:endParaRPr>
          </a:p>
        </p:txBody>
      </p:sp>
      <p:pic>
        <p:nvPicPr>
          <p:cNvPr id="254" name="Google Shape;254;p43"/>
          <p:cNvPicPr preferRelativeResize="0"/>
          <p:nvPr/>
        </p:nvPicPr>
        <p:blipFill>
          <a:blip r:embed="rId3">
            <a:alphaModFix/>
          </a:blip>
          <a:stretch>
            <a:fillRect/>
          </a:stretch>
        </p:blipFill>
        <p:spPr>
          <a:xfrm>
            <a:off x="5865075" y="1845300"/>
            <a:ext cx="2438400" cy="2438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4"/>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500"/>
              <a:t>Réparation : Réparothons Insertech</a:t>
            </a:r>
            <a:endParaRPr sz="2500">
              <a:solidFill>
                <a:srgbClr val="F05A4E"/>
              </a:solidFill>
            </a:endParaRPr>
          </a:p>
        </p:txBody>
      </p:sp>
      <p:pic>
        <p:nvPicPr>
          <p:cNvPr descr="Un Réparothon est un événement communautaire gratuit, inspiré des Restart Party, où des bénévoles expérimentés en informatique et électronique vous aident à diagnostiquer, et à réparer si c’est possible, vos appareils défectueux ou lents afin de prolonger leur durée de vie. Dans une optique de partage des connaissances, vous prenez une part active dans la réparation, le tout dans une ambiance festive.&#10;Consultez le calendrier sur http://www.reparothon.ca" id="260" name="Google Shape;260;p44" title="Réparothons Insertech">
            <a:hlinkClick r:id="rId3"/>
          </p:cNvPr>
          <p:cNvPicPr preferRelativeResize="0"/>
          <p:nvPr/>
        </p:nvPicPr>
        <p:blipFill>
          <a:blip r:embed="rId4">
            <a:alphaModFix/>
          </a:blip>
          <a:stretch>
            <a:fillRect/>
          </a:stretch>
        </p:blipFill>
        <p:spPr>
          <a:xfrm>
            <a:off x="1901988" y="990125"/>
            <a:ext cx="5199925" cy="3899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5"/>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500"/>
              <a:t>Économie d’énergie</a:t>
            </a:r>
            <a:endParaRPr sz="2500">
              <a:solidFill>
                <a:srgbClr val="F05A4E"/>
              </a:solidFill>
            </a:endParaRPr>
          </a:p>
        </p:txBody>
      </p:sp>
      <p:sp>
        <p:nvSpPr>
          <p:cNvPr id="266" name="Google Shape;266;p45"/>
          <p:cNvSpPr txBox="1"/>
          <p:nvPr/>
        </p:nvSpPr>
        <p:spPr>
          <a:xfrm>
            <a:off x="316000" y="3053625"/>
            <a:ext cx="2162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aphicFrame>
        <p:nvGraphicFramePr>
          <p:cNvPr id="267" name="Google Shape;267;p45"/>
          <p:cNvGraphicFramePr/>
          <p:nvPr/>
        </p:nvGraphicFramePr>
        <p:xfrm>
          <a:off x="529738" y="1340917"/>
          <a:ext cx="3000000" cy="3000000"/>
        </p:xfrm>
        <a:graphic>
          <a:graphicData uri="http://schemas.openxmlformats.org/drawingml/2006/table">
            <a:tbl>
              <a:tblPr>
                <a:noFill/>
                <a:tableStyleId>{DEDE24AA-DBF0-4992-B9A3-FA462D6DF928}</a:tableStyleId>
              </a:tblPr>
              <a:tblGrid>
                <a:gridCol w="2311975"/>
                <a:gridCol w="2315850"/>
              </a:tblGrid>
              <a:tr h="455275">
                <a:tc>
                  <a:txBody>
                    <a:bodyPr/>
                    <a:lstStyle/>
                    <a:p>
                      <a:pPr indent="0" lvl="0" marL="0" rtl="0" algn="l">
                        <a:spcBef>
                          <a:spcPts val="0"/>
                        </a:spcBef>
                        <a:spcAft>
                          <a:spcPts val="0"/>
                        </a:spcAft>
                        <a:buNone/>
                      </a:pPr>
                      <a:r>
                        <a:rPr b="1" lang="en" sz="1500">
                          <a:solidFill>
                            <a:srgbClr val="363759"/>
                          </a:solidFill>
                          <a:latin typeface="Source Sans Pro"/>
                          <a:ea typeface="Source Sans Pro"/>
                          <a:cs typeface="Source Sans Pro"/>
                          <a:sym typeface="Source Sans Pro"/>
                        </a:rPr>
                        <a:t>Équipement</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b="1" lang="en" sz="1500">
                          <a:solidFill>
                            <a:srgbClr val="363759"/>
                          </a:solidFill>
                          <a:latin typeface="Source Sans Pro"/>
                          <a:ea typeface="Source Sans Pro"/>
                          <a:cs typeface="Source Sans Pro"/>
                          <a:sym typeface="Source Sans Pro"/>
                        </a:rPr>
                        <a:t>Consommation énergie</a:t>
                      </a:r>
                      <a:endParaRPr b="1" sz="1500">
                        <a:solidFill>
                          <a:srgbClr val="363759"/>
                        </a:solidFill>
                        <a:latin typeface="Source Sans Pro"/>
                        <a:ea typeface="Source Sans Pro"/>
                        <a:cs typeface="Source Sans Pro"/>
                        <a:sym typeface="Source Sans Pro"/>
                      </a:endParaRPr>
                    </a:p>
                  </a:txBody>
                  <a:tcPr marT="91425" marB="91425" marR="91425" marL="91425"/>
                </a:tc>
              </a:tr>
              <a:tr h="455275">
                <a:tc>
                  <a:txBody>
                    <a:bodyPr/>
                    <a:lstStyle/>
                    <a:p>
                      <a:pPr indent="0" lvl="0" marL="0" rtl="0" algn="l">
                        <a:spcBef>
                          <a:spcPts val="0"/>
                        </a:spcBef>
                        <a:spcAft>
                          <a:spcPts val="0"/>
                        </a:spcAft>
                        <a:buNone/>
                      </a:pPr>
                      <a:r>
                        <a:rPr lang="en" sz="1500">
                          <a:solidFill>
                            <a:srgbClr val="363759"/>
                          </a:solidFill>
                          <a:latin typeface="Source Sans Pro"/>
                          <a:ea typeface="Source Sans Pro"/>
                          <a:cs typeface="Source Sans Pro"/>
                          <a:sym typeface="Source Sans Pro"/>
                        </a:rPr>
                        <a:t>Téléphone Intelligent</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500">
                          <a:solidFill>
                            <a:srgbClr val="363759"/>
                          </a:solidFill>
                          <a:latin typeface="Source Sans Pro"/>
                          <a:ea typeface="Source Sans Pro"/>
                          <a:cs typeface="Source Sans Pro"/>
                          <a:sym typeface="Source Sans Pro"/>
                        </a:rPr>
                        <a:t>de 2 à 7 Kwh/an</a:t>
                      </a:r>
                      <a:endParaRPr sz="1500">
                        <a:solidFill>
                          <a:srgbClr val="363759"/>
                        </a:solidFill>
                        <a:latin typeface="Source Sans Pro"/>
                        <a:ea typeface="Source Sans Pro"/>
                        <a:cs typeface="Source Sans Pro"/>
                        <a:sym typeface="Source Sans Pro"/>
                      </a:endParaRPr>
                    </a:p>
                  </a:txBody>
                  <a:tcPr marT="91425" marB="91425" marR="91425" marL="91425"/>
                </a:tc>
              </a:tr>
              <a:tr h="455275">
                <a:tc>
                  <a:txBody>
                    <a:bodyPr/>
                    <a:lstStyle/>
                    <a:p>
                      <a:pPr indent="0" lvl="0" marL="0" rtl="0" algn="l">
                        <a:spcBef>
                          <a:spcPts val="0"/>
                        </a:spcBef>
                        <a:spcAft>
                          <a:spcPts val="0"/>
                        </a:spcAft>
                        <a:buNone/>
                      </a:pPr>
                      <a:r>
                        <a:rPr lang="en" sz="1500">
                          <a:solidFill>
                            <a:srgbClr val="363759"/>
                          </a:solidFill>
                          <a:latin typeface="Source Sans Pro"/>
                          <a:ea typeface="Source Sans Pro"/>
                          <a:cs typeface="Source Sans Pro"/>
                          <a:sym typeface="Source Sans Pro"/>
                        </a:rPr>
                        <a:t>Tablette</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500">
                          <a:solidFill>
                            <a:srgbClr val="363759"/>
                          </a:solidFill>
                          <a:highlight>
                            <a:srgbClr val="FFFFFF"/>
                          </a:highlight>
                          <a:latin typeface="Source Sans Pro"/>
                          <a:ea typeface="Source Sans Pro"/>
                          <a:cs typeface="Source Sans Pro"/>
                          <a:sym typeface="Source Sans Pro"/>
                        </a:rPr>
                        <a:t>de 5 à 15 kWh/an </a:t>
                      </a:r>
                      <a:endParaRPr sz="1500">
                        <a:solidFill>
                          <a:srgbClr val="363759"/>
                        </a:solidFill>
                        <a:highlight>
                          <a:srgbClr val="FFFFFF"/>
                        </a:highlight>
                        <a:latin typeface="Source Sans Pro"/>
                        <a:ea typeface="Source Sans Pro"/>
                        <a:cs typeface="Source Sans Pro"/>
                        <a:sym typeface="Source Sans Pro"/>
                      </a:endParaRPr>
                    </a:p>
                  </a:txBody>
                  <a:tcPr marT="91425" marB="91425" marR="91425" marL="91425"/>
                </a:tc>
              </a:tr>
              <a:tr h="455275">
                <a:tc>
                  <a:txBody>
                    <a:bodyPr/>
                    <a:lstStyle/>
                    <a:p>
                      <a:pPr indent="0" lvl="0" marL="0" rtl="0" algn="l">
                        <a:spcBef>
                          <a:spcPts val="0"/>
                        </a:spcBef>
                        <a:spcAft>
                          <a:spcPts val="0"/>
                        </a:spcAft>
                        <a:buNone/>
                      </a:pPr>
                      <a:r>
                        <a:rPr lang="en" sz="1500">
                          <a:solidFill>
                            <a:srgbClr val="363759"/>
                          </a:solidFill>
                          <a:latin typeface="Source Sans Pro"/>
                          <a:ea typeface="Source Sans Pro"/>
                          <a:cs typeface="Source Sans Pro"/>
                          <a:sym typeface="Source Sans Pro"/>
                        </a:rPr>
                        <a:t>Écran</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500">
                          <a:solidFill>
                            <a:srgbClr val="363759"/>
                          </a:solidFill>
                          <a:latin typeface="Source Sans Pro"/>
                          <a:ea typeface="Source Sans Pro"/>
                          <a:cs typeface="Source Sans Pro"/>
                          <a:sym typeface="Source Sans Pro"/>
                        </a:rPr>
                        <a:t>de 20 à 100 kWh/an</a:t>
                      </a:r>
                      <a:endParaRPr sz="1500">
                        <a:solidFill>
                          <a:srgbClr val="363759"/>
                        </a:solidFill>
                        <a:latin typeface="Source Sans Pro"/>
                        <a:ea typeface="Source Sans Pro"/>
                        <a:cs typeface="Source Sans Pro"/>
                        <a:sym typeface="Source Sans Pro"/>
                      </a:endParaRPr>
                    </a:p>
                  </a:txBody>
                  <a:tcPr marT="91425" marB="91425" marR="91425" marL="91425"/>
                </a:tc>
              </a:tr>
              <a:tr h="455275">
                <a:tc>
                  <a:txBody>
                    <a:bodyPr/>
                    <a:lstStyle/>
                    <a:p>
                      <a:pPr indent="0" lvl="0" marL="0" rtl="0" algn="l">
                        <a:spcBef>
                          <a:spcPts val="0"/>
                        </a:spcBef>
                        <a:spcAft>
                          <a:spcPts val="0"/>
                        </a:spcAft>
                        <a:buNone/>
                      </a:pPr>
                      <a:r>
                        <a:rPr lang="en" sz="1500">
                          <a:solidFill>
                            <a:srgbClr val="363759"/>
                          </a:solidFill>
                          <a:latin typeface="Source Sans Pro"/>
                          <a:ea typeface="Source Sans Pro"/>
                          <a:cs typeface="Source Sans Pro"/>
                          <a:sym typeface="Source Sans Pro"/>
                        </a:rPr>
                        <a:t>Ordinateur portable</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l">
                        <a:lnSpc>
                          <a:spcPct val="115000"/>
                        </a:lnSpc>
                        <a:spcBef>
                          <a:spcPts val="0"/>
                        </a:spcBef>
                        <a:spcAft>
                          <a:spcPts val="0"/>
                        </a:spcAft>
                        <a:buNone/>
                      </a:pPr>
                      <a:r>
                        <a:rPr lang="en" sz="1500">
                          <a:solidFill>
                            <a:srgbClr val="363759"/>
                          </a:solidFill>
                          <a:latin typeface="Source Sans Pro"/>
                          <a:ea typeface="Source Sans Pro"/>
                          <a:cs typeface="Source Sans Pro"/>
                          <a:sym typeface="Source Sans Pro"/>
                        </a:rPr>
                        <a:t>de 30 à 100 kWh/an</a:t>
                      </a:r>
                      <a:endParaRPr sz="1500">
                        <a:solidFill>
                          <a:srgbClr val="363759"/>
                        </a:solidFill>
                        <a:latin typeface="Source Sans Pro"/>
                        <a:ea typeface="Source Sans Pro"/>
                        <a:cs typeface="Source Sans Pro"/>
                        <a:sym typeface="Source Sans Pro"/>
                      </a:endParaRPr>
                    </a:p>
                  </a:txBody>
                  <a:tcPr marT="91425" marB="91425" marR="91425" marL="91425"/>
                </a:tc>
              </a:tr>
              <a:tr h="455275">
                <a:tc>
                  <a:txBody>
                    <a:bodyPr/>
                    <a:lstStyle/>
                    <a:p>
                      <a:pPr indent="0" lvl="0" marL="0" rtl="0" algn="l">
                        <a:spcBef>
                          <a:spcPts val="0"/>
                        </a:spcBef>
                        <a:spcAft>
                          <a:spcPts val="0"/>
                        </a:spcAft>
                        <a:buNone/>
                      </a:pPr>
                      <a:r>
                        <a:rPr lang="en" sz="1500">
                          <a:solidFill>
                            <a:srgbClr val="363759"/>
                          </a:solidFill>
                          <a:latin typeface="Source Sans Pro"/>
                          <a:ea typeface="Source Sans Pro"/>
                          <a:cs typeface="Source Sans Pro"/>
                          <a:sym typeface="Source Sans Pro"/>
                        </a:rPr>
                        <a:t>Ordinateur fixe</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l">
                        <a:lnSpc>
                          <a:spcPct val="115000"/>
                        </a:lnSpc>
                        <a:spcBef>
                          <a:spcPts val="0"/>
                        </a:spcBef>
                        <a:spcAft>
                          <a:spcPts val="0"/>
                        </a:spcAft>
                        <a:buNone/>
                      </a:pPr>
                      <a:r>
                        <a:rPr lang="en" sz="1500">
                          <a:solidFill>
                            <a:srgbClr val="363759"/>
                          </a:solidFill>
                          <a:latin typeface="Source Sans Pro"/>
                          <a:ea typeface="Source Sans Pro"/>
                          <a:cs typeface="Source Sans Pro"/>
                          <a:sym typeface="Source Sans Pro"/>
                        </a:rPr>
                        <a:t>de 120 à 250 Kwh/an</a:t>
                      </a:r>
                      <a:endParaRPr sz="1500">
                        <a:solidFill>
                          <a:srgbClr val="363759"/>
                        </a:solidFill>
                        <a:latin typeface="Source Sans Pro"/>
                        <a:ea typeface="Source Sans Pro"/>
                        <a:cs typeface="Source Sans Pro"/>
                        <a:sym typeface="Source Sans Pro"/>
                      </a:endParaRPr>
                    </a:p>
                  </a:txBody>
                  <a:tcPr marT="91425" marB="91425" marR="91425" marL="91425"/>
                </a:tc>
              </a:tr>
              <a:tr h="455275">
                <a:tc>
                  <a:txBody>
                    <a:bodyPr/>
                    <a:lstStyle/>
                    <a:p>
                      <a:pPr indent="0" lvl="0" marL="0" rtl="0" algn="l">
                        <a:spcBef>
                          <a:spcPts val="0"/>
                        </a:spcBef>
                        <a:spcAft>
                          <a:spcPts val="0"/>
                        </a:spcAft>
                        <a:buNone/>
                      </a:pPr>
                      <a:r>
                        <a:rPr lang="en" sz="1500">
                          <a:solidFill>
                            <a:srgbClr val="363759"/>
                          </a:solidFill>
                          <a:latin typeface="Source Sans Pro"/>
                          <a:ea typeface="Source Sans Pro"/>
                          <a:cs typeface="Source Sans Pro"/>
                          <a:sym typeface="Source Sans Pro"/>
                        </a:rPr>
                        <a:t>Routeur (Internet + TV)</a:t>
                      </a:r>
                      <a:endParaRPr sz="1500">
                        <a:solidFill>
                          <a:srgbClr val="363759"/>
                        </a:solidFill>
                        <a:latin typeface="Source Sans Pro"/>
                        <a:ea typeface="Source Sans Pro"/>
                        <a:cs typeface="Source Sans Pro"/>
                        <a:sym typeface="Source Sans Pro"/>
                      </a:endParaRPr>
                    </a:p>
                  </a:txBody>
                  <a:tcPr marT="91425" marB="91425" marR="91425" marL="91425"/>
                </a:tc>
                <a:tc>
                  <a:txBody>
                    <a:bodyPr/>
                    <a:lstStyle/>
                    <a:p>
                      <a:pPr indent="0" lvl="0" marL="0" rtl="0" algn="l">
                        <a:lnSpc>
                          <a:spcPct val="115000"/>
                        </a:lnSpc>
                        <a:spcBef>
                          <a:spcPts val="0"/>
                        </a:spcBef>
                        <a:spcAft>
                          <a:spcPts val="0"/>
                        </a:spcAft>
                        <a:buNone/>
                      </a:pPr>
                      <a:r>
                        <a:rPr lang="en" sz="1500">
                          <a:solidFill>
                            <a:srgbClr val="363759"/>
                          </a:solidFill>
                          <a:latin typeface="Source Sans Pro"/>
                          <a:ea typeface="Source Sans Pro"/>
                          <a:cs typeface="Source Sans Pro"/>
                          <a:sym typeface="Source Sans Pro"/>
                        </a:rPr>
                        <a:t>De 150 à 300 kWh/an</a:t>
                      </a:r>
                      <a:endParaRPr sz="1500">
                        <a:solidFill>
                          <a:srgbClr val="363759"/>
                        </a:solidFill>
                        <a:latin typeface="Source Sans Pro"/>
                        <a:ea typeface="Source Sans Pro"/>
                        <a:cs typeface="Source Sans Pro"/>
                        <a:sym typeface="Source Sans Pro"/>
                      </a:endParaRPr>
                    </a:p>
                  </a:txBody>
                  <a:tcPr marT="91425" marB="91425" marR="91425" marL="91425"/>
                </a:tc>
              </a:tr>
            </a:tbl>
          </a:graphicData>
        </a:graphic>
      </p:graphicFrame>
      <p:sp>
        <p:nvSpPr>
          <p:cNvPr id="268" name="Google Shape;268;p45"/>
          <p:cNvSpPr txBox="1"/>
          <p:nvPr/>
        </p:nvSpPr>
        <p:spPr>
          <a:xfrm>
            <a:off x="316000" y="755050"/>
            <a:ext cx="75099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2800"/>
              <a:buFont typeface="Arial"/>
              <a:buNone/>
            </a:pPr>
            <a:r>
              <a:rPr b="1" lang="en" sz="2000">
                <a:solidFill>
                  <a:srgbClr val="363659"/>
                </a:solidFill>
                <a:latin typeface="Source Sans Pro"/>
                <a:ea typeface="Source Sans Pro"/>
                <a:cs typeface="Source Sans Pro"/>
                <a:sym typeface="Source Sans Pro"/>
              </a:rPr>
              <a:t>La consommation énergétique des appareils</a:t>
            </a:r>
            <a:endParaRPr b="1" sz="2000">
              <a:solidFill>
                <a:srgbClr val="363659"/>
              </a:solidFill>
              <a:latin typeface="Source Sans Pro"/>
              <a:ea typeface="Source Sans Pro"/>
              <a:cs typeface="Source Sans Pro"/>
              <a:sym typeface="Source Sans Pro"/>
            </a:endParaRPr>
          </a:p>
          <a:p>
            <a:pPr indent="0" lvl="0" marL="0" rtl="0" algn="l">
              <a:spcBef>
                <a:spcPts val="0"/>
              </a:spcBef>
              <a:spcAft>
                <a:spcPts val="0"/>
              </a:spcAft>
              <a:buNone/>
            </a:pPr>
            <a:r>
              <a:t/>
            </a:r>
            <a:endParaRPr/>
          </a:p>
        </p:txBody>
      </p:sp>
      <p:sp>
        <p:nvSpPr>
          <p:cNvPr id="269" name="Google Shape;269;p45"/>
          <p:cNvSpPr/>
          <p:nvPr/>
        </p:nvSpPr>
        <p:spPr>
          <a:xfrm>
            <a:off x="5324100" y="1371375"/>
            <a:ext cx="3495000" cy="2361900"/>
          </a:xfrm>
          <a:prstGeom prst="roundRect">
            <a:avLst>
              <a:gd fmla="val 16667" name="adj"/>
            </a:avLst>
          </a:prstGeom>
          <a:solidFill>
            <a:srgbClr val="F05B4E"/>
          </a:solidFill>
          <a:ln cap="flat" cmpd="sng" w="9525">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5"/>
          <p:cNvSpPr txBox="1"/>
          <p:nvPr/>
        </p:nvSpPr>
        <p:spPr>
          <a:xfrm>
            <a:off x="5283950" y="1858100"/>
            <a:ext cx="3342600" cy="18753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lt1"/>
              </a:buClr>
              <a:buSzPts val="1800"/>
              <a:buFont typeface="Source Sans Pro"/>
              <a:buChar char="-"/>
            </a:pPr>
            <a:r>
              <a:rPr lang="en" sz="1800">
                <a:solidFill>
                  <a:schemeClr val="lt1"/>
                </a:solidFill>
                <a:latin typeface="Source Sans Pro"/>
                <a:ea typeface="Source Sans Pro"/>
                <a:cs typeface="Source Sans Pro"/>
                <a:sym typeface="Source Sans Pro"/>
              </a:rPr>
              <a:t>Débrancher et éteindre ses appareils</a:t>
            </a:r>
            <a:endParaRPr sz="1800">
              <a:solidFill>
                <a:schemeClr val="lt1"/>
              </a:solidFill>
              <a:latin typeface="Source Sans Pro"/>
              <a:ea typeface="Source Sans Pro"/>
              <a:cs typeface="Source Sans Pro"/>
              <a:sym typeface="Source Sans Pro"/>
            </a:endParaRPr>
          </a:p>
          <a:p>
            <a:pPr indent="-342900" lvl="0" marL="457200" rtl="0" algn="l">
              <a:lnSpc>
                <a:spcPct val="150000"/>
              </a:lnSpc>
              <a:spcBef>
                <a:spcPts val="0"/>
              </a:spcBef>
              <a:spcAft>
                <a:spcPts val="0"/>
              </a:spcAft>
              <a:buClr>
                <a:schemeClr val="lt1"/>
              </a:buClr>
              <a:buSzPts val="1800"/>
              <a:buFont typeface="Source Sans Pro"/>
              <a:buChar char="-"/>
            </a:pPr>
            <a:r>
              <a:rPr lang="en" sz="1800">
                <a:solidFill>
                  <a:schemeClr val="lt1"/>
                </a:solidFill>
                <a:latin typeface="Source Sans Pro"/>
                <a:ea typeface="Source Sans Pro"/>
                <a:cs typeface="Source Sans Pro"/>
                <a:sym typeface="Source Sans Pro"/>
              </a:rPr>
              <a:t>Ne pas laisser un chargeur branché à vide</a:t>
            </a:r>
            <a:endParaRPr sz="1800">
              <a:solidFill>
                <a:schemeClr val="lt1"/>
              </a:solidFill>
              <a:latin typeface="Source Sans Pro"/>
              <a:ea typeface="Source Sans Pro"/>
              <a:cs typeface="Source Sans Pro"/>
              <a:sym typeface="Source Sans Pro"/>
            </a:endParaRPr>
          </a:p>
          <a:p>
            <a:pPr indent="0" lvl="0" marL="457200" rtl="0" algn="just">
              <a:lnSpc>
                <a:spcPct val="150000"/>
              </a:lnSpc>
              <a:spcBef>
                <a:spcPts val="1000"/>
              </a:spcBef>
              <a:spcAft>
                <a:spcPts val="1000"/>
              </a:spcAft>
              <a:buNone/>
            </a:pPr>
            <a:r>
              <a:t/>
            </a:r>
            <a:endParaRPr sz="1900">
              <a:solidFill>
                <a:schemeClr val="lt1"/>
              </a:solidFill>
              <a:latin typeface="Source Sans Pro"/>
              <a:ea typeface="Source Sans Pro"/>
              <a:cs typeface="Source Sans Pro"/>
              <a:sym typeface="Source Sans Pro"/>
            </a:endParaRPr>
          </a:p>
        </p:txBody>
      </p:sp>
      <p:sp>
        <p:nvSpPr>
          <p:cNvPr id="271" name="Google Shape;271;p45"/>
          <p:cNvSpPr/>
          <p:nvPr/>
        </p:nvSpPr>
        <p:spPr>
          <a:xfrm>
            <a:off x="153875" y="4000500"/>
            <a:ext cx="375900" cy="835200"/>
          </a:xfrm>
          <a:prstGeom prst="curvedRightArrow">
            <a:avLst>
              <a:gd fmla="val 25000" name="adj1"/>
              <a:gd fmla="val 50000" name="adj2"/>
              <a:gd fmla="val 25000" name="adj3"/>
            </a:avLst>
          </a:prstGeom>
          <a:solidFill>
            <a:srgbClr val="F05B4E"/>
          </a:solidFill>
          <a:ln cap="flat" cmpd="sng" w="9525">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5"/>
          <p:cNvSpPr txBox="1"/>
          <p:nvPr/>
        </p:nvSpPr>
        <p:spPr>
          <a:xfrm>
            <a:off x="512000" y="4527900"/>
            <a:ext cx="7393500" cy="615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1000"/>
              </a:spcAft>
              <a:buNone/>
            </a:pPr>
            <a:r>
              <a:rPr lang="en" sz="1800">
                <a:solidFill>
                  <a:srgbClr val="363759"/>
                </a:solidFill>
                <a:latin typeface="Source Sans Pro"/>
                <a:ea typeface="Source Sans Pro"/>
                <a:cs typeface="Source Sans Pro"/>
                <a:sym typeface="Source Sans Pro"/>
              </a:rPr>
              <a:t>Votre routeur consomme autant que votre réfrigérateur!</a:t>
            </a:r>
            <a:endParaRPr sz="1800">
              <a:solidFill>
                <a:srgbClr val="363759"/>
              </a:solidFill>
              <a:latin typeface="Source Sans Pro"/>
              <a:ea typeface="Source Sans Pro"/>
              <a:cs typeface="Source Sans Pro"/>
              <a:sym typeface="Source Sans Pro"/>
            </a:endParaRPr>
          </a:p>
        </p:txBody>
      </p:sp>
      <p:sp>
        <p:nvSpPr>
          <p:cNvPr id="273" name="Google Shape;273;p45"/>
          <p:cNvSpPr txBox="1"/>
          <p:nvPr/>
        </p:nvSpPr>
        <p:spPr>
          <a:xfrm>
            <a:off x="5519625" y="1371375"/>
            <a:ext cx="3342600" cy="483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000">
                <a:solidFill>
                  <a:schemeClr val="lt1"/>
                </a:solidFill>
                <a:latin typeface="Source Sans Pro"/>
                <a:ea typeface="Source Sans Pro"/>
                <a:cs typeface="Source Sans Pro"/>
                <a:sym typeface="Source Sans Pro"/>
              </a:rPr>
              <a:t>Les solutions :</a:t>
            </a:r>
            <a:endParaRPr sz="2000">
              <a:solidFill>
                <a:schemeClr val="lt1"/>
              </a:solidFill>
              <a:latin typeface="Source Sans Pro"/>
              <a:ea typeface="Source Sans Pro"/>
              <a:cs typeface="Source Sans Pro"/>
              <a:sym typeface="Source Sans Pro"/>
            </a:endParaRPr>
          </a:p>
          <a:p>
            <a:pPr indent="0" lvl="0" marL="457200" rtl="0" algn="just">
              <a:lnSpc>
                <a:spcPct val="150000"/>
              </a:lnSpc>
              <a:spcBef>
                <a:spcPts val="1000"/>
              </a:spcBef>
              <a:spcAft>
                <a:spcPts val="1000"/>
              </a:spcAft>
              <a:buNone/>
            </a:pPr>
            <a:r>
              <a:t/>
            </a:r>
            <a:endParaRPr sz="1900">
              <a:solidFill>
                <a:schemeClr val="lt1"/>
              </a:solidFill>
              <a:latin typeface="Source Sans Pro"/>
              <a:ea typeface="Source Sans Pro"/>
              <a:cs typeface="Source Sans Pro"/>
              <a:sym typeface="Source Sans Pro"/>
            </a:endParaRPr>
          </a:p>
        </p:txBody>
      </p:sp>
      <p:pic>
        <p:nvPicPr>
          <p:cNvPr id="274" name="Google Shape;274;p45"/>
          <p:cNvPicPr preferRelativeResize="0"/>
          <p:nvPr/>
        </p:nvPicPr>
        <p:blipFill rotWithShape="1">
          <a:blip r:embed="rId3">
            <a:alphaModFix/>
          </a:blip>
          <a:srcRect b="0" l="0" r="0" t="34810"/>
          <a:stretch/>
        </p:blipFill>
        <p:spPr>
          <a:xfrm>
            <a:off x="7268975" y="3364425"/>
            <a:ext cx="1434050" cy="934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6"/>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500"/>
              <a:t>Disposer de nos appareils de façon responsable</a:t>
            </a:r>
            <a:endParaRPr sz="2500">
              <a:solidFill>
                <a:srgbClr val="F05A4E"/>
              </a:solidFill>
            </a:endParaRPr>
          </a:p>
        </p:txBody>
      </p:sp>
      <p:sp>
        <p:nvSpPr>
          <p:cNvPr id="280" name="Google Shape;280;p46"/>
          <p:cNvSpPr txBox="1"/>
          <p:nvPr/>
        </p:nvSpPr>
        <p:spPr>
          <a:xfrm>
            <a:off x="5344725" y="1100700"/>
            <a:ext cx="3143700" cy="29421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1000"/>
              </a:spcAft>
              <a:buNone/>
            </a:pPr>
            <a:r>
              <a:t/>
            </a:r>
            <a:endParaRPr sz="1900">
              <a:solidFill>
                <a:srgbClr val="363759"/>
              </a:solidFill>
              <a:latin typeface="Source Sans Pro"/>
              <a:ea typeface="Source Sans Pro"/>
              <a:cs typeface="Source Sans Pro"/>
              <a:sym typeface="Source Sans Pro"/>
            </a:endParaRPr>
          </a:p>
        </p:txBody>
      </p:sp>
      <p:sp>
        <p:nvSpPr>
          <p:cNvPr id="281" name="Google Shape;281;p46"/>
          <p:cNvSpPr txBox="1"/>
          <p:nvPr/>
        </p:nvSpPr>
        <p:spPr>
          <a:xfrm>
            <a:off x="463050" y="914400"/>
            <a:ext cx="7848300" cy="4113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sz="2000">
                <a:solidFill>
                  <a:srgbClr val="363759"/>
                </a:solidFill>
                <a:latin typeface="Source Sans Pro"/>
                <a:ea typeface="Source Sans Pro"/>
                <a:cs typeface="Source Sans Pro"/>
                <a:sym typeface="Source Sans Pro"/>
              </a:rPr>
              <a:t>Les appareils informatiques </a:t>
            </a:r>
            <a:r>
              <a:rPr b="1" lang="en" sz="2000">
                <a:solidFill>
                  <a:srgbClr val="363759"/>
                </a:solidFill>
                <a:latin typeface="Source Sans Pro"/>
                <a:ea typeface="Source Sans Pro"/>
                <a:cs typeface="Source Sans Pro"/>
                <a:sym typeface="Source Sans Pro"/>
              </a:rPr>
              <a:t>inutilisables</a:t>
            </a:r>
            <a:r>
              <a:rPr lang="en" sz="2000">
                <a:solidFill>
                  <a:srgbClr val="363759"/>
                </a:solidFill>
                <a:latin typeface="Source Sans Pro"/>
                <a:ea typeface="Source Sans Pro"/>
                <a:cs typeface="Source Sans Pro"/>
                <a:sym typeface="Source Sans Pro"/>
              </a:rPr>
              <a:t> peuvent être collectés à différents points de dépôts au Québec :</a:t>
            </a:r>
            <a:endParaRPr sz="20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t/>
            </a:r>
            <a:endParaRPr sz="2000">
              <a:solidFill>
                <a:srgbClr val="363759"/>
              </a:solidFill>
              <a:latin typeface="Source Sans Pro"/>
              <a:ea typeface="Source Sans Pro"/>
              <a:cs typeface="Source Sans Pro"/>
              <a:sym typeface="Source Sans Pro"/>
            </a:endParaRPr>
          </a:p>
          <a:p>
            <a:pPr indent="-311150" lvl="0" marL="914400" rtl="0" algn="just">
              <a:lnSpc>
                <a:spcPct val="115000"/>
              </a:lnSpc>
              <a:spcBef>
                <a:spcPts val="0"/>
              </a:spcBef>
              <a:spcAft>
                <a:spcPts val="0"/>
              </a:spcAft>
              <a:buClr>
                <a:srgbClr val="363759"/>
              </a:buClr>
              <a:buSzPts val="1300"/>
              <a:buFont typeface="Source Sans Pro"/>
              <a:buChar char="●"/>
            </a:pPr>
            <a:r>
              <a:rPr lang="en" sz="2000">
                <a:solidFill>
                  <a:srgbClr val="363759"/>
                </a:solidFill>
                <a:latin typeface="Source Sans Pro"/>
                <a:ea typeface="Source Sans Pro"/>
                <a:cs typeface="Source Sans Pro"/>
                <a:sym typeface="Source Sans Pro"/>
              </a:rPr>
              <a:t>Électrobacs;</a:t>
            </a:r>
            <a:endParaRPr sz="2000">
              <a:solidFill>
                <a:srgbClr val="363759"/>
              </a:solidFill>
              <a:latin typeface="Source Sans Pro"/>
              <a:ea typeface="Source Sans Pro"/>
              <a:cs typeface="Source Sans Pro"/>
              <a:sym typeface="Source Sans Pro"/>
            </a:endParaRPr>
          </a:p>
          <a:p>
            <a:pPr indent="-311150" lvl="0" marL="914400" rtl="0" algn="just">
              <a:lnSpc>
                <a:spcPct val="115000"/>
              </a:lnSpc>
              <a:spcBef>
                <a:spcPts val="0"/>
              </a:spcBef>
              <a:spcAft>
                <a:spcPts val="0"/>
              </a:spcAft>
              <a:buClr>
                <a:srgbClr val="363759"/>
              </a:buClr>
              <a:buSzPts val="1300"/>
              <a:buFont typeface="Source Sans Pro"/>
              <a:buChar char="●"/>
            </a:pPr>
            <a:r>
              <a:rPr lang="en" sz="2000">
                <a:solidFill>
                  <a:srgbClr val="363759"/>
                </a:solidFill>
                <a:latin typeface="Source Sans Pro"/>
                <a:ea typeface="Source Sans Pro"/>
                <a:cs typeface="Source Sans Pro"/>
                <a:sym typeface="Source Sans Pro"/>
              </a:rPr>
              <a:t>Les détaillants;</a:t>
            </a:r>
            <a:endParaRPr sz="2000">
              <a:solidFill>
                <a:srgbClr val="363759"/>
              </a:solidFill>
              <a:latin typeface="Source Sans Pro"/>
              <a:ea typeface="Source Sans Pro"/>
              <a:cs typeface="Source Sans Pro"/>
              <a:sym typeface="Source Sans Pro"/>
            </a:endParaRPr>
          </a:p>
          <a:p>
            <a:pPr indent="-311150" lvl="0" marL="914400" rtl="0" algn="just">
              <a:lnSpc>
                <a:spcPct val="115000"/>
              </a:lnSpc>
              <a:spcBef>
                <a:spcPts val="0"/>
              </a:spcBef>
              <a:spcAft>
                <a:spcPts val="0"/>
              </a:spcAft>
              <a:buClr>
                <a:srgbClr val="363759"/>
              </a:buClr>
              <a:buSzPts val="1300"/>
              <a:buFont typeface="Source Sans Pro"/>
              <a:buChar char="●"/>
            </a:pPr>
            <a:r>
              <a:rPr lang="en" sz="2000">
                <a:solidFill>
                  <a:srgbClr val="363759"/>
                </a:solidFill>
                <a:latin typeface="Source Sans Pro"/>
                <a:ea typeface="Source Sans Pro"/>
                <a:cs typeface="Source Sans Pro"/>
                <a:sym typeface="Source Sans Pro"/>
              </a:rPr>
              <a:t>Les friperies Renaissance et les écocentres. </a:t>
            </a:r>
            <a:endParaRPr sz="2000">
              <a:solidFill>
                <a:srgbClr val="363759"/>
              </a:solidFill>
              <a:latin typeface="Source Sans Pro"/>
              <a:ea typeface="Source Sans Pro"/>
              <a:cs typeface="Source Sans Pro"/>
              <a:sym typeface="Source Sans Pro"/>
            </a:endParaRPr>
          </a:p>
          <a:p>
            <a:pPr indent="0" lvl="0" marL="914400" rtl="0" algn="just">
              <a:lnSpc>
                <a:spcPct val="115000"/>
              </a:lnSpc>
              <a:spcBef>
                <a:spcPts val="0"/>
              </a:spcBef>
              <a:spcAft>
                <a:spcPts val="0"/>
              </a:spcAft>
              <a:buNone/>
            </a:pPr>
            <a:r>
              <a:t/>
            </a:r>
            <a:endParaRPr sz="2000">
              <a:solidFill>
                <a:srgbClr val="363759"/>
              </a:solidFill>
              <a:latin typeface="Source Sans Pro"/>
              <a:ea typeface="Source Sans Pro"/>
              <a:cs typeface="Source Sans Pro"/>
              <a:sym typeface="Source Sans Pro"/>
            </a:endParaRPr>
          </a:p>
          <a:p>
            <a:pPr indent="0" lvl="0" marL="0" rtl="0" algn="just">
              <a:lnSpc>
                <a:spcPct val="150000"/>
              </a:lnSpc>
              <a:spcBef>
                <a:spcPts val="0"/>
              </a:spcBef>
              <a:spcAft>
                <a:spcPts val="0"/>
              </a:spcAft>
              <a:buNone/>
            </a:pPr>
            <a:r>
              <a:rPr lang="en" sz="2000">
                <a:solidFill>
                  <a:srgbClr val="363759"/>
                </a:solidFill>
                <a:latin typeface="Source Sans Pro"/>
                <a:ea typeface="Source Sans Pro"/>
                <a:cs typeface="Source Sans Pro"/>
                <a:sym typeface="Source Sans Pro"/>
              </a:rPr>
              <a:t>Si certaines composantes sont </a:t>
            </a:r>
            <a:r>
              <a:rPr b="1" lang="en" sz="2000">
                <a:solidFill>
                  <a:srgbClr val="363759"/>
                </a:solidFill>
                <a:latin typeface="Source Sans Pro"/>
                <a:ea typeface="Source Sans Pro"/>
                <a:cs typeface="Source Sans Pro"/>
                <a:sym typeface="Source Sans Pro"/>
              </a:rPr>
              <a:t>peut-être fonctionnelles</a:t>
            </a:r>
            <a:r>
              <a:rPr lang="en" sz="2000">
                <a:solidFill>
                  <a:srgbClr val="363759"/>
                </a:solidFill>
                <a:latin typeface="Source Sans Pro"/>
                <a:ea typeface="Source Sans Pro"/>
                <a:cs typeface="Source Sans Pro"/>
                <a:sym typeface="Source Sans Pro"/>
              </a:rPr>
              <a:t>, elles </a:t>
            </a:r>
            <a:r>
              <a:rPr lang="en" sz="2000">
                <a:solidFill>
                  <a:srgbClr val="363759"/>
                </a:solidFill>
                <a:latin typeface="Source Sans Pro"/>
                <a:ea typeface="Source Sans Pro"/>
                <a:cs typeface="Source Sans Pro"/>
                <a:sym typeface="Source Sans Pro"/>
              </a:rPr>
              <a:t>peuvent être rapportées dans un centre de valorisation comme Insertech.</a:t>
            </a:r>
            <a:endParaRPr sz="2000">
              <a:solidFill>
                <a:srgbClr val="363759"/>
              </a:solidFill>
              <a:latin typeface="Source Sans Pro"/>
              <a:ea typeface="Source Sans Pro"/>
              <a:cs typeface="Source Sans Pro"/>
              <a:sym typeface="Source Sans Pro"/>
            </a:endParaRPr>
          </a:p>
          <a:p>
            <a:pPr indent="0" lvl="0" marL="0" rtl="0" algn="just">
              <a:lnSpc>
                <a:spcPct val="150000"/>
              </a:lnSpc>
              <a:spcBef>
                <a:spcPts val="1000"/>
              </a:spcBef>
              <a:spcAft>
                <a:spcPts val="1000"/>
              </a:spcAft>
              <a:buNone/>
            </a:pPr>
            <a:r>
              <a:t/>
            </a:r>
            <a:endParaRPr sz="1900">
              <a:solidFill>
                <a:srgbClr val="363759"/>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7"/>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500"/>
              <a:t>Composantes d’un ordinateur et matériaux rares</a:t>
            </a:r>
            <a:endParaRPr sz="2500">
              <a:solidFill>
                <a:srgbClr val="F05A4E"/>
              </a:solidFill>
            </a:endParaRPr>
          </a:p>
        </p:txBody>
      </p:sp>
      <p:pic>
        <p:nvPicPr>
          <p:cNvPr id="287" name="Google Shape;287;p47"/>
          <p:cNvPicPr preferRelativeResize="0"/>
          <p:nvPr/>
        </p:nvPicPr>
        <p:blipFill>
          <a:blip r:embed="rId3">
            <a:alphaModFix/>
          </a:blip>
          <a:stretch>
            <a:fillRect/>
          </a:stretch>
        </p:blipFill>
        <p:spPr>
          <a:xfrm>
            <a:off x="2154500" y="500825"/>
            <a:ext cx="4876800" cy="4876800"/>
          </a:xfrm>
          <a:prstGeom prst="rect">
            <a:avLst/>
          </a:prstGeom>
          <a:noFill/>
          <a:ln>
            <a:noFill/>
          </a:ln>
        </p:spPr>
      </p:pic>
      <p:sp>
        <p:nvSpPr>
          <p:cNvPr id="288" name="Google Shape;288;p47"/>
          <p:cNvSpPr/>
          <p:nvPr/>
        </p:nvSpPr>
        <p:spPr>
          <a:xfrm>
            <a:off x="2708675" y="1662275"/>
            <a:ext cx="3776700" cy="2173500"/>
          </a:xfrm>
          <a:prstGeom prst="roundRect">
            <a:avLst>
              <a:gd fmla="val 4121" name="adj"/>
            </a:avLst>
          </a:prstGeom>
          <a:solidFill>
            <a:srgbClr val="363659">
              <a:alpha val="19660"/>
            </a:srgbClr>
          </a:solidFill>
          <a:ln>
            <a:noFill/>
          </a:ln>
          <a:effectLst>
            <a:outerShdw blurRad="57150" rotWithShape="0" algn="bl" dir="5400000" dist="19050">
              <a:srgbClr val="000000">
                <a:alpha val="6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7"/>
          <p:cNvSpPr/>
          <p:nvPr/>
        </p:nvSpPr>
        <p:spPr>
          <a:xfrm>
            <a:off x="2891175" y="1795000"/>
            <a:ext cx="866100" cy="929100"/>
          </a:xfrm>
          <a:prstGeom prst="roundRect">
            <a:avLst>
              <a:gd fmla="val 16667" name="adj"/>
            </a:avLst>
          </a:prstGeom>
          <a:solidFill>
            <a:srgbClr val="363659">
              <a:alpha val="48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7"/>
          <p:cNvSpPr/>
          <p:nvPr/>
        </p:nvSpPr>
        <p:spPr>
          <a:xfrm>
            <a:off x="3853500" y="1795000"/>
            <a:ext cx="866100" cy="929100"/>
          </a:xfrm>
          <a:prstGeom prst="roundRect">
            <a:avLst>
              <a:gd fmla="val 16667" name="adj"/>
            </a:avLst>
          </a:prstGeom>
          <a:solidFill>
            <a:srgbClr val="363659">
              <a:alpha val="48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7"/>
          <p:cNvSpPr/>
          <p:nvPr/>
        </p:nvSpPr>
        <p:spPr>
          <a:xfrm>
            <a:off x="4820275" y="1795000"/>
            <a:ext cx="1206900" cy="929100"/>
          </a:xfrm>
          <a:prstGeom prst="roundRect">
            <a:avLst>
              <a:gd fmla="val 16667" name="adj"/>
            </a:avLst>
          </a:prstGeom>
          <a:solidFill>
            <a:srgbClr val="363659">
              <a:alpha val="48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7"/>
          <p:cNvSpPr/>
          <p:nvPr/>
        </p:nvSpPr>
        <p:spPr>
          <a:xfrm>
            <a:off x="6127850" y="1795000"/>
            <a:ext cx="235500" cy="929100"/>
          </a:xfrm>
          <a:prstGeom prst="roundRect">
            <a:avLst>
              <a:gd fmla="val 16667" name="adj"/>
            </a:avLst>
          </a:prstGeom>
          <a:solidFill>
            <a:srgbClr val="363659">
              <a:alpha val="48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7"/>
          <p:cNvSpPr/>
          <p:nvPr/>
        </p:nvSpPr>
        <p:spPr>
          <a:xfrm>
            <a:off x="2891175" y="2793575"/>
            <a:ext cx="2455500" cy="929100"/>
          </a:xfrm>
          <a:prstGeom prst="roundRect">
            <a:avLst>
              <a:gd fmla="val 16667" name="adj"/>
            </a:avLst>
          </a:prstGeom>
          <a:solidFill>
            <a:srgbClr val="3637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7"/>
          <p:cNvSpPr/>
          <p:nvPr/>
        </p:nvSpPr>
        <p:spPr>
          <a:xfrm>
            <a:off x="5432825" y="2793575"/>
            <a:ext cx="866100" cy="929100"/>
          </a:xfrm>
          <a:prstGeom prst="roundRect">
            <a:avLst>
              <a:gd fmla="val 16667" name="adj"/>
            </a:avLst>
          </a:prstGeom>
          <a:solidFill>
            <a:srgbClr val="363659">
              <a:alpha val="48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5" name="Google Shape;295;p47"/>
          <p:cNvCxnSpPr/>
          <p:nvPr/>
        </p:nvCxnSpPr>
        <p:spPr>
          <a:xfrm flipH="1" rot="10800000">
            <a:off x="6225150" y="1942450"/>
            <a:ext cx="874500" cy="10200"/>
          </a:xfrm>
          <a:prstGeom prst="straightConnector1">
            <a:avLst/>
          </a:prstGeom>
          <a:noFill/>
          <a:ln cap="flat" cmpd="sng" w="38100">
            <a:solidFill>
              <a:srgbClr val="F05B4E"/>
            </a:solidFill>
            <a:prstDash val="solid"/>
            <a:round/>
            <a:headEnd len="med" w="med" type="oval"/>
            <a:tailEnd len="med" w="med" type="oval"/>
          </a:ln>
        </p:spPr>
      </p:cxnSp>
      <p:sp>
        <p:nvSpPr>
          <p:cNvPr id="296" name="Google Shape;296;p47"/>
          <p:cNvSpPr txBox="1"/>
          <p:nvPr/>
        </p:nvSpPr>
        <p:spPr>
          <a:xfrm>
            <a:off x="2886725" y="1952650"/>
            <a:ext cx="866100" cy="64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900">
                <a:solidFill>
                  <a:schemeClr val="lt1"/>
                </a:solidFill>
                <a:latin typeface="Source Sans Pro"/>
                <a:ea typeface="Source Sans Pro"/>
                <a:cs typeface="Source Sans Pro"/>
                <a:sym typeface="Source Sans Pro"/>
              </a:rPr>
              <a:t>15%</a:t>
            </a:r>
            <a:endParaRPr b="1" sz="1900">
              <a:solidFill>
                <a:schemeClr val="lt1"/>
              </a:solidFill>
              <a:latin typeface="Source Sans Pro"/>
              <a:ea typeface="Source Sans Pro"/>
              <a:cs typeface="Source Sans Pro"/>
              <a:sym typeface="Source Sans Pro"/>
            </a:endParaRPr>
          </a:p>
          <a:p>
            <a:pPr indent="0" lvl="0" marL="457200" rtl="0" algn="l">
              <a:lnSpc>
                <a:spcPct val="100000"/>
              </a:lnSpc>
              <a:spcBef>
                <a:spcPts val="1000"/>
              </a:spcBef>
              <a:spcAft>
                <a:spcPts val="1000"/>
              </a:spcAft>
              <a:buNone/>
            </a:pPr>
            <a:r>
              <a:t/>
            </a:r>
            <a:endParaRPr>
              <a:solidFill>
                <a:srgbClr val="363759"/>
              </a:solidFill>
              <a:latin typeface="Source Sans Pro"/>
              <a:ea typeface="Source Sans Pro"/>
              <a:cs typeface="Source Sans Pro"/>
              <a:sym typeface="Source Sans Pro"/>
            </a:endParaRPr>
          </a:p>
        </p:txBody>
      </p:sp>
      <p:sp>
        <p:nvSpPr>
          <p:cNvPr id="297" name="Google Shape;297;p47"/>
          <p:cNvSpPr txBox="1"/>
          <p:nvPr/>
        </p:nvSpPr>
        <p:spPr>
          <a:xfrm>
            <a:off x="3855725" y="1952750"/>
            <a:ext cx="866100" cy="64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900">
                <a:solidFill>
                  <a:schemeClr val="lt1"/>
                </a:solidFill>
                <a:latin typeface="Source Sans Pro"/>
                <a:ea typeface="Source Sans Pro"/>
                <a:cs typeface="Source Sans Pro"/>
                <a:sym typeface="Source Sans Pro"/>
              </a:rPr>
              <a:t>15%</a:t>
            </a:r>
            <a:endParaRPr b="1" sz="1900">
              <a:solidFill>
                <a:schemeClr val="lt1"/>
              </a:solidFill>
              <a:latin typeface="Source Sans Pro"/>
              <a:ea typeface="Source Sans Pro"/>
              <a:cs typeface="Source Sans Pro"/>
              <a:sym typeface="Source Sans Pro"/>
            </a:endParaRPr>
          </a:p>
          <a:p>
            <a:pPr indent="0" lvl="0" marL="457200" rtl="0" algn="l">
              <a:lnSpc>
                <a:spcPct val="100000"/>
              </a:lnSpc>
              <a:spcBef>
                <a:spcPts val="1000"/>
              </a:spcBef>
              <a:spcAft>
                <a:spcPts val="1000"/>
              </a:spcAft>
              <a:buNone/>
            </a:pPr>
            <a:r>
              <a:t/>
            </a:r>
            <a:endParaRPr>
              <a:solidFill>
                <a:srgbClr val="363759"/>
              </a:solidFill>
              <a:latin typeface="Source Sans Pro"/>
              <a:ea typeface="Source Sans Pro"/>
              <a:cs typeface="Source Sans Pro"/>
              <a:sym typeface="Source Sans Pro"/>
            </a:endParaRPr>
          </a:p>
        </p:txBody>
      </p:sp>
      <p:sp>
        <p:nvSpPr>
          <p:cNvPr id="298" name="Google Shape;298;p47"/>
          <p:cNvSpPr txBox="1"/>
          <p:nvPr/>
        </p:nvSpPr>
        <p:spPr>
          <a:xfrm>
            <a:off x="4990675" y="1952650"/>
            <a:ext cx="866100" cy="64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900">
                <a:solidFill>
                  <a:schemeClr val="lt1"/>
                </a:solidFill>
                <a:latin typeface="Source Sans Pro"/>
                <a:ea typeface="Source Sans Pro"/>
                <a:cs typeface="Source Sans Pro"/>
                <a:sym typeface="Source Sans Pro"/>
              </a:rPr>
              <a:t>17%</a:t>
            </a:r>
            <a:endParaRPr b="1" sz="1900">
              <a:solidFill>
                <a:schemeClr val="lt1"/>
              </a:solidFill>
              <a:latin typeface="Source Sans Pro"/>
              <a:ea typeface="Source Sans Pro"/>
              <a:cs typeface="Source Sans Pro"/>
              <a:sym typeface="Source Sans Pro"/>
            </a:endParaRPr>
          </a:p>
          <a:p>
            <a:pPr indent="0" lvl="0" marL="457200" rtl="0" algn="l">
              <a:lnSpc>
                <a:spcPct val="100000"/>
              </a:lnSpc>
              <a:spcBef>
                <a:spcPts val="1000"/>
              </a:spcBef>
              <a:spcAft>
                <a:spcPts val="1000"/>
              </a:spcAft>
              <a:buNone/>
            </a:pPr>
            <a:r>
              <a:t/>
            </a:r>
            <a:endParaRPr>
              <a:solidFill>
                <a:srgbClr val="363759"/>
              </a:solidFill>
              <a:latin typeface="Source Sans Pro"/>
              <a:ea typeface="Source Sans Pro"/>
              <a:cs typeface="Source Sans Pro"/>
              <a:sym typeface="Source Sans Pro"/>
            </a:endParaRPr>
          </a:p>
        </p:txBody>
      </p:sp>
      <p:sp>
        <p:nvSpPr>
          <p:cNvPr id="299" name="Google Shape;299;p47"/>
          <p:cNvSpPr txBox="1"/>
          <p:nvPr/>
        </p:nvSpPr>
        <p:spPr>
          <a:xfrm>
            <a:off x="2891175" y="2981325"/>
            <a:ext cx="2455500" cy="741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900">
                <a:solidFill>
                  <a:schemeClr val="lt1"/>
                </a:solidFill>
                <a:latin typeface="Source Sans Pro"/>
                <a:ea typeface="Source Sans Pro"/>
                <a:cs typeface="Source Sans Pro"/>
                <a:sym typeface="Source Sans Pro"/>
              </a:rPr>
              <a:t>40%</a:t>
            </a:r>
            <a:endParaRPr b="1" sz="1900">
              <a:solidFill>
                <a:schemeClr val="lt1"/>
              </a:solidFill>
              <a:latin typeface="Source Sans Pro"/>
              <a:ea typeface="Source Sans Pro"/>
              <a:cs typeface="Source Sans Pro"/>
              <a:sym typeface="Source Sans Pro"/>
            </a:endParaRPr>
          </a:p>
          <a:p>
            <a:pPr indent="0" lvl="0" marL="457200" rtl="0" algn="l">
              <a:lnSpc>
                <a:spcPct val="100000"/>
              </a:lnSpc>
              <a:spcBef>
                <a:spcPts val="0"/>
              </a:spcBef>
              <a:spcAft>
                <a:spcPts val="1000"/>
              </a:spcAft>
              <a:buNone/>
            </a:pPr>
            <a:r>
              <a:t/>
            </a:r>
            <a:endParaRPr>
              <a:solidFill>
                <a:srgbClr val="363759"/>
              </a:solidFill>
              <a:latin typeface="Source Sans Pro"/>
              <a:ea typeface="Source Sans Pro"/>
              <a:cs typeface="Source Sans Pro"/>
              <a:sym typeface="Source Sans Pro"/>
            </a:endParaRPr>
          </a:p>
        </p:txBody>
      </p:sp>
      <p:sp>
        <p:nvSpPr>
          <p:cNvPr id="300" name="Google Shape;300;p47"/>
          <p:cNvSpPr txBox="1"/>
          <p:nvPr/>
        </p:nvSpPr>
        <p:spPr>
          <a:xfrm>
            <a:off x="5432825" y="3014825"/>
            <a:ext cx="866100" cy="567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900">
                <a:solidFill>
                  <a:schemeClr val="lt1"/>
                </a:solidFill>
                <a:latin typeface="Source Sans Pro"/>
                <a:ea typeface="Source Sans Pro"/>
                <a:cs typeface="Source Sans Pro"/>
                <a:sym typeface="Source Sans Pro"/>
              </a:rPr>
              <a:t>11.5%</a:t>
            </a:r>
            <a:endParaRPr b="1" sz="1900">
              <a:solidFill>
                <a:schemeClr val="lt1"/>
              </a:solidFill>
              <a:latin typeface="Source Sans Pro"/>
              <a:ea typeface="Source Sans Pro"/>
              <a:cs typeface="Source Sans Pro"/>
              <a:sym typeface="Source Sans Pro"/>
            </a:endParaRPr>
          </a:p>
          <a:p>
            <a:pPr indent="0" lvl="0" marL="457200" rtl="0" algn="l">
              <a:lnSpc>
                <a:spcPct val="100000"/>
              </a:lnSpc>
              <a:spcBef>
                <a:spcPts val="1000"/>
              </a:spcBef>
              <a:spcAft>
                <a:spcPts val="1000"/>
              </a:spcAft>
              <a:buNone/>
            </a:pPr>
            <a:r>
              <a:t/>
            </a:r>
            <a:endParaRPr>
              <a:solidFill>
                <a:srgbClr val="363759"/>
              </a:solidFill>
              <a:latin typeface="Source Sans Pro"/>
              <a:ea typeface="Source Sans Pro"/>
              <a:cs typeface="Source Sans Pro"/>
              <a:sym typeface="Source Sans Pro"/>
            </a:endParaRPr>
          </a:p>
        </p:txBody>
      </p:sp>
      <p:sp>
        <p:nvSpPr>
          <p:cNvPr id="301" name="Google Shape;301;p47"/>
          <p:cNvSpPr txBox="1"/>
          <p:nvPr/>
        </p:nvSpPr>
        <p:spPr>
          <a:xfrm>
            <a:off x="7213700" y="1720775"/>
            <a:ext cx="1695000" cy="74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363759"/>
                </a:solidFill>
                <a:latin typeface="Source Sans Pro"/>
                <a:ea typeface="Source Sans Pro"/>
                <a:cs typeface="Source Sans Pro"/>
                <a:sym typeface="Source Sans Pro"/>
              </a:rPr>
              <a:t>1.5% autres matières</a:t>
            </a:r>
            <a:endParaRPr sz="1500">
              <a:solidFill>
                <a:srgbClr val="363759"/>
              </a:solidFill>
              <a:latin typeface="Source Sans Pro"/>
              <a:ea typeface="Source Sans Pro"/>
              <a:cs typeface="Source Sans Pro"/>
              <a:sym typeface="Source Sans Pro"/>
            </a:endParaRPr>
          </a:p>
          <a:p>
            <a:pPr indent="0" lvl="0" marL="0" rtl="0" algn="just">
              <a:lnSpc>
                <a:spcPct val="100000"/>
              </a:lnSpc>
              <a:spcBef>
                <a:spcPts val="1000"/>
              </a:spcBef>
              <a:spcAft>
                <a:spcPts val="1000"/>
              </a:spcAft>
              <a:buNone/>
            </a:pPr>
            <a:r>
              <a:t/>
            </a:r>
            <a:endParaRPr>
              <a:solidFill>
                <a:srgbClr val="363759"/>
              </a:solidFill>
              <a:latin typeface="Source Sans Pro"/>
              <a:ea typeface="Source Sans Pro"/>
              <a:cs typeface="Source Sans Pro"/>
              <a:sym typeface="Source Sans Pro"/>
            </a:endParaRPr>
          </a:p>
        </p:txBody>
      </p:sp>
      <p:sp>
        <p:nvSpPr>
          <p:cNvPr id="302" name="Google Shape;302;p47"/>
          <p:cNvSpPr txBox="1"/>
          <p:nvPr/>
        </p:nvSpPr>
        <p:spPr>
          <a:xfrm>
            <a:off x="7166375" y="3166225"/>
            <a:ext cx="1877400" cy="556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363759"/>
                </a:solidFill>
                <a:latin typeface="Source Sans Pro"/>
                <a:ea typeface="Source Sans Pro"/>
                <a:cs typeface="Source Sans Pro"/>
                <a:sym typeface="Source Sans Pro"/>
              </a:rPr>
              <a:t>Métaux non ferreux</a:t>
            </a:r>
            <a:r>
              <a:rPr b="1" lang="en" sz="1600">
                <a:solidFill>
                  <a:srgbClr val="363759"/>
                </a:solidFill>
                <a:latin typeface="Source Sans Pro"/>
                <a:ea typeface="Source Sans Pro"/>
                <a:cs typeface="Source Sans Pro"/>
                <a:sym typeface="Source Sans Pro"/>
              </a:rPr>
              <a:t> </a:t>
            </a:r>
            <a:r>
              <a:rPr lang="en">
                <a:solidFill>
                  <a:srgbClr val="363759"/>
                </a:solidFill>
                <a:latin typeface="Source Sans Pro"/>
                <a:ea typeface="Source Sans Pro"/>
                <a:cs typeface="Source Sans Pro"/>
                <a:sym typeface="Source Sans Pro"/>
              </a:rPr>
              <a:t>(aluminium, cuivre)</a:t>
            </a:r>
            <a:endParaRPr>
              <a:solidFill>
                <a:srgbClr val="363759"/>
              </a:solidFill>
              <a:latin typeface="Source Sans Pro"/>
              <a:ea typeface="Source Sans Pro"/>
              <a:cs typeface="Source Sans Pro"/>
              <a:sym typeface="Source Sans Pro"/>
            </a:endParaRPr>
          </a:p>
          <a:p>
            <a:pPr indent="0" lvl="0" marL="0" rtl="0" algn="just">
              <a:lnSpc>
                <a:spcPct val="100000"/>
              </a:lnSpc>
              <a:spcBef>
                <a:spcPts val="1000"/>
              </a:spcBef>
              <a:spcAft>
                <a:spcPts val="1000"/>
              </a:spcAft>
              <a:buNone/>
            </a:pPr>
            <a:r>
              <a:t/>
            </a:r>
            <a:endParaRPr sz="1300">
              <a:solidFill>
                <a:srgbClr val="363759"/>
              </a:solidFill>
              <a:latin typeface="Source Sans Pro"/>
              <a:ea typeface="Source Sans Pro"/>
              <a:cs typeface="Source Sans Pro"/>
              <a:sym typeface="Source Sans Pro"/>
            </a:endParaRPr>
          </a:p>
        </p:txBody>
      </p:sp>
      <p:cxnSp>
        <p:nvCxnSpPr>
          <p:cNvPr id="303" name="Google Shape;303;p47"/>
          <p:cNvCxnSpPr/>
          <p:nvPr/>
        </p:nvCxnSpPr>
        <p:spPr>
          <a:xfrm>
            <a:off x="6027175" y="3014825"/>
            <a:ext cx="1097700" cy="348900"/>
          </a:xfrm>
          <a:prstGeom prst="straightConnector1">
            <a:avLst/>
          </a:prstGeom>
          <a:noFill/>
          <a:ln cap="flat" cmpd="sng" w="38100">
            <a:solidFill>
              <a:srgbClr val="F05B4E"/>
            </a:solidFill>
            <a:prstDash val="solid"/>
            <a:round/>
            <a:headEnd len="med" w="med" type="oval"/>
            <a:tailEnd len="med" w="med" type="oval"/>
          </a:ln>
        </p:spPr>
      </p:cxnSp>
      <p:cxnSp>
        <p:nvCxnSpPr>
          <p:cNvPr id="304" name="Google Shape;304;p47"/>
          <p:cNvCxnSpPr/>
          <p:nvPr/>
        </p:nvCxnSpPr>
        <p:spPr>
          <a:xfrm flipH="1" rot="10800000">
            <a:off x="1725625" y="2970875"/>
            <a:ext cx="1789800" cy="574500"/>
          </a:xfrm>
          <a:prstGeom prst="straightConnector1">
            <a:avLst/>
          </a:prstGeom>
          <a:noFill/>
          <a:ln cap="flat" cmpd="sng" w="38100">
            <a:solidFill>
              <a:srgbClr val="F05B4E"/>
            </a:solidFill>
            <a:prstDash val="solid"/>
            <a:round/>
            <a:headEnd len="med" w="med" type="oval"/>
            <a:tailEnd len="med" w="med" type="oval"/>
          </a:ln>
        </p:spPr>
      </p:cxnSp>
      <p:sp>
        <p:nvSpPr>
          <p:cNvPr id="305" name="Google Shape;305;p47"/>
          <p:cNvSpPr txBox="1"/>
          <p:nvPr/>
        </p:nvSpPr>
        <p:spPr>
          <a:xfrm>
            <a:off x="711200" y="3351975"/>
            <a:ext cx="1097700" cy="74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363759"/>
                </a:solidFill>
                <a:latin typeface="Source Sans Pro"/>
                <a:ea typeface="Source Sans Pro"/>
                <a:cs typeface="Source Sans Pro"/>
                <a:sym typeface="Source Sans Pro"/>
              </a:rPr>
              <a:t>Plastique</a:t>
            </a:r>
            <a:endParaRPr>
              <a:solidFill>
                <a:srgbClr val="363759"/>
              </a:solidFill>
              <a:latin typeface="Source Sans Pro"/>
              <a:ea typeface="Source Sans Pro"/>
              <a:cs typeface="Source Sans Pro"/>
              <a:sym typeface="Source Sans Pro"/>
            </a:endParaRPr>
          </a:p>
          <a:p>
            <a:pPr indent="0" lvl="0" marL="0" rtl="0" algn="just">
              <a:lnSpc>
                <a:spcPct val="100000"/>
              </a:lnSpc>
              <a:spcBef>
                <a:spcPts val="1000"/>
              </a:spcBef>
              <a:spcAft>
                <a:spcPts val="1000"/>
              </a:spcAft>
              <a:buNone/>
            </a:pPr>
            <a:r>
              <a:t/>
            </a:r>
            <a:endParaRPr sz="1300">
              <a:solidFill>
                <a:srgbClr val="363759"/>
              </a:solidFill>
              <a:latin typeface="Source Sans Pro"/>
              <a:ea typeface="Source Sans Pro"/>
              <a:cs typeface="Source Sans Pro"/>
              <a:sym typeface="Source Sans Pro"/>
            </a:endParaRPr>
          </a:p>
        </p:txBody>
      </p:sp>
      <p:sp>
        <p:nvSpPr>
          <p:cNvPr id="306" name="Google Shape;306;p47"/>
          <p:cNvSpPr txBox="1"/>
          <p:nvPr/>
        </p:nvSpPr>
        <p:spPr>
          <a:xfrm>
            <a:off x="267450" y="1777000"/>
            <a:ext cx="1610700" cy="67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363759"/>
                </a:solidFill>
                <a:latin typeface="Source Sans Pro"/>
                <a:ea typeface="Source Sans Pro"/>
                <a:cs typeface="Source Sans Pro"/>
                <a:sym typeface="Source Sans Pro"/>
              </a:rPr>
              <a:t>Métaux ferreux </a:t>
            </a:r>
            <a:endParaRPr sz="1600">
              <a:solidFill>
                <a:srgbClr val="363759"/>
              </a:solidFill>
              <a:latin typeface="Source Sans Pro"/>
              <a:ea typeface="Source Sans Pro"/>
              <a:cs typeface="Source Sans Pro"/>
              <a:sym typeface="Source Sans Pro"/>
            </a:endParaRPr>
          </a:p>
          <a:p>
            <a:pPr indent="0" lvl="0" marL="0" rtl="0" algn="l">
              <a:lnSpc>
                <a:spcPct val="100000"/>
              </a:lnSpc>
              <a:spcBef>
                <a:spcPts val="1000"/>
              </a:spcBef>
              <a:spcAft>
                <a:spcPts val="0"/>
              </a:spcAft>
              <a:buNone/>
            </a:pPr>
            <a:r>
              <a:t/>
            </a:r>
            <a:endParaRPr b="1" sz="1600">
              <a:solidFill>
                <a:srgbClr val="363759"/>
              </a:solidFill>
              <a:latin typeface="Source Sans Pro"/>
              <a:ea typeface="Source Sans Pro"/>
              <a:cs typeface="Source Sans Pro"/>
              <a:sym typeface="Source Sans Pro"/>
            </a:endParaRPr>
          </a:p>
          <a:p>
            <a:pPr indent="0" lvl="0" marL="0" rtl="0" algn="just">
              <a:lnSpc>
                <a:spcPct val="100000"/>
              </a:lnSpc>
              <a:spcBef>
                <a:spcPts val="1000"/>
              </a:spcBef>
              <a:spcAft>
                <a:spcPts val="1000"/>
              </a:spcAft>
              <a:buNone/>
            </a:pPr>
            <a:r>
              <a:t/>
            </a:r>
            <a:endParaRPr sz="1300">
              <a:solidFill>
                <a:srgbClr val="363759"/>
              </a:solidFill>
              <a:latin typeface="Source Sans Pro"/>
              <a:ea typeface="Source Sans Pro"/>
              <a:cs typeface="Source Sans Pro"/>
              <a:sym typeface="Source Sans Pro"/>
            </a:endParaRPr>
          </a:p>
        </p:txBody>
      </p:sp>
      <p:cxnSp>
        <p:nvCxnSpPr>
          <p:cNvPr id="307" name="Google Shape;307;p47"/>
          <p:cNvCxnSpPr/>
          <p:nvPr/>
        </p:nvCxnSpPr>
        <p:spPr>
          <a:xfrm flipH="1" rot="10800000">
            <a:off x="1740025" y="1989050"/>
            <a:ext cx="1475100" cy="15000"/>
          </a:xfrm>
          <a:prstGeom prst="straightConnector1">
            <a:avLst/>
          </a:prstGeom>
          <a:noFill/>
          <a:ln cap="flat" cmpd="sng" w="38100">
            <a:solidFill>
              <a:srgbClr val="F05B4E"/>
            </a:solidFill>
            <a:prstDash val="solid"/>
            <a:round/>
            <a:headEnd len="med" w="med" type="oval"/>
            <a:tailEnd len="med" w="med" type="oval"/>
          </a:ln>
        </p:spPr>
      </p:cxnSp>
      <p:cxnSp>
        <p:nvCxnSpPr>
          <p:cNvPr id="308" name="Google Shape;308;p47"/>
          <p:cNvCxnSpPr/>
          <p:nvPr/>
        </p:nvCxnSpPr>
        <p:spPr>
          <a:xfrm>
            <a:off x="1956050" y="1283975"/>
            <a:ext cx="2337300" cy="556500"/>
          </a:xfrm>
          <a:prstGeom prst="straightConnector1">
            <a:avLst/>
          </a:prstGeom>
          <a:noFill/>
          <a:ln cap="flat" cmpd="sng" w="38100">
            <a:solidFill>
              <a:srgbClr val="F05B4E"/>
            </a:solidFill>
            <a:prstDash val="solid"/>
            <a:round/>
            <a:headEnd len="med" w="med" type="oval"/>
            <a:tailEnd len="med" w="med" type="oval"/>
          </a:ln>
        </p:spPr>
      </p:cxnSp>
      <p:sp>
        <p:nvSpPr>
          <p:cNvPr id="309" name="Google Shape;309;p47"/>
          <p:cNvSpPr txBox="1"/>
          <p:nvPr/>
        </p:nvSpPr>
        <p:spPr>
          <a:xfrm>
            <a:off x="61725" y="1033400"/>
            <a:ext cx="2016600" cy="34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363759"/>
                </a:solidFill>
                <a:latin typeface="Source Sans Pro"/>
                <a:ea typeface="Source Sans Pro"/>
                <a:cs typeface="Source Sans Pro"/>
                <a:sym typeface="Source Sans Pro"/>
              </a:rPr>
              <a:t>Cartes électroniques </a:t>
            </a:r>
            <a:endParaRPr sz="1600">
              <a:solidFill>
                <a:srgbClr val="363759"/>
              </a:solidFill>
              <a:latin typeface="Source Sans Pro"/>
              <a:ea typeface="Source Sans Pro"/>
              <a:cs typeface="Source Sans Pro"/>
              <a:sym typeface="Source Sans Pro"/>
            </a:endParaRPr>
          </a:p>
          <a:p>
            <a:pPr indent="0" lvl="0" marL="0" rtl="0" algn="l">
              <a:lnSpc>
                <a:spcPct val="100000"/>
              </a:lnSpc>
              <a:spcBef>
                <a:spcPts val="1000"/>
              </a:spcBef>
              <a:spcAft>
                <a:spcPts val="0"/>
              </a:spcAft>
              <a:buNone/>
            </a:pPr>
            <a:r>
              <a:t/>
            </a:r>
            <a:endParaRPr sz="1600">
              <a:solidFill>
                <a:srgbClr val="363759"/>
              </a:solidFill>
              <a:latin typeface="Source Sans Pro"/>
              <a:ea typeface="Source Sans Pro"/>
              <a:cs typeface="Source Sans Pro"/>
              <a:sym typeface="Source Sans Pro"/>
            </a:endParaRPr>
          </a:p>
          <a:p>
            <a:pPr indent="0" lvl="0" marL="0" rtl="0" algn="just">
              <a:lnSpc>
                <a:spcPct val="100000"/>
              </a:lnSpc>
              <a:spcBef>
                <a:spcPts val="1000"/>
              </a:spcBef>
              <a:spcAft>
                <a:spcPts val="1000"/>
              </a:spcAft>
              <a:buNone/>
            </a:pPr>
            <a:r>
              <a:t/>
            </a:r>
            <a:endParaRPr sz="1300">
              <a:solidFill>
                <a:srgbClr val="363759"/>
              </a:solidFill>
              <a:latin typeface="Source Sans Pro"/>
              <a:ea typeface="Source Sans Pro"/>
              <a:cs typeface="Source Sans Pro"/>
              <a:sym typeface="Source Sans Pro"/>
            </a:endParaRPr>
          </a:p>
        </p:txBody>
      </p:sp>
      <p:cxnSp>
        <p:nvCxnSpPr>
          <p:cNvPr id="310" name="Google Shape;310;p47"/>
          <p:cNvCxnSpPr>
            <a:endCxn id="298" idx="0"/>
          </p:cNvCxnSpPr>
          <p:nvPr/>
        </p:nvCxnSpPr>
        <p:spPr>
          <a:xfrm flipH="1">
            <a:off x="5423725" y="1273750"/>
            <a:ext cx="1544100" cy="678900"/>
          </a:xfrm>
          <a:prstGeom prst="straightConnector1">
            <a:avLst/>
          </a:prstGeom>
          <a:noFill/>
          <a:ln cap="flat" cmpd="sng" w="38100">
            <a:solidFill>
              <a:srgbClr val="F05B4E"/>
            </a:solidFill>
            <a:prstDash val="solid"/>
            <a:round/>
            <a:headEnd len="med" w="med" type="oval"/>
            <a:tailEnd len="med" w="med" type="oval"/>
          </a:ln>
        </p:spPr>
      </p:cxnSp>
      <p:sp>
        <p:nvSpPr>
          <p:cNvPr id="311" name="Google Shape;311;p47"/>
          <p:cNvSpPr txBox="1"/>
          <p:nvPr/>
        </p:nvSpPr>
        <p:spPr>
          <a:xfrm>
            <a:off x="6967825" y="911625"/>
            <a:ext cx="2176200" cy="64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363759"/>
                </a:solidFill>
                <a:latin typeface="Source Sans Pro"/>
                <a:ea typeface="Source Sans Pro"/>
                <a:cs typeface="Source Sans Pro"/>
                <a:sym typeface="Source Sans Pro"/>
              </a:rPr>
              <a:t>Composantes réglementées</a:t>
            </a:r>
            <a:endParaRPr sz="1600">
              <a:solidFill>
                <a:srgbClr val="363759"/>
              </a:solidFill>
              <a:latin typeface="Source Sans Pro"/>
              <a:ea typeface="Source Sans Pro"/>
              <a:cs typeface="Source Sans Pro"/>
              <a:sym typeface="Source Sans Pro"/>
            </a:endParaRPr>
          </a:p>
          <a:p>
            <a:pPr indent="0" lvl="0" marL="0" rtl="0" algn="l">
              <a:lnSpc>
                <a:spcPct val="100000"/>
              </a:lnSpc>
              <a:spcBef>
                <a:spcPts val="1000"/>
              </a:spcBef>
              <a:spcAft>
                <a:spcPts val="0"/>
              </a:spcAft>
              <a:buNone/>
            </a:pPr>
            <a:r>
              <a:t/>
            </a:r>
            <a:endParaRPr sz="1600">
              <a:solidFill>
                <a:srgbClr val="363759"/>
              </a:solidFill>
              <a:latin typeface="Source Sans Pro"/>
              <a:ea typeface="Source Sans Pro"/>
              <a:cs typeface="Source Sans Pro"/>
              <a:sym typeface="Source Sans Pro"/>
            </a:endParaRPr>
          </a:p>
          <a:p>
            <a:pPr indent="0" lvl="0" marL="0" rtl="0" algn="just">
              <a:lnSpc>
                <a:spcPct val="100000"/>
              </a:lnSpc>
              <a:spcBef>
                <a:spcPts val="1000"/>
              </a:spcBef>
              <a:spcAft>
                <a:spcPts val="1000"/>
              </a:spcAft>
              <a:buNone/>
            </a:pPr>
            <a:r>
              <a:t/>
            </a:r>
            <a:endParaRPr sz="1300">
              <a:solidFill>
                <a:srgbClr val="363759"/>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8"/>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500"/>
              <a:t>Composantes d’un cellulaire et matériaux rares</a:t>
            </a:r>
            <a:endParaRPr sz="2500">
              <a:solidFill>
                <a:srgbClr val="F05A4E"/>
              </a:solidFill>
            </a:endParaRPr>
          </a:p>
        </p:txBody>
      </p:sp>
      <p:pic>
        <p:nvPicPr>
          <p:cNvPr id="317" name="Google Shape;317;p48"/>
          <p:cNvPicPr preferRelativeResize="0"/>
          <p:nvPr/>
        </p:nvPicPr>
        <p:blipFill>
          <a:blip r:embed="rId3">
            <a:alphaModFix/>
          </a:blip>
          <a:stretch>
            <a:fillRect/>
          </a:stretch>
        </p:blipFill>
        <p:spPr>
          <a:xfrm>
            <a:off x="3138598" y="856925"/>
            <a:ext cx="4042801" cy="4042801"/>
          </a:xfrm>
          <a:prstGeom prst="rect">
            <a:avLst/>
          </a:prstGeom>
          <a:noFill/>
          <a:ln>
            <a:noFill/>
          </a:ln>
        </p:spPr>
      </p:pic>
      <p:sp>
        <p:nvSpPr>
          <p:cNvPr id="318" name="Google Shape;318;p48"/>
          <p:cNvSpPr/>
          <p:nvPr/>
        </p:nvSpPr>
        <p:spPr>
          <a:xfrm>
            <a:off x="4031850" y="1509875"/>
            <a:ext cx="2256300" cy="2621400"/>
          </a:xfrm>
          <a:prstGeom prst="roundRect">
            <a:avLst>
              <a:gd fmla="val 735" name="adj"/>
            </a:avLst>
          </a:prstGeom>
          <a:solidFill>
            <a:srgbClr val="363659">
              <a:alpha val="19660"/>
            </a:srgbClr>
          </a:solidFill>
          <a:ln>
            <a:noFill/>
          </a:ln>
          <a:effectLst>
            <a:outerShdw blurRad="57150" rotWithShape="0" algn="bl" dir="5400000" dist="19050">
              <a:srgbClr val="000000">
                <a:alpha val="6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8"/>
          <p:cNvSpPr/>
          <p:nvPr/>
        </p:nvSpPr>
        <p:spPr>
          <a:xfrm>
            <a:off x="5268525" y="1642650"/>
            <a:ext cx="866100" cy="1443600"/>
          </a:xfrm>
          <a:prstGeom prst="roundRect">
            <a:avLst>
              <a:gd fmla="val 16667" name="adj"/>
            </a:avLst>
          </a:prstGeom>
          <a:solidFill>
            <a:srgbClr val="363659">
              <a:alpha val="48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8"/>
          <p:cNvSpPr/>
          <p:nvPr/>
        </p:nvSpPr>
        <p:spPr>
          <a:xfrm>
            <a:off x="5269650" y="3202250"/>
            <a:ext cx="866100" cy="840600"/>
          </a:xfrm>
          <a:prstGeom prst="roundRect">
            <a:avLst>
              <a:gd fmla="val 16667" name="adj"/>
            </a:avLst>
          </a:prstGeom>
          <a:solidFill>
            <a:srgbClr val="363659">
              <a:alpha val="48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8"/>
          <p:cNvSpPr/>
          <p:nvPr/>
        </p:nvSpPr>
        <p:spPr>
          <a:xfrm>
            <a:off x="4191000" y="1642650"/>
            <a:ext cx="866100" cy="2400300"/>
          </a:xfrm>
          <a:prstGeom prst="roundRect">
            <a:avLst>
              <a:gd fmla="val 16667" name="adj"/>
            </a:avLst>
          </a:prstGeom>
          <a:solidFill>
            <a:srgbClr val="363759"/>
          </a:solidFill>
          <a:ln cap="flat" cmpd="sng" w="9525">
            <a:solidFill>
              <a:srgbClr val="3636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8"/>
          <p:cNvSpPr txBox="1"/>
          <p:nvPr/>
        </p:nvSpPr>
        <p:spPr>
          <a:xfrm>
            <a:off x="5268529" y="1759884"/>
            <a:ext cx="866100" cy="117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900">
                <a:solidFill>
                  <a:schemeClr val="lt1"/>
                </a:solidFill>
                <a:latin typeface="Source Sans Pro"/>
                <a:ea typeface="Source Sans Pro"/>
                <a:cs typeface="Source Sans Pro"/>
                <a:sym typeface="Source Sans Pro"/>
              </a:rPr>
              <a:t>30%  à 50%</a:t>
            </a:r>
            <a:endParaRPr b="1" sz="1900">
              <a:solidFill>
                <a:schemeClr val="lt1"/>
              </a:solidFill>
              <a:latin typeface="Source Sans Pro"/>
              <a:ea typeface="Source Sans Pro"/>
              <a:cs typeface="Source Sans Pro"/>
              <a:sym typeface="Source Sans Pro"/>
            </a:endParaRPr>
          </a:p>
          <a:p>
            <a:pPr indent="0" lvl="0" marL="457200" rtl="0" algn="l">
              <a:lnSpc>
                <a:spcPct val="100000"/>
              </a:lnSpc>
              <a:spcBef>
                <a:spcPts val="1000"/>
              </a:spcBef>
              <a:spcAft>
                <a:spcPts val="1000"/>
              </a:spcAft>
              <a:buNone/>
            </a:pPr>
            <a:r>
              <a:t/>
            </a:r>
            <a:endParaRPr>
              <a:solidFill>
                <a:srgbClr val="363759"/>
              </a:solidFill>
              <a:latin typeface="Source Sans Pro"/>
              <a:ea typeface="Source Sans Pro"/>
              <a:cs typeface="Source Sans Pro"/>
              <a:sym typeface="Source Sans Pro"/>
            </a:endParaRPr>
          </a:p>
        </p:txBody>
      </p:sp>
      <p:sp>
        <p:nvSpPr>
          <p:cNvPr id="323" name="Google Shape;323;p48"/>
          <p:cNvSpPr txBox="1"/>
          <p:nvPr/>
        </p:nvSpPr>
        <p:spPr>
          <a:xfrm>
            <a:off x="5268525" y="3282054"/>
            <a:ext cx="866100" cy="68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900">
                <a:solidFill>
                  <a:schemeClr val="lt1"/>
                </a:solidFill>
                <a:latin typeface="Source Sans Pro"/>
                <a:ea typeface="Source Sans Pro"/>
                <a:cs typeface="Source Sans Pro"/>
                <a:sym typeface="Source Sans Pro"/>
              </a:rPr>
              <a:t>10%  à 20%</a:t>
            </a:r>
            <a:endParaRPr b="1" sz="1900">
              <a:solidFill>
                <a:schemeClr val="lt1"/>
              </a:solidFill>
              <a:latin typeface="Source Sans Pro"/>
              <a:ea typeface="Source Sans Pro"/>
              <a:cs typeface="Source Sans Pro"/>
              <a:sym typeface="Source Sans Pro"/>
            </a:endParaRPr>
          </a:p>
          <a:p>
            <a:pPr indent="0" lvl="0" marL="457200" rtl="0" algn="l">
              <a:lnSpc>
                <a:spcPct val="100000"/>
              </a:lnSpc>
              <a:spcBef>
                <a:spcPts val="1000"/>
              </a:spcBef>
              <a:spcAft>
                <a:spcPts val="1000"/>
              </a:spcAft>
              <a:buNone/>
            </a:pPr>
            <a:r>
              <a:t/>
            </a:r>
            <a:endParaRPr>
              <a:solidFill>
                <a:srgbClr val="363759"/>
              </a:solidFill>
              <a:latin typeface="Source Sans Pro"/>
              <a:ea typeface="Source Sans Pro"/>
              <a:cs typeface="Source Sans Pro"/>
              <a:sym typeface="Source Sans Pro"/>
            </a:endParaRPr>
          </a:p>
        </p:txBody>
      </p:sp>
      <p:sp>
        <p:nvSpPr>
          <p:cNvPr id="324" name="Google Shape;324;p48"/>
          <p:cNvSpPr txBox="1"/>
          <p:nvPr/>
        </p:nvSpPr>
        <p:spPr>
          <a:xfrm>
            <a:off x="4191000" y="2065779"/>
            <a:ext cx="866100" cy="68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900">
                <a:solidFill>
                  <a:schemeClr val="lt1"/>
                </a:solidFill>
                <a:latin typeface="Source Sans Pro"/>
                <a:ea typeface="Source Sans Pro"/>
                <a:cs typeface="Source Sans Pro"/>
                <a:sym typeface="Source Sans Pro"/>
              </a:rPr>
              <a:t>40%  à 60%</a:t>
            </a:r>
            <a:endParaRPr b="1" sz="1900">
              <a:solidFill>
                <a:schemeClr val="lt1"/>
              </a:solidFill>
              <a:latin typeface="Source Sans Pro"/>
              <a:ea typeface="Source Sans Pro"/>
              <a:cs typeface="Source Sans Pro"/>
              <a:sym typeface="Source Sans Pro"/>
            </a:endParaRPr>
          </a:p>
          <a:p>
            <a:pPr indent="0" lvl="0" marL="457200" rtl="0" algn="l">
              <a:lnSpc>
                <a:spcPct val="100000"/>
              </a:lnSpc>
              <a:spcBef>
                <a:spcPts val="1000"/>
              </a:spcBef>
              <a:spcAft>
                <a:spcPts val="1000"/>
              </a:spcAft>
              <a:buNone/>
            </a:pPr>
            <a:r>
              <a:t/>
            </a:r>
            <a:endParaRPr>
              <a:solidFill>
                <a:srgbClr val="363759"/>
              </a:solidFill>
              <a:latin typeface="Source Sans Pro"/>
              <a:ea typeface="Source Sans Pro"/>
              <a:cs typeface="Source Sans Pro"/>
              <a:sym typeface="Source Sans Pro"/>
            </a:endParaRPr>
          </a:p>
        </p:txBody>
      </p:sp>
      <p:cxnSp>
        <p:nvCxnSpPr>
          <p:cNvPr id="325" name="Google Shape;325;p48"/>
          <p:cNvCxnSpPr>
            <a:stCxn id="322" idx="0"/>
          </p:cNvCxnSpPr>
          <p:nvPr/>
        </p:nvCxnSpPr>
        <p:spPr>
          <a:xfrm flipH="1" rot="10800000">
            <a:off x="5701579" y="1746984"/>
            <a:ext cx="1340700" cy="12900"/>
          </a:xfrm>
          <a:prstGeom prst="straightConnector1">
            <a:avLst/>
          </a:prstGeom>
          <a:noFill/>
          <a:ln cap="flat" cmpd="sng" w="38100">
            <a:solidFill>
              <a:srgbClr val="F05B4E"/>
            </a:solidFill>
            <a:prstDash val="solid"/>
            <a:round/>
            <a:headEnd len="med" w="med" type="oval"/>
            <a:tailEnd len="med" w="med" type="oval"/>
          </a:ln>
        </p:spPr>
      </p:cxnSp>
      <p:sp>
        <p:nvSpPr>
          <p:cNvPr id="326" name="Google Shape;326;p48"/>
          <p:cNvSpPr txBox="1"/>
          <p:nvPr/>
        </p:nvSpPr>
        <p:spPr>
          <a:xfrm>
            <a:off x="7113750" y="1517850"/>
            <a:ext cx="1695000" cy="105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363759"/>
                </a:solidFill>
                <a:latin typeface="Source Sans Pro"/>
                <a:ea typeface="Source Sans Pro"/>
                <a:cs typeface="Source Sans Pro"/>
                <a:sym typeface="Source Sans Pro"/>
              </a:rPr>
              <a:t>Plastique et matières synthétiques</a:t>
            </a:r>
            <a:endParaRPr sz="1600">
              <a:solidFill>
                <a:srgbClr val="363759"/>
              </a:solidFill>
              <a:latin typeface="Source Sans Pro"/>
              <a:ea typeface="Source Sans Pro"/>
              <a:cs typeface="Source Sans Pro"/>
              <a:sym typeface="Source Sans Pro"/>
            </a:endParaRPr>
          </a:p>
          <a:p>
            <a:pPr indent="0" lvl="0" marL="0" rtl="0" algn="just">
              <a:lnSpc>
                <a:spcPct val="100000"/>
              </a:lnSpc>
              <a:spcBef>
                <a:spcPts val="1000"/>
              </a:spcBef>
              <a:spcAft>
                <a:spcPts val="1000"/>
              </a:spcAft>
              <a:buNone/>
            </a:pPr>
            <a:r>
              <a:t/>
            </a:r>
            <a:endParaRPr sz="1300">
              <a:solidFill>
                <a:srgbClr val="363759"/>
              </a:solidFill>
              <a:latin typeface="Source Sans Pro"/>
              <a:ea typeface="Source Sans Pro"/>
              <a:cs typeface="Source Sans Pro"/>
              <a:sym typeface="Source Sans Pro"/>
            </a:endParaRPr>
          </a:p>
        </p:txBody>
      </p:sp>
      <p:cxnSp>
        <p:nvCxnSpPr>
          <p:cNvPr id="327" name="Google Shape;327;p48"/>
          <p:cNvCxnSpPr/>
          <p:nvPr/>
        </p:nvCxnSpPr>
        <p:spPr>
          <a:xfrm flipH="1" rot="10800000">
            <a:off x="5944204" y="3479597"/>
            <a:ext cx="1340700" cy="12900"/>
          </a:xfrm>
          <a:prstGeom prst="straightConnector1">
            <a:avLst/>
          </a:prstGeom>
          <a:noFill/>
          <a:ln cap="flat" cmpd="sng" w="38100">
            <a:solidFill>
              <a:srgbClr val="F05B4E"/>
            </a:solidFill>
            <a:prstDash val="solid"/>
            <a:round/>
            <a:headEnd len="med" w="med" type="oval"/>
            <a:tailEnd len="med" w="med" type="oval"/>
          </a:ln>
        </p:spPr>
      </p:cxnSp>
      <p:sp>
        <p:nvSpPr>
          <p:cNvPr id="328" name="Google Shape;328;p48"/>
          <p:cNvSpPr txBox="1"/>
          <p:nvPr/>
        </p:nvSpPr>
        <p:spPr>
          <a:xfrm>
            <a:off x="7395550" y="3339725"/>
            <a:ext cx="1340700" cy="105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363759"/>
                </a:solidFill>
                <a:latin typeface="Source Sans Pro"/>
                <a:ea typeface="Source Sans Pro"/>
                <a:cs typeface="Source Sans Pro"/>
                <a:sym typeface="Source Sans Pro"/>
              </a:rPr>
              <a:t>Verre et céramique</a:t>
            </a:r>
            <a:endParaRPr sz="1600">
              <a:solidFill>
                <a:srgbClr val="363759"/>
              </a:solidFill>
              <a:latin typeface="Source Sans Pro"/>
              <a:ea typeface="Source Sans Pro"/>
              <a:cs typeface="Source Sans Pro"/>
              <a:sym typeface="Source Sans Pro"/>
            </a:endParaRPr>
          </a:p>
          <a:p>
            <a:pPr indent="0" lvl="0" marL="0" rtl="0" algn="just">
              <a:lnSpc>
                <a:spcPct val="100000"/>
              </a:lnSpc>
              <a:spcBef>
                <a:spcPts val="1000"/>
              </a:spcBef>
              <a:spcAft>
                <a:spcPts val="1000"/>
              </a:spcAft>
              <a:buNone/>
            </a:pPr>
            <a:r>
              <a:t/>
            </a:r>
            <a:endParaRPr sz="1300">
              <a:solidFill>
                <a:srgbClr val="363759"/>
              </a:solidFill>
              <a:latin typeface="Source Sans Pro"/>
              <a:ea typeface="Source Sans Pro"/>
              <a:cs typeface="Source Sans Pro"/>
              <a:sym typeface="Source Sans Pro"/>
            </a:endParaRPr>
          </a:p>
        </p:txBody>
      </p:sp>
      <p:cxnSp>
        <p:nvCxnSpPr>
          <p:cNvPr id="329" name="Google Shape;329;p48"/>
          <p:cNvCxnSpPr/>
          <p:nvPr/>
        </p:nvCxnSpPr>
        <p:spPr>
          <a:xfrm>
            <a:off x="2582025" y="1820800"/>
            <a:ext cx="1794000" cy="6600"/>
          </a:xfrm>
          <a:prstGeom prst="straightConnector1">
            <a:avLst/>
          </a:prstGeom>
          <a:noFill/>
          <a:ln cap="flat" cmpd="sng" w="38100">
            <a:solidFill>
              <a:srgbClr val="F05B4E"/>
            </a:solidFill>
            <a:prstDash val="solid"/>
            <a:round/>
            <a:headEnd len="med" w="med" type="oval"/>
            <a:tailEnd len="med" w="med" type="oval"/>
          </a:ln>
        </p:spPr>
      </p:cxnSp>
      <p:sp>
        <p:nvSpPr>
          <p:cNvPr id="330" name="Google Shape;330;p48"/>
          <p:cNvSpPr txBox="1"/>
          <p:nvPr/>
        </p:nvSpPr>
        <p:spPr>
          <a:xfrm>
            <a:off x="477300" y="1642650"/>
            <a:ext cx="3466800" cy="318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363759"/>
                </a:solidFill>
                <a:latin typeface="Source Sans Pro"/>
                <a:ea typeface="Source Sans Pro"/>
                <a:cs typeface="Source Sans Pro"/>
                <a:sym typeface="Source Sans Pro"/>
              </a:rPr>
              <a:t>Métaux et substances</a:t>
            </a:r>
            <a:endParaRPr sz="1600">
              <a:solidFill>
                <a:srgbClr val="363759"/>
              </a:solidFill>
              <a:latin typeface="Source Sans Pro"/>
              <a:ea typeface="Source Sans Pro"/>
              <a:cs typeface="Source Sans Pro"/>
              <a:sym typeface="Source Sans Pro"/>
            </a:endParaRPr>
          </a:p>
          <a:p>
            <a:pPr indent="0" lvl="0" marL="457200" rtl="0" algn="l">
              <a:lnSpc>
                <a:spcPct val="100000"/>
              </a:lnSpc>
              <a:spcBef>
                <a:spcPts val="1000"/>
              </a:spcBef>
              <a:spcAft>
                <a:spcPts val="0"/>
              </a:spcAft>
              <a:buNone/>
            </a:pPr>
            <a:r>
              <a:t/>
            </a:r>
            <a:endParaRPr sz="1300">
              <a:solidFill>
                <a:srgbClr val="363759"/>
              </a:solidFill>
              <a:latin typeface="Source Sans Pro"/>
              <a:ea typeface="Source Sans Pro"/>
              <a:cs typeface="Source Sans Pro"/>
              <a:sym typeface="Source Sans Pro"/>
            </a:endParaRPr>
          </a:p>
          <a:p>
            <a:pPr indent="0" lvl="0" marL="0" rtl="0" algn="just">
              <a:lnSpc>
                <a:spcPct val="100000"/>
              </a:lnSpc>
              <a:spcBef>
                <a:spcPts val="1000"/>
              </a:spcBef>
              <a:spcAft>
                <a:spcPts val="1000"/>
              </a:spcAft>
              <a:buNone/>
            </a:pPr>
            <a:r>
              <a:t/>
            </a:r>
            <a:endParaRPr sz="1300">
              <a:solidFill>
                <a:srgbClr val="363759"/>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126" name="Shape 126"/>
        <p:cNvGrpSpPr/>
        <p:nvPr/>
      </p:nvGrpSpPr>
      <p:grpSpPr>
        <a:xfrm>
          <a:off x="0" y="0"/>
          <a:ext cx="0" cy="0"/>
          <a:chOff x="0" y="0"/>
          <a:chExt cx="0" cy="0"/>
        </a:xfrm>
      </p:grpSpPr>
      <p:sp>
        <p:nvSpPr>
          <p:cNvPr id="127" name="Google Shape;127;p31"/>
          <p:cNvSpPr txBox="1"/>
          <p:nvPr/>
        </p:nvSpPr>
        <p:spPr>
          <a:xfrm>
            <a:off x="936950" y="1331650"/>
            <a:ext cx="7612500" cy="793200"/>
          </a:xfrm>
          <a:prstGeom prst="rect">
            <a:avLst/>
          </a:prstGeom>
          <a:noFill/>
          <a:ln>
            <a:noFill/>
          </a:ln>
        </p:spPr>
        <p:txBody>
          <a:bodyPr anchorCtr="0" anchor="ctr" bIns="91425" lIns="91425" spcFirstLastPara="1" rIns="91425" wrap="square" tIns="91425">
            <a:noAutofit/>
          </a:bodyPr>
          <a:lstStyle/>
          <a:p>
            <a:pPr indent="-355600" lvl="0" marL="457200" marR="0" rtl="0" algn="l">
              <a:lnSpc>
                <a:spcPct val="115000"/>
              </a:lnSpc>
              <a:spcBef>
                <a:spcPts val="0"/>
              </a:spcBef>
              <a:spcAft>
                <a:spcPts val="0"/>
              </a:spcAft>
              <a:buClr>
                <a:srgbClr val="FFFFFF"/>
              </a:buClr>
              <a:buSzPts val="2000"/>
              <a:buFont typeface="Source Sans Pro"/>
              <a:buAutoNum type="arabicPeriod"/>
            </a:pPr>
            <a:r>
              <a:rPr lang="en" sz="2000">
                <a:solidFill>
                  <a:srgbClr val="FFFFFF"/>
                </a:solidFill>
                <a:latin typeface="Source Sans Pro"/>
                <a:ea typeface="Source Sans Pro"/>
                <a:cs typeface="Source Sans Pro"/>
                <a:sym typeface="Source Sans Pro"/>
              </a:rPr>
              <a:t>Le numérique et son impact environnemental</a:t>
            </a:r>
            <a:endParaRPr sz="2000">
              <a:solidFill>
                <a:srgbClr val="FFFFFF"/>
              </a:solidFill>
              <a:latin typeface="Source Sans Pro"/>
              <a:ea typeface="Source Sans Pro"/>
              <a:cs typeface="Source Sans Pro"/>
              <a:sym typeface="Source Sans Pro"/>
            </a:endParaRPr>
          </a:p>
        </p:txBody>
      </p:sp>
      <p:sp>
        <p:nvSpPr>
          <p:cNvPr id="128" name="Google Shape;128;p31"/>
          <p:cNvSpPr txBox="1"/>
          <p:nvPr/>
        </p:nvSpPr>
        <p:spPr>
          <a:xfrm>
            <a:off x="539250" y="2564950"/>
            <a:ext cx="7612500" cy="723900"/>
          </a:xfrm>
          <a:prstGeom prst="rect">
            <a:avLst/>
          </a:prstGeom>
          <a:noFill/>
          <a:ln>
            <a:noFill/>
          </a:ln>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None/>
            </a:pPr>
            <a:r>
              <a:rPr lang="en" sz="2000">
                <a:solidFill>
                  <a:srgbClr val="FFFFFF"/>
                </a:solidFill>
                <a:latin typeface="Source Sans Pro"/>
                <a:ea typeface="Source Sans Pro"/>
                <a:cs typeface="Source Sans Pro"/>
                <a:sym typeface="Source Sans Pro"/>
              </a:rPr>
              <a:t>3.    </a:t>
            </a:r>
            <a:r>
              <a:rPr lang="en" sz="2000">
                <a:solidFill>
                  <a:srgbClr val="FFFFFF"/>
                </a:solidFill>
                <a:latin typeface="Source Sans Pro"/>
                <a:ea typeface="Source Sans Pro"/>
                <a:cs typeface="Source Sans Pro"/>
                <a:sym typeface="Source Sans Pro"/>
              </a:rPr>
              <a:t>Repenser notre utilisation d’internet</a:t>
            </a:r>
            <a:endParaRPr sz="2000">
              <a:solidFill>
                <a:srgbClr val="FFFFFF"/>
              </a:solidFill>
              <a:latin typeface="Source Sans Pro"/>
              <a:ea typeface="Source Sans Pro"/>
              <a:cs typeface="Source Sans Pro"/>
              <a:sym typeface="Source Sans Pro"/>
            </a:endParaRPr>
          </a:p>
        </p:txBody>
      </p:sp>
      <p:sp>
        <p:nvSpPr>
          <p:cNvPr id="129" name="Google Shape;129;p31"/>
          <p:cNvSpPr txBox="1"/>
          <p:nvPr/>
        </p:nvSpPr>
        <p:spPr>
          <a:xfrm>
            <a:off x="992725" y="2124850"/>
            <a:ext cx="7612500" cy="4401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t/>
            </a:r>
            <a:endParaRPr sz="2000">
              <a:solidFill>
                <a:srgbClr val="FFFFFF"/>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None/>
            </a:pPr>
            <a:r>
              <a:rPr lang="en" sz="2000">
                <a:solidFill>
                  <a:srgbClr val="FFFFFF"/>
                </a:solidFill>
                <a:latin typeface="Source Sans Pro"/>
                <a:ea typeface="Source Sans Pro"/>
                <a:cs typeface="Source Sans Pro"/>
                <a:sym typeface="Source Sans Pro"/>
              </a:rPr>
              <a:t>2.    L’empreinte écologique des appareils informatiques</a:t>
            </a:r>
            <a:endParaRPr sz="2000">
              <a:solidFill>
                <a:srgbClr val="FFFFFF"/>
              </a:solidFill>
              <a:latin typeface="Source Sans Pro"/>
              <a:ea typeface="Source Sans Pro"/>
              <a:cs typeface="Source Sans Pro"/>
              <a:sym typeface="Source Sans Pro"/>
            </a:endParaRPr>
          </a:p>
          <a:p>
            <a:pPr indent="0" lvl="0" marL="457200" marR="0" rtl="0" algn="l">
              <a:lnSpc>
                <a:spcPct val="115000"/>
              </a:lnSpc>
              <a:spcBef>
                <a:spcPts val="0"/>
              </a:spcBef>
              <a:spcAft>
                <a:spcPts val="0"/>
              </a:spcAft>
              <a:buNone/>
            </a:pPr>
            <a:r>
              <a:t/>
            </a:r>
            <a:endParaRPr sz="2000">
              <a:solidFill>
                <a:srgbClr val="FFFFFF"/>
              </a:solidFill>
              <a:latin typeface="Source Sans Pro"/>
              <a:ea typeface="Source Sans Pro"/>
              <a:cs typeface="Source Sans Pro"/>
              <a:sym typeface="Source Sans Pro"/>
            </a:endParaRPr>
          </a:p>
        </p:txBody>
      </p:sp>
      <p:sp>
        <p:nvSpPr>
          <p:cNvPr id="130" name="Google Shape;130;p31"/>
          <p:cNvSpPr txBox="1"/>
          <p:nvPr>
            <p:ph type="title"/>
          </p:nvPr>
        </p:nvSpPr>
        <p:spPr>
          <a:xfrm>
            <a:off x="477300" y="228600"/>
            <a:ext cx="8189400" cy="9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
              <a:t>Programme</a:t>
            </a:r>
            <a:r>
              <a:rPr lang="en">
                <a:latin typeface="Source Sans Pro SemiBold"/>
                <a:ea typeface="Source Sans Pro SemiBold"/>
                <a:cs typeface="Source Sans Pro SemiBold"/>
                <a:sym typeface="Source Sans Pro SemiBold"/>
              </a:rPr>
              <a:t> </a:t>
            </a:r>
            <a:endParaRPr>
              <a:latin typeface="Source Sans Pro SemiBold"/>
              <a:ea typeface="Source Sans Pro SemiBold"/>
              <a:cs typeface="Source Sans Pro SemiBold"/>
              <a:sym typeface="Source Sans Pro SemiBold"/>
            </a:endParaRPr>
          </a:p>
        </p:txBody>
      </p:sp>
      <p:sp>
        <p:nvSpPr>
          <p:cNvPr id="131" name="Google Shape;131;p31"/>
          <p:cNvSpPr txBox="1"/>
          <p:nvPr/>
        </p:nvSpPr>
        <p:spPr>
          <a:xfrm>
            <a:off x="539250" y="3288850"/>
            <a:ext cx="5354100" cy="4926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lang="en" sz="2000">
                <a:solidFill>
                  <a:schemeClr val="lt1"/>
                </a:solidFill>
                <a:latin typeface="Source Sans Pro"/>
                <a:ea typeface="Source Sans Pro"/>
                <a:cs typeface="Source Sans Pro"/>
                <a:sym typeface="Source Sans Pro"/>
              </a:rPr>
              <a:t>4.    L’é</a:t>
            </a:r>
            <a:r>
              <a:rPr lang="en" sz="2000">
                <a:solidFill>
                  <a:schemeClr val="lt1"/>
                </a:solidFill>
                <a:latin typeface="Source Sans Pro"/>
                <a:ea typeface="Source Sans Pro"/>
                <a:cs typeface="Source Sans Pro"/>
                <a:sym typeface="Source Sans Pro"/>
              </a:rPr>
              <a:t>coanxiété et l’engagement social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9"/>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Arial"/>
              <a:buNone/>
            </a:pPr>
            <a:r>
              <a:rPr lang="en" sz="2500"/>
              <a:t>Quelles matériaux pourront être récupérés? Calculez-le!</a:t>
            </a:r>
            <a:endParaRPr sz="2500"/>
          </a:p>
        </p:txBody>
      </p:sp>
      <p:pic>
        <p:nvPicPr>
          <p:cNvPr id="336" name="Google Shape;336;p49"/>
          <p:cNvPicPr preferRelativeResize="0"/>
          <p:nvPr/>
        </p:nvPicPr>
        <p:blipFill>
          <a:blip r:embed="rId3">
            <a:alphaModFix/>
          </a:blip>
          <a:stretch>
            <a:fillRect/>
          </a:stretch>
        </p:blipFill>
        <p:spPr>
          <a:xfrm>
            <a:off x="607687" y="995350"/>
            <a:ext cx="2682663" cy="3813025"/>
          </a:xfrm>
          <a:prstGeom prst="rect">
            <a:avLst/>
          </a:prstGeom>
          <a:noFill/>
          <a:ln>
            <a:noFill/>
          </a:ln>
        </p:spPr>
      </p:pic>
      <p:sp>
        <p:nvSpPr>
          <p:cNvPr id="337" name="Google Shape;337;p49"/>
          <p:cNvSpPr txBox="1"/>
          <p:nvPr/>
        </p:nvSpPr>
        <p:spPr>
          <a:xfrm>
            <a:off x="3394700" y="1439100"/>
            <a:ext cx="5319600" cy="1539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1000"/>
              </a:spcAft>
              <a:buNone/>
            </a:pPr>
            <a:r>
              <a:rPr lang="en" sz="2000">
                <a:solidFill>
                  <a:srgbClr val="363759"/>
                </a:solidFill>
                <a:latin typeface="Source Sans Pro"/>
                <a:ea typeface="Source Sans Pro"/>
                <a:cs typeface="Source Sans Pro"/>
                <a:sym typeface="Source Sans Pro"/>
              </a:rPr>
              <a:t>En recyclant 1 million de tablettes, nous pouvons récupérer 350 Kg d’argent, 34 Kg d’or, 16,000 Kg de cuivre et 15 Kg de palladium.</a:t>
            </a:r>
            <a:endParaRPr sz="2000">
              <a:solidFill>
                <a:srgbClr val="363759"/>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341" name="Shape 341"/>
        <p:cNvGrpSpPr/>
        <p:nvPr/>
      </p:nvGrpSpPr>
      <p:grpSpPr>
        <a:xfrm>
          <a:off x="0" y="0"/>
          <a:ext cx="0" cy="0"/>
          <a:chOff x="0" y="0"/>
          <a:chExt cx="0" cy="0"/>
        </a:xfrm>
      </p:grpSpPr>
      <p:sp>
        <p:nvSpPr>
          <p:cNvPr id="342" name="Google Shape;342;p50"/>
          <p:cNvSpPr txBox="1"/>
          <p:nvPr>
            <p:ph type="title"/>
          </p:nvPr>
        </p:nvSpPr>
        <p:spPr>
          <a:xfrm>
            <a:off x="0" y="0"/>
            <a:ext cx="9085500" cy="514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 sz="3400">
                <a:solidFill>
                  <a:srgbClr val="F05B4E"/>
                </a:solidFill>
              </a:rPr>
              <a:t>3. </a:t>
            </a:r>
            <a:r>
              <a:rPr b="1" lang="en" sz="3400">
                <a:solidFill>
                  <a:srgbClr val="F05B4E"/>
                </a:solidFill>
              </a:rPr>
              <a:t>Repenser notre utilisation d’internet</a:t>
            </a:r>
            <a:endParaRPr b="1" sz="3400">
              <a:solidFill>
                <a:srgbClr val="F05B4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1"/>
          <p:cNvSpPr txBox="1"/>
          <p:nvPr>
            <p:ph type="title"/>
          </p:nvPr>
        </p:nvSpPr>
        <p:spPr>
          <a:xfrm>
            <a:off x="477300" y="0"/>
            <a:ext cx="8189400" cy="9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Quel est mon réel impact? Trois outils pour le calculer.</a:t>
            </a:r>
            <a:endParaRPr/>
          </a:p>
        </p:txBody>
      </p:sp>
      <p:pic>
        <p:nvPicPr>
          <p:cNvPr id="348" name="Google Shape;348;p51"/>
          <p:cNvPicPr preferRelativeResize="0"/>
          <p:nvPr/>
        </p:nvPicPr>
        <p:blipFill>
          <a:blip r:embed="rId3">
            <a:alphaModFix/>
          </a:blip>
          <a:stretch>
            <a:fillRect/>
          </a:stretch>
        </p:blipFill>
        <p:spPr>
          <a:xfrm>
            <a:off x="1707788" y="816900"/>
            <a:ext cx="5728415" cy="3924300"/>
          </a:xfrm>
          <a:prstGeom prst="rect">
            <a:avLst/>
          </a:prstGeom>
          <a:noFill/>
          <a:ln>
            <a:noFill/>
          </a:ln>
        </p:spPr>
      </p:pic>
      <p:pic>
        <p:nvPicPr>
          <p:cNvPr id="349" name="Google Shape;349;p51"/>
          <p:cNvPicPr preferRelativeResize="0"/>
          <p:nvPr/>
        </p:nvPicPr>
        <p:blipFill>
          <a:blip r:embed="rId4">
            <a:alphaModFix/>
          </a:blip>
          <a:stretch>
            <a:fillRect/>
          </a:stretch>
        </p:blipFill>
        <p:spPr>
          <a:xfrm>
            <a:off x="1495073" y="816900"/>
            <a:ext cx="6153866" cy="3924301"/>
          </a:xfrm>
          <a:prstGeom prst="rect">
            <a:avLst/>
          </a:prstGeom>
          <a:noFill/>
          <a:ln>
            <a:noFill/>
          </a:ln>
        </p:spPr>
      </p:pic>
      <p:pic>
        <p:nvPicPr>
          <p:cNvPr id="350" name="Google Shape;350;p51"/>
          <p:cNvPicPr preferRelativeResize="0"/>
          <p:nvPr/>
        </p:nvPicPr>
        <p:blipFill>
          <a:blip r:embed="rId5">
            <a:alphaModFix/>
          </a:blip>
          <a:stretch>
            <a:fillRect/>
          </a:stretch>
        </p:blipFill>
        <p:spPr>
          <a:xfrm>
            <a:off x="2200082" y="0"/>
            <a:ext cx="4743836" cy="5143500"/>
          </a:xfrm>
          <a:prstGeom prst="rect">
            <a:avLst/>
          </a:prstGeom>
          <a:noFill/>
          <a:ln>
            <a:noFill/>
          </a:ln>
        </p:spPr>
      </p:pic>
      <p:sp>
        <p:nvSpPr>
          <p:cNvPr id="351" name="Google Shape;351;p51"/>
          <p:cNvSpPr/>
          <p:nvPr/>
        </p:nvSpPr>
        <p:spPr>
          <a:xfrm rot="2923487">
            <a:off x="6011675" y="560901"/>
            <a:ext cx="2155147" cy="1218301"/>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2" name="Google Shape;352;p51"/>
          <p:cNvPicPr preferRelativeResize="0"/>
          <p:nvPr/>
        </p:nvPicPr>
        <p:blipFill>
          <a:blip r:embed="rId6">
            <a:alphaModFix/>
          </a:blip>
          <a:stretch>
            <a:fillRect/>
          </a:stretch>
        </p:blipFill>
        <p:spPr>
          <a:xfrm>
            <a:off x="2435429" y="0"/>
            <a:ext cx="4273143" cy="5143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48"/>
                                        </p:tgtEl>
                                      </p:cBhvr>
                                    </p:animEffect>
                                    <p:set>
                                      <p:cBhvr>
                                        <p:cTn dur="1" fill="hold">
                                          <p:stCondLst>
                                            <p:cond delay="1000"/>
                                          </p:stCondLst>
                                        </p:cTn>
                                        <p:tgtEl>
                                          <p:spTgt spid="3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49"/>
                                        </p:tgtEl>
                                      </p:cBhvr>
                                    </p:animEffect>
                                    <p:set>
                                      <p:cBhvr>
                                        <p:cTn dur="1" fill="hold">
                                          <p:stCondLst>
                                            <p:cond delay="1000"/>
                                          </p:stCondLst>
                                        </p:cTn>
                                        <p:tgtEl>
                                          <p:spTgt spid="3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47"/>
                                        </p:tgtEl>
                                      </p:cBhvr>
                                    </p:animEffect>
                                    <p:set>
                                      <p:cBhvr>
                                        <p:cTn dur="1" fill="hold">
                                          <p:stCondLst>
                                            <p:cond delay="1000"/>
                                          </p:stCondLst>
                                        </p:cTn>
                                        <p:tgtEl>
                                          <p:spTgt spid="3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51"/>
                                        </p:tgtEl>
                                      </p:cBhvr>
                                    </p:animEffect>
                                    <p:set>
                                      <p:cBhvr>
                                        <p:cTn dur="1" fill="hold">
                                          <p:stCondLst>
                                            <p:cond delay="1000"/>
                                          </p:stCondLst>
                                        </p:cTn>
                                        <p:tgtEl>
                                          <p:spTgt spid="3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50"/>
                                        </p:tgtEl>
                                      </p:cBhvr>
                                    </p:animEffect>
                                    <p:set>
                                      <p:cBhvr>
                                        <p:cTn dur="1" fill="hold">
                                          <p:stCondLst>
                                            <p:cond delay="1000"/>
                                          </p:stCondLst>
                                        </p:cTn>
                                        <p:tgtEl>
                                          <p:spTgt spid="3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2"/>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500"/>
              <a:t>Les grands axes pour naviguer de façon plus verte</a:t>
            </a:r>
            <a:endParaRPr sz="2500">
              <a:solidFill>
                <a:srgbClr val="F05A4E"/>
              </a:solidFill>
            </a:endParaRPr>
          </a:p>
        </p:txBody>
      </p:sp>
      <p:sp>
        <p:nvSpPr>
          <p:cNvPr id="358" name="Google Shape;358;p52"/>
          <p:cNvSpPr txBox="1"/>
          <p:nvPr/>
        </p:nvSpPr>
        <p:spPr>
          <a:xfrm>
            <a:off x="1074125" y="3353350"/>
            <a:ext cx="1202400" cy="876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700">
                <a:solidFill>
                  <a:srgbClr val="363759"/>
                </a:solidFill>
                <a:latin typeface="Source Sans Pro"/>
                <a:ea typeface="Source Sans Pro"/>
                <a:cs typeface="Source Sans Pro"/>
                <a:sym typeface="Source Sans Pro"/>
              </a:rPr>
              <a:t>VIDÉO</a:t>
            </a:r>
            <a:endParaRPr b="1" sz="1700">
              <a:solidFill>
                <a:srgbClr val="363759"/>
              </a:solidFill>
              <a:latin typeface="Source Sans Pro"/>
              <a:ea typeface="Source Sans Pro"/>
              <a:cs typeface="Source Sans Pro"/>
              <a:sym typeface="Source Sans Pro"/>
            </a:endParaRPr>
          </a:p>
          <a:p>
            <a:pPr indent="0" lvl="0" marL="457200" rtl="0" algn="l">
              <a:lnSpc>
                <a:spcPct val="100000"/>
              </a:lnSpc>
              <a:spcBef>
                <a:spcPts val="1000"/>
              </a:spcBef>
              <a:spcAft>
                <a:spcPts val="1000"/>
              </a:spcAft>
              <a:buNone/>
            </a:pPr>
            <a:r>
              <a:t/>
            </a:r>
            <a:endParaRPr>
              <a:solidFill>
                <a:srgbClr val="363759"/>
              </a:solidFill>
              <a:latin typeface="Source Sans Pro"/>
              <a:ea typeface="Source Sans Pro"/>
              <a:cs typeface="Source Sans Pro"/>
              <a:sym typeface="Source Sans Pro"/>
            </a:endParaRPr>
          </a:p>
        </p:txBody>
      </p:sp>
      <p:sp>
        <p:nvSpPr>
          <p:cNvPr id="359" name="Google Shape;359;p52"/>
          <p:cNvSpPr txBox="1"/>
          <p:nvPr/>
        </p:nvSpPr>
        <p:spPr>
          <a:xfrm>
            <a:off x="3966099" y="3333550"/>
            <a:ext cx="1202400" cy="567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700">
                <a:solidFill>
                  <a:srgbClr val="363759"/>
                </a:solidFill>
                <a:latin typeface="Source Sans Pro"/>
                <a:ea typeface="Source Sans Pro"/>
                <a:cs typeface="Source Sans Pro"/>
                <a:sym typeface="Source Sans Pro"/>
              </a:rPr>
              <a:t>E-MAIL</a:t>
            </a:r>
            <a:endParaRPr b="1" sz="1700">
              <a:solidFill>
                <a:srgbClr val="363759"/>
              </a:solidFill>
              <a:latin typeface="Source Sans Pro"/>
              <a:ea typeface="Source Sans Pro"/>
              <a:cs typeface="Source Sans Pro"/>
              <a:sym typeface="Source Sans Pro"/>
            </a:endParaRPr>
          </a:p>
          <a:p>
            <a:pPr indent="0" lvl="0" marL="457200" rtl="0" algn="l">
              <a:lnSpc>
                <a:spcPct val="100000"/>
              </a:lnSpc>
              <a:spcBef>
                <a:spcPts val="1000"/>
              </a:spcBef>
              <a:spcAft>
                <a:spcPts val="1000"/>
              </a:spcAft>
              <a:buNone/>
            </a:pPr>
            <a:r>
              <a:t/>
            </a:r>
            <a:endParaRPr>
              <a:solidFill>
                <a:srgbClr val="363759"/>
              </a:solidFill>
              <a:latin typeface="Source Sans Pro"/>
              <a:ea typeface="Source Sans Pro"/>
              <a:cs typeface="Source Sans Pro"/>
              <a:sym typeface="Source Sans Pro"/>
            </a:endParaRPr>
          </a:p>
        </p:txBody>
      </p:sp>
      <p:sp>
        <p:nvSpPr>
          <p:cNvPr id="360" name="Google Shape;360;p52"/>
          <p:cNvSpPr txBox="1"/>
          <p:nvPr/>
        </p:nvSpPr>
        <p:spPr>
          <a:xfrm>
            <a:off x="6093300" y="3333550"/>
            <a:ext cx="2268900" cy="876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700">
                <a:solidFill>
                  <a:srgbClr val="363759"/>
                </a:solidFill>
                <a:latin typeface="Source Sans Pro"/>
                <a:ea typeface="Source Sans Pro"/>
                <a:cs typeface="Source Sans Pro"/>
                <a:sym typeface="Source Sans Pro"/>
              </a:rPr>
              <a:t>NAVIGATION WEB</a:t>
            </a:r>
            <a:endParaRPr b="1" sz="1700">
              <a:solidFill>
                <a:srgbClr val="363759"/>
              </a:solidFill>
              <a:latin typeface="Source Sans Pro"/>
              <a:ea typeface="Source Sans Pro"/>
              <a:cs typeface="Source Sans Pro"/>
              <a:sym typeface="Source Sans Pro"/>
            </a:endParaRPr>
          </a:p>
          <a:p>
            <a:pPr indent="0" lvl="0" marL="457200" rtl="0" algn="l">
              <a:lnSpc>
                <a:spcPct val="100000"/>
              </a:lnSpc>
              <a:spcBef>
                <a:spcPts val="0"/>
              </a:spcBef>
              <a:spcAft>
                <a:spcPts val="1000"/>
              </a:spcAft>
              <a:buNone/>
            </a:pPr>
            <a:r>
              <a:t/>
            </a:r>
            <a:endParaRPr>
              <a:solidFill>
                <a:srgbClr val="363759"/>
              </a:solidFill>
              <a:latin typeface="Source Sans Pro"/>
              <a:ea typeface="Source Sans Pro"/>
              <a:cs typeface="Source Sans Pro"/>
              <a:sym typeface="Source Sans Pro"/>
            </a:endParaRPr>
          </a:p>
        </p:txBody>
      </p:sp>
      <p:pic>
        <p:nvPicPr>
          <p:cNvPr id="361" name="Google Shape;361;p52"/>
          <p:cNvPicPr preferRelativeResize="0"/>
          <p:nvPr/>
        </p:nvPicPr>
        <p:blipFill>
          <a:blip r:embed="rId3">
            <a:alphaModFix/>
          </a:blip>
          <a:stretch>
            <a:fillRect/>
          </a:stretch>
        </p:blipFill>
        <p:spPr>
          <a:xfrm>
            <a:off x="1053800" y="2090500"/>
            <a:ext cx="1243050" cy="1243050"/>
          </a:xfrm>
          <a:prstGeom prst="rect">
            <a:avLst/>
          </a:prstGeom>
          <a:noFill/>
          <a:ln>
            <a:noFill/>
          </a:ln>
        </p:spPr>
      </p:pic>
      <p:pic>
        <p:nvPicPr>
          <p:cNvPr id="362" name="Google Shape;362;p52"/>
          <p:cNvPicPr preferRelativeResize="0"/>
          <p:nvPr/>
        </p:nvPicPr>
        <p:blipFill>
          <a:blip r:embed="rId4">
            <a:alphaModFix/>
          </a:blip>
          <a:stretch>
            <a:fillRect/>
          </a:stretch>
        </p:blipFill>
        <p:spPr>
          <a:xfrm>
            <a:off x="3950475" y="2090500"/>
            <a:ext cx="1243050" cy="1243050"/>
          </a:xfrm>
          <a:prstGeom prst="rect">
            <a:avLst/>
          </a:prstGeom>
          <a:noFill/>
          <a:ln>
            <a:noFill/>
          </a:ln>
        </p:spPr>
      </p:pic>
      <p:pic>
        <p:nvPicPr>
          <p:cNvPr id="363" name="Google Shape;363;p52"/>
          <p:cNvPicPr preferRelativeResize="0"/>
          <p:nvPr/>
        </p:nvPicPr>
        <p:blipFill>
          <a:blip r:embed="rId5">
            <a:alphaModFix/>
          </a:blip>
          <a:stretch>
            <a:fillRect/>
          </a:stretch>
        </p:blipFill>
        <p:spPr>
          <a:xfrm>
            <a:off x="6606220" y="2090488"/>
            <a:ext cx="1243050" cy="12430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3"/>
          <p:cNvSpPr txBox="1"/>
          <p:nvPr>
            <p:ph type="title"/>
          </p:nvPr>
        </p:nvSpPr>
        <p:spPr>
          <a:xfrm>
            <a:off x="477300" y="0"/>
            <a:ext cx="8189400" cy="9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Les vidéos </a:t>
            </a:r>
            <a:endParaRPr/>
          </a:p>
        </p:txBody>
      </p:sp>
      <p:sp>
        <p:nvSpPr>
          <p:cNvPr id="369" name="Google Shape;369;p53"/>
          <p:cNvSpPr txBox="1"/>
          <p:nvPr/>
        </p:nvSpPr>
        <p:spPr>
          <a:xfrm>
            <a:off x="393000" y="914400"/>
            <a:ext cx="8217900" cy="4113900"/>
          </a:xfrm>
          <a:prstGeom prst="rect">
            <a:avLst/>
          </a:prstGeom>
          <a:noFill/>
          <a:ln>
            <a:noFill/>
          </a:ln>
        </p:spPr>
        <p:txBody>
          <a:bodyPr anchorCtr="0" anchor="t" bIns="91425" lIns="91425" spcFirstLastPara="1" rIns="91425" wrap="square" tIns="91425">
            <a:noAutofit/>
          </a:bodyPr>
          <a:lstStyle/>
          <a:p>
            <a:pPr indent="-349250" lvl="0" marL="457200" rtl="0" algn="just">
              <a:lnSpc>
                <a:spcPct val="150000"/>
              </a:lnSpc>
              <a:spcBef>
                <a:spcPts val="0"/>
              </a:spcBef>
              <a:spcAft>
                <a:spcPts val="0"/>
              </a:spcAft>
              <a:buClr>
                <a:srgbClr val="363759"/>
              </a:buClr>
              <a:buSzPts val="1900"/>
              <a:buFont typeface="Source Sans Pro"/>
              <a:buChar char="●"/>
            </a:pPr>
            <a:r>
              <a:rPr lang="en" sz="1900">
                <a:solidFill>
                  <a:srgbClr val="363759"/>
                </a:solidFill>
                <a:latin typeface="Source Sans Pro"/>
                <a:ea typeface="Source Sans Pro"/>
                <a:cs typeface="Source Sans Pro"/>
                <a:sym typeface="Source Sans Pro"/>
              </a:rPr>
              <a:t>Opter pour le wifi, plutôt que le réseau data.</a:t>
            </a:r>
            <a:endParaRPr sz="1900">
              <a:solidFill>
                <a:srgbClr val="363759"/>
              </a:solidFill>
              <a:latin typeface="Source Sans Pro"/>
              <a:ea typeface="Source Sans Pro"/>
              <a:cs typeface="Source Sans Pro"/>
              <a:sym typeface="Source Sans Pro"/>
            </a:endParaRPr>
          </a:p>
          <a:p>
            <a:pPr indent="-349250" lvl="0" marL="457200" rtl="0" algn="just">
              <a:lnSpc>
                <a:spcPct val="150000"/>
              </a:lnSpc>
              <a:spcBef>
                <a:spcPts val="0"/>
              </a:spcBef>
              <a:spcAft>
                <a:spcPts val="0"/>
              </a:spcAft>
              <a:buClr>
                <a:srgbClr val="363759"/>
              </a:buClr>
              <a:buSzPts val="1900"/>
              <a:buFont typeface="Source Sans Pro"/>
              <a:buChar char="●"/>
            </a:pPr>
            <a:r>
              <a:rPr lang="en" sz="1900">
                <a:solidFill>
                  <a:srgbClr val="363759"/>
                </a:solidFill>
                <a:latin typeface="Source Sans Pro"/>
                <a:ea typeface="Source Sans Pro"/>
                <a:cs typeface="Source Sans Pro"/>
                <a:sym typeface="Source Sans Pro"/>
              </a:rPr>
              <a:t>Télécharger les vidéos pour les écoutes multiples ou récurrentes.</a:t>
            </a:r>
            <a:endParaRPr sz="1900">
              <a:solidFill>
                <a:srgbClr val="363759"/>
              </a:solidFill>
              <a:latin typeface="Source Sans Pro"/>
              <a:ea typeface="Source Sans Pro"/>
              <a:cs typeface="Source Sans Pro"/>
              <a:sym typeface="Source Sans Pro"/>
            </a:endParaRPr>
          </a:p>
          <a:p>
            <a:pPr indent="-349250" lvl="0" marL="457200" rtl="0" algn="just">
              <a:lnSpc>
                <a:spcPct val="150000"/>
              </a:lnSpc>
              <a:spcBef>
                <a:spcPts val="0"/>
              </a:spcBef>
              <a:spcAft>
                <a:spcPts val="0"/>
              </a:spcAft>
              <a:buClr>
                <a:srgbClr val="363759"/>
              </a:buClr>
              <a:buSzPts val="1900"/>
              <a:buFont typeface="Source Sans Pro"/>
              <a:buChar char="●"/>
            </a:pPr>
            <a:r>
              <a:rPr lang="en" sz="1900">
                <a:solidFill>
                  <a:srgbClr val="363759"/>
                </a:solidFill>
                <a:latin typeface="Source Sans Pro"/>
                <a:ea typeface="Source Sans Pro"/>
                <a:cs typeface="Source Sans Pro"/>
                <a:sym typeface="Source Sans Pro"/>
              </a:rPr>
              <a:t>Diminuer la qualité de votre vidéos (pas HD ou ULTRA HD).</a:t>
            </a:r>
            <a:endParaRPr sz="1900">
              <a:solidFill>
                <a:srgbClr val="363759"/>
              </a:solidFill>
              <a:latin typeface="Source Sans Pro"/>
              <a:ea typeface="Source Sans Pro"/>
              <a:cs typeface="Source Sans Pro"/>
              <a:sym typeface="Source Sans Pro"/>
            </a:endParaRPr>
          </a:p>
          <a:p>
            <a:pPr indent="-349250" lvl="0" marL="457200" rtl="0" algn="just">
              <a:lnSpc>
                <a:spcPct val="150000"/>
              </a:lnSpc>
              <a:spcBef>
                <a:spcPts val="0"/>
              </a:spcBef>
              <a:spcAft>
                <a:spcPts val="0"/>
              </a:spcAft>
              <a:buClr>
                <a:srgbClr val="363759"/>
              </a:buClr>
              <a:buSzPts val="1900"/>
              <a:buFont typeface="Source Sans Pro"/>
              <a:buChar char="●"/>
            </a:pPr>
            <a:r>
              <a:rPr lang="en" sz="1900">
                <a:solidFill>
                  <a:srgbClr val="363759"/>
                </a:solidFill>
                <a:latin typeface="Source Sans Pro"/>
                <a:ea typeface="Source Sans Pro"/>
                <a:cs typeface="Source Sans Pro"/>
                <a:sym typeface="Source Sans Pro"/>
              </a:rPr>
              <a:t>Diminuer sa consommation.</a:t>
            </a:r>
            <a:endParaRPr sz="1900">
              <a:solidFill>
                <a:srgbClr val="363759"/>
              </a:solidFill>
              <a:latin typeface="Source Sans Pro"/>
              <a:ea typeface="Source Sans Pro"/>
              <a:cs typeface="Source Sans Pro"/>
              <a:sym typeface="Source Sans Pro"/>
            </a:endParaRPr>
          </a:p>
          <a:p>
            <a:pPr indent="0" lvl="0" marL="0" rtl="0" algn="just">
              <a:lnSpc>
                <a:spcPct val="150000"/>
              </a:lnSpc>
              <a:spcBef>
                <a:spcPts val="1000"/>
              </a:spcBef>
              <a:spcAft>
                <a:spcPts val="1000"/>
              </a:spcAft>
              <a:buNone/>
            </a:pPr>
            <a:r>
              <a:t/>
            </a:r>
            <a:endParaRPr sz="1900">
              <a:solidFill>
                <a:srgbClr val="363759"/>
              </a:solidFill>
              <a:latin typeface="Source Sans Pro"/>
              <a:ea typeface="Source Sans Pro"/>
              <a:cs typeface="Source Sans Pro"/>
              <a:sym typeface="Source Sans Pro"/>
            </a:endParaRPr>
          </a:p>
        </p:txBody>
      </p:sp>
      <p:pic>
        <p:nvPicPr>
          <p:cNvPr id="370" name="Google Shape;370;p53"/>
          <p:cNvPicPr preferRelativeResize="0"/>
          <p:nvPr/>
        </p:nvPicPr>
        <p:blipFill>
          <a:blip r:embed="rId3">
            <a:alphaModFix/>
          </a:blip>
          <a:stretch>
            <a:fillRect/>
          </a:stretch>
        </p:blipFill>
        <p:spPr>
          <a:xfrm>
            <a:off x="5862525" y="2464350"/>
            <a:ext cx="1936950" cy="1936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54"/>
          <p:cNvPicPr preferRelativeResize="0"/>
          <p:nvPr/>
        </p:nvPicPr>
        <p:blipFill>
          <a:blip r:embed="rId3">
            <a:alphaModFix/>
          </a:blip>
          <a:stretch>
            <a:fillRect/>
          </a:stretch>
        </p:blipFill>
        <p:spPr>
          <a:xfrm>
            <a:off x="7484425" y="2178461"/>
            <a:ext cx="1155829" cy="1089219"/>
          </a:xfrm>
          <a:prstGeom prst="rect">
            <a:avLst/>
          </a:prstGeom>
          <a:noFill/>
          <a:ln>
            <a:noFill/>
          </a:ln>
        </p:spPr>
      </p:pic>
      <p:pic>
        <p:nvPicPr>
          <p:cNvPr id="376" name="Google Shape;376;p54"/>
          <p:cNvPicPr preferRelativeResize="0"/>
          <p:nvPr/>
        </p:nvPicPr>
        <p:blipFill>
          <a:blip r:embed="rId4">
            <a:alphaModFix/>
          </a:blip>
          <a:stretch>
            <a:fillRect/>
          </a:stretch>
        </p:blipFill>
        <p:spPr>
          <a:xfrm>
            <a:off x="7512415" y="2204839"/>
            <a:ext cx="1099847" cy="1036463"/>
          </a:xfrm>
          <a:prstGeom prst="rect">
            <a:avLst/>
          </a:prstGeom>
          <a:noFill/>
          <a:ln>
            <a:noFill/>
          </a:ln>
        </p:spPr>
      </p:pic>
      <p:sp>
        <p:nvSpPr>
          <p:cNvPr id="377" name="Google Shape;377;p54"/>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500"/>
              <a:t>Les courrier électronique, comment ça fonctionne?</a:t>
            </a:r>
            <a:endParaRPr sz="2500">
              <a:solidFill>
                <a:srgbClr val="F05A4E"/>
              </a:solidFill>
            </a:endParaRPr>
          </a:p>
        </p:txBody>
      </p:sp>
      <p:pic>
        <p:nvPicPr>
          <p:cNvPr id="378" name="Google Shape;378;p54"/>
          <p:cNvPicPr preferRelativeResize="0"/>
          <p:nvPr/>
        </p:nvPicPr>
        <p:blipFill>
          <a:blip r:embed="rId5">
            <a:alphaModFix/>
          </a:blip>
          <a:stretch>
            <a:fillRect/>
          </a:stretch>
        </p:blipFill>
        <p:spPr>
          <a:xfrm>
            <a:off x="1086334" y="1167482"/>
            <a:ext cx="1349529" cy="1271756"/>
          </a:xfrm>
          <a:prstGeom prst="rect">
            <a:avLst/>
          </a:prstGeom>
          <a:noFill/>
          <a:ln>
            <a:noFill/>
          </a:ln>
        </p:spPr>
      </p:pic>
      <p:pic>
        <p:nvPicPr>
          <p:cNvPr id="379" name="Google Shape;379;p54"/>
          <p:cNvPicPr preferRelativeResize="0"/>
          <p:nvPr/>
        </p:nvPicPr>
        <p:blipFill>
          <a:blip r:embed="rId6">
            <a:alphaModFix/>
          </a:blip>
          <a:stretch>
            <a:fillRect/>
          </a:stretch>
        </p:blipFill>
        <p:spPr>
          <a:xfrm>
            <a:off x="3872838" y="1255815"/>
            <a:ext cx="969444" cy="913576"/>
          </a:xfrm>
          <a:prstGeom prst="rect">
            <a:avLst/>
          </a:prstGeom>
          <a:noFill/>
          <a:ln>
            <a:noFill/>
          </a:ln>
        </p:spPr>
      </p:pic>
      <p:pic>
        <p:nvPicPr>
          <p:cNvPr id="380" name="Google Shape;380;p54"/>
          <p:cNvPicPr preferRelativeResize="0"/>
          <p:nvPr/>
        </p:nvPicPr>
        <p:blipFill>
          <a:blip r:embed="rId6">
            <a:alphaModFix/>
          </a:blip>
          <a:stretch>
            <a:fillRect/>
          </a:stretch>
        </p:blipFill>
        <p:spPr>
          <a:xfrm>
            <a:off x="4398486" y="1255815"/>
            <a:ext cx="969444" cy="913576"/>
          </a:xfrm>
          <a:prstGeom prst="rect">
            <a:avLst/>
          </a:prstGeom>
          <a:noFill/>
          <a:ln>
            <a:noFill/>
          </a:ln>
        </p:spPr>
      </p:pic>
      <p:pic>
        <p:nvPicPr>
          <p:cNvPr id="381" name="Google Shape;381;p54"/>
          <p:cNvPicPr preferRelativeResize="0"/>
          <p:nvPr/>
        </p:nvPicPr>
        <p:blipFill>
          <a:blip r:embed="rId6">
            <a:alphaModFix/>
          </a:blip>
          <a:stretch>
            <a:fillRect/>
          </a:stretch>
        </p:blipFill>
        <p:spPr>
          <a:xfrm>
            <a:off x="4921215" y="1255815"/>
            <a:ext cx="969444" cy="913576"/>
          </a:xfrm>
          <a:prstGeom prst="rect">
            <a:avLst/>
          </a:prstGeom>
          <a:noFill/>
          <a:ln>
            <a:noFill/>
          </a:ln>
        </p:spPr>
      </p:pic>
      <p:pic>
        <p:nvPicPr>
          <p:cNvPr id="382" name="Google Shape;382;p54"/>
          <p:cNvPicPr preferRelativeResize="0"/>
          <p:nvPr/>
        </p:nvPicPr>
        <p:blipFill>
          <a:blip r:embed="rId5">
            <a:alphaModFix/>
          </a:blip>
          <a:stretch>
            <a:fillRect/>
          </a:stretch>
        </p:blipFill>
        <p:spPr>
          <a:xfrm>
            <a:off x="1002583" y="3141276"/>
            <a:ext cx="1349529" cy="1271756"/>
          </a:xfrm>
          <a:prstGeom prst="rect">
            <a:avLst/>
          </a:prstGeom>
          <a:noFill/>
          <a:ln>
            <a:noFill/>
          </a:ln>
        </p:spPr>
      </p:pic>
      <p:pic>
        <p:nvPicPr>
          <p:cNvPr id="383" name="Google Shape;383;p54"/>
          <p:cNvPicPr preferRelativeResize="0"/>
          <p:nvPr/>
        </p:nvPicPr>
        <p:blipFill>
          <a:blip r:embed="rId6">
            <a:alphaModFix/>
          </a:blip>
          <a:stretch>
            <a:fillRect/>
          </a:stretch>
        </p:blipFill>
        <p:spPr>
          <a:xfrm>
            <a:off x="3808656" y="3384289"/>
            <a:ext cx="969444" cy="913576"/>
          </a:xfrm>
          <a:prstGeom prst="rect">
            <a:avLst/>
          </a:prstGeom>
          <a:noFill/>
          <a:ln>
            <a:noFill/>
          </a:ln>
        </p:spPr>
      </p:pic>
      <p:pic>
        <p:nvPicPr>
          <p:cNvPr id="384" name="Google Shape;384;p54"/>
          <p:cNvPicPr preferRelativeResize="0"/>
          <p:nvPr/>
        </p:nvPicPr>
        <p:blipFill>
          <a:blip r:embed="rId6">
            <a:alphaModFix/>
          </a:blip>
          <a:stretch>
            <a:fillRect/>
          </a:stretch>
        </p:blipFill>
        <p:spPr>
          <a:xfrm>
            <a:off x="4334304" y="3384289"/>
            <a:ext cx="969444" cy="913576"/>
          </a:xfrm>
          <a:prstGeom prst="rect">
            <a:avLst/>
          </a:prstGeom>
          <a:noFill/>
          <a:ln>
            <a:noFill/>
          </a:ln>
        </p:spPr>
      </p:pic>
      <p:pic>
        <p:nvPicPr>
          <p:cNvPr id="385" name="Google Shape;385;p54"/>
          <p:cNvPicPr preferRelativeResize="0"/>
          <p:nvPr/>
        </p:nvPicPr>
        <p:blipFill>
          <a:blip r:embed="rId6">
            <a:alphaModFix/>
          </a:blip>
          <a:stretch>
            <a:fillRect/>
          </a:stretch>
        </p:blipFill>
        <p:spPr>
          <a:xfrm>
            <a:off x="4857032" y="3384289"/>
            <a:ext cx="969444" cy="913576"/>
          </a:xfrm>
          <a:prstGeom prst="rect">
            <a:avLst/>
          </a:prstGeom>
          <a:noFill/>
          <a:ln>
            <a:noFill/>
          </a:ln>
        </p:spPr>
      </p:pic>
      <p:pic>
        <p:nvPicPr>
          <p:cNvPr id="386" name="Google Shape;386;p54"/>
          <p:cNvPicPr preferRelativeResize="0"/>
          <p:nvPr/>
        </p:nvPicPr>
        <p:blipFill>
          <a:blip r:embed="rId7">
            <a:alphaModFix/>
          </a:blip>
          <a:stretch>
            <a:fillRect/>
          </a:stretch>
        </p:blipFill>
        <p:spPr>
          <a:xfrm>
            <a:off x="1318096" y="3479037"/>
            <a:ext cx="442532" cy="415677"/>
          </a:xfrm>
          <a:prstGeom prst="rect">
            <a:avLst/>
          </a:prstGeom>
          <a:noFill/>
          <a:ln>
            <a:noFill/>
          </a:ln>
        </p:spPr>
      </p:pic>
      <p:pic>
        <p:nvPicPr>
          <p:cNvPr id="387" name="Google Shape;387;p54"/>
          <p:cNvPicPr preferRelativeResize="0"/>
          <p:nvPr/>
        </p:nvPicPr>
        <p:blipFill>
          <a:blip r:embed="rId8">
            <a:alphaModFix/>
          </a:blip>
          <a:stretch>
            <a:fillRect/>
          </a:stretch>
        </p:blipFill>
        <p:spPr>
          <a:xfrm>
            <a:off x="1777567" y="3543728"/>
            <a:ext cx="302133" cy="284707"/>
          </a:xfrm>
          <a:prstGeom prst="rect">
            <a:avLst/>
          </a:prstGeom>
          <a:noFill/>
          <a:ln>
            <a:noFill/>
          </a:ln>
        </p:spPr>
      </p:pic>
      <p:pic>
        <p:nvPicPr>
          <p:cNvPr id="388" name="Google Shape;388;p54"/>
          <p:cNvPicPr preferRelativeResize="0"/>
          <p:nvPr/>
        </p:nvPicPr>
        <p:blipFill rotWithShape="1">
          <a:blip r:embed="rId9">
            <a:alphaModFix/>
          </a:blip>
          <a:srcRect b="15395" l="16369" r="28348" t="9246"/>
          <a:stretch/>
        </p:blipFill>
        <p:spPr>
          <a:xfrm>
            <a:off x="1359683" y="1492891"/>
            <a:ext cx="682624" cy="493204"/>
          </a:xfrm>
          <a:prstGeom prst="rect">
            <a:avLst/>
          </a:prstGeom>
          <a:noFill/>
          <a:ln>
            <a:noFill/>
          </a:ln>
        </p:spPr>
      </p:pic>
      <p:sp>
        <p:nvSpPr>
          <p:cNvPr id="389" name="Google Shape;389;p54"/>
          <p:cNvSpPr txBox="1"/>
          <p:nvPr/>
        </p:nvSpPr>
        <p:spPr>
          <a:xfrm>
            <a:off x="564386" y="2304282"/>
            <a:ext cx="1767600" cy="308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a:solidFill>
                  <a:srgbClr val="363759"/>
                </a:solidFill>
                <a:latin typeface="Source Sans Pro"/>
                <a:ea typeface="Source Sans Pro"/>
                <a:cs typeface="Source Sans Pro"/>
                <a:sym typeface="Source Sans Pro"/>
              </a:rPr>
              <a:t>ENVOIE DU COURRIEL</a:t>
            </a:r>
            <a:endParaRPr b="1">
              <a:solidFill>
                <a:srgbClr val="363759"/>
              </a:solidFill>
              <a:latin typeface="Source Sans Pro"/>
              <a:ea typeface="Source Sans Pro"/>
              <a:cs typeface="Source Sans Pro"/>
              <a:sym typeface="Source Sans Pro"/>
            </a:endParaRPr>
          </a:p>
          <a:p>
            <a:pPr indent="0" lvl="0" marL="0" rtl="0" algn="just">
              <a:lnSpc>
                <a:spcPct val="100000"/>
              </a:lnSpc>
              <a:spcBef>
                <a:spcPts val="1000"/>
              </a:spcBef>
              <a:spcAft>
                <a:spcPts val="1000"/>
              </a:spcAft>
              <a:buNone/>
            </a:pPr>
            <a:r>
              <a:t/>
            </a:r>
            <a:endParaRPr>
              <a:solidFill>
                <a:srgbClr val="363759"/>
              </a:solidFill>
              <a:latin typeface="Source Sans Pro"/>
              <a:ea typeface="Source Sans Pro"/>
              <a:cs typeface="Source Sans Pro"/>
              <a:sym typeface="Source Sans Pro"/>
            </a:endParaRPr>
          </a:p>
        </p:txBody>
      </p:sp>
      <p:sp>
        <p:nvSpPr>
          <p:cNvPr id="390" name="Google Shape;390;p54"/>
          <p:cNvSpPr txBox="1"/>
          <p:nvPr/>
        </p:nvSpPr>
        <p:spPr>
          <a:xfrm>
            <a:off x="732527" y="4284043"/>
            <a:ext cx="1599600" cy="415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a:solidFill>
                  <a:srgbClr val="363759"/>
                </a:solidFill>
                <a:latin typeface="Source Sans Pro"/>
                <a:ea typeface="Source Sans Pro"/>
                <a:cs typeface="Source Sans Pro"/>
                <a:sym typeface="Source Sans Pro"/>
              </a:rPr>
              <a:t>RÉCEPTION DU COURRIEL</a:t>
            </a:r>
            <a:endParaRPr b="1">
              <a:solidFill>
                <a:srgbClr val="363759"/>
              </a:solidFill>
              <a:latin typeface="Source Sans Pro"/>
              <a:ea typeface="Source Sans Pro"/>
              <a:cs typeface="Source Sans Pro"/>
              <a:sym typeface="Source Sans Pro"/>
            </a:endParaRPr>
          </a:p>
          <a:p>
            <a:pPr indent="0" lvl="0" marL="0" rtl="0" algn="just">
              <a:lnSpc>
                <a:spcPct val="100000"/>
              </a:lnSpc>
              <a:spcBef>
                <a:spcPts val="1000"/>
              </a:spcBef>
              <a:spcAft>
                <a:spcPts val="1000"/>
              </a:spcAft>
              <a:buNone/>
            </a:pPr>
            <a:r>
              <a:t/>
            </a:r>
            <a:endParaRPr>
              <a:solidFill>
                <a:srgbClr val="363759"/>
              </a:solidFill>
              <a:latin typeface="Source Sans Pro"/>
              <a:ea typeface="Source Sans Pro"/>
              <a:cs typeface="Source Sans Pro"/>
              <a:sym typeface="Source Sans Pro"/>
            </a:endParaRPr>
          </a:p>
        </p:txBody>
      </p:sp>
      <p:sp>
        <p:nvSpPr>
          <p:cNvPr id="391" name="Google Shape;391;p54"/>
          <p:cNvSpPr txBox="1"/>
          <p:nvPr/>
        </p:nvSpPr>
        <p:spPr>
          <a:xfrm>
            <a:off x="4153232" y="2169384"/>
            <a:ext cx="1599600" cy="718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000"/>
              </a:spcAft>
              <a:buNone/>
            </a:pPr>
            <a:r>
              <a:rPr b="1" lang="en">
                <a:solidFill>
                  <a:srgbClr val="363759"/>
                </a:solidFill>
                <a:latin typeface="Source Sans Pro"/>
                <a:ea typeface="Source Sans Pro"/>
                <a:cs typeface="Source Sans Pro"/>
                <a:sym typeface="Source Sans Pro"/>
              </a:rPr>
              <a:t>CENTRE DE STOCKAGE 1</a:t>
            </a:r>
            <a:endParaRPr sz="1100">
              <a:solidFill>
                <a:srgbClr val="363759"/>
              </a:solidFill>
              <a:latin typeface="Source Sans Pro"/>
              <a:ea typeface="Source Sans Pro"/>
              <a:cs typeface="Source Sans Pro"/>
              <a:sym typeface="Source Sans Pro"/>
            </a:endParaRPr>
          </a:p>
        </p:txBody>
      </p:sp>
      <p:sp>
        <p:nvSpPr>
          <p:cNvPr id="392" name="Google Shape;392;p54"/>
          <p:cNvSpPr txBox="1"/>
          <p:nvPr/>
        </p:nvSpPr>
        <p:spPr>
          <a:xfrm>
            <a:off x="4047019" y="4297864"/>
            <a:ext cx="1519800" cy="626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000"/>
              </a:spcAft>
              <a:buNone/>
            </a:pPr>
            <a:r>
              <a:rPr b="1" lang="en">
                <a:solidFill>
                  <a:srgbClr val="363759"/>
                </a:solidFill>
                <a:latin typeface="Source Sans Pro"/>
                <a:ea typeface="Source Sans Pro"/>
                <a:cs typeface="Source Sans Pro"/>
                <a:sym typeface="Source Sans Pro"/>
              </a:rPr>
              <a:t>CENTRE DE STOCKAGE 2</a:t>
            </a:r>
            <a:endParaRPr>
              <a:solidFill>
                <a:srgbClr val="363759"/>
              </a:solidFill>
              <a:latin typeface="Source Sans Pro"/>
              <a:ea typeface="Source Sans Pro"/>
              <a:cs typeface="Source Sans Pro"/>
              <a:sym typeface="Source Sans Pro"/>
            </a:endParaRPr>
          </a:p>
        </p:txBody>
      </p:sp>
      <p:pic>
        <p:nvPicPr>
          <p:cNvPr id="393" name="Google Shape;393;p54"/>
          <p:cNvPicPr preferRelativeResize="0"/>
          <p:nvPr/>
        </p:nvPicPr>
        <p:blipFill>
          <a:blip r:embed="rId10">
            <a:alphaModFix/>
          </a:blip>
          <a:stretch>
            <a:fillRect/>
          </a:stretch>
        </p:blipFill>
        <p:spPr>
          <a:xfrm>
            <a:off x="508350" y="1544905"/>
            <a:ext cx="762614" cy="718665"/>
          </a:xfrm>
          <a:prstGeom prst="rect">
            <a:avLst/>
          </a:prstGeom>
          <a:noFill/>
          <a:ln>
            <a:noFill/>
          </a:ln>
        </p:spPr>
      </p:pic>
      <p:cxnSp>
        <p:nvCxnSpPr>
          <p:cNvPr id="394" name="Google Shape;394;p54"/>
          <p:cNvCxnSpPr/>
          <p:nvPr/>
        </p:nvCxnSpPr>
        <p:spPr>
          <a:xfrm flipH="1" rot="10800000">
            <a:off x="2485026" y="1977185"/>
            <a:ext cx="1519800" cy="4200"/>
          </a:xfrm>
          <a:prstGeom prst="straightConnector1">
            <a:avLst/>
          </a:prstGeom>
          <a:noFill/>
          <a:ln cap="flat" cmpd="sng" w="28575">
            <a:solidFill>
              <a:srgbClr val="F05B4E"/>
            </a:solidFill>
            <a:prstDash val="dot"/>
            <a:round/>
            <a:headEnd len="med" w="med" type="none"/>
            <a:tailEnd len="med" w="med" type="none"/>
          </a:ln>
        </p:spPr>
      </p:cxnSp>
      <p:cxnSp>
        <p:nvCxnSpPr>
          <p:cNvPr id="395" name="Google Shape;395;p54"/>
          <p:cNvCxnSpPr>
            <a:endCxn id="376" idx="0"/>
          </p:cNvCxnSpPr>
          <p:nvPr/>
        </p:nvCxnSpPr>
        <p:spPr>
          <a:xfrm>
            <a:off x="5820139" y="1646239"/>
            <a:ext cx="2242200" cy="558600"/>
          </a:xfrm>
          <a:prstGeom prst="straightConnector1">
            <a:avLst/>
          </a:prstGeom>
          <a:noFill/>
          <a:ln cap="flat" cmpd="sng" w="28575">
            <a:solidFill>
              <a:srgbClr val="F05B4E"/>
            </a:solidFill>
            <a:prstDash val="dot"/>
            <a:round/>
            <a:headEnd len="med" w="med" type="none"/>
            <a:tailEnd len="med" w="med" type="none"/>
          </a:ln>
        </p:spPr>
      </p:cxnSp>
      <p:cxnSp>
        <p:nvCxnSpPr>
          <p:cNvPr id="396" name="Google Shape;396;p54"/>
          <p:cNvCxnSpPr/>
          <p:nvPr/>
        </p:nvCxnSpPr>
        <p:spPr>
          <a:xfrm flipH="1" rot="10800000">
            <a:off x="2412122" y="3944759"/>
            <a:ext cx="1519800" cy="4200"/>
          </a:xfrm>
          <a:prstGeom prst="straightConnector1">
            <a:avLst/>
          </a:prstGeom>
          <a:noFill/>
          <a:ln cap="flat" cmpd="sng" w="28575">
            <a:solidFill>
              <a:srgbClr val="F05B4E"/>
            </a:solidFill>
            <a:prstDash val="dot"/>
            <a:round/>
            <a:headEnd len="med" w="med" type="none"/>
            <a:tailEnd len="med" w="med" type="none"/>
          </a:ln>
        </p:spPr>
      </p:cxnSp>
      <p:sp>
        <p:nvSpPr>
          <p:cNvPr id="397" name="Google Shape;397;p54"/>
          <p:cNvSpPr txBox="1"/>
          <p:nvPr/>
        </p:nvSpPr>
        <p:spPr>
          <a:xfrm>
            <a:off x="7412399" y="3230932"/>
            <a:ext cx="1202400" cy="415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000"/>
              </a:spcAft>
              <a:buNone/>
            </a:pPr>
            <a:r>
              <a:rPr b="1" lang="en">
                <a:solidFill>
                  <a:srgbClr val="363759"/>
                </a:solidFill>
                <a:latin typeface="Source Sans Pro"/>
                <a:ea typeface="Source Sans Pro"/>
                <a:cs typeface="Source Sans Pro"/>
                <a:sym typeface="Source Sans Pro"/>
              </a:rPr>
              <a:t>TRANSIT</a:t>
            </a:r>
            <a:endParaRPr>
              <a:solidFill>
                <a:srgbClr val="363759"/>
              </a:solidFill>
              <a:latin typeface="Source Sans Pro"/>
              <a:ea typeface="Source Sans Pro"/>
              <a:cs typeface="Source Sans Pro"/>
              <a:sym typeface="Source Sans Pro"/>
            </a:endParaRPr>
          </a:p>
        </p:txBody>
      </p:sp>
      <p:cxnSp>
        <p:nvCxnSpPr>
          <p:cNvPr id="398" name="Google Shape;398;p54"/>
          <p:cNvCxnSpPr>
            <a:stCxn id="385" idx="3"/>
            <a:endCxn id="397" idx="2"/>
          </p:cNvCxnSpPr>
          <p:nvPr/>
        </p:nvCxnSpPr>
        <p:spPr>
          <a:xfrm flipH="1" rot="10800000">
            <a:off x="5826477" y="3646377"/>
            <a:ext cx="2187000" cy="194700"/>
          </a:xfrm>
          <a:prstGeom prst="straightConnector1">
            <a:avLst/>
          </a:prstGeom>
          <a:noFill/>
          <a:ln cap="flat" cmpd="sng" w="28575">
            <a:solidFill>
              <a:srgbClr val="F05B4E"/>
            </a:solidFill>
            <a:prstDash val="dot"/>
            <a:round/>
            <a:headEnd len="med" w="med" type="none"/>
            <a:tailEnd len="med" w="med" type="none"/>
          </a:ln>
        </p:spPr>
      </p:cxnSp>
      <p:pic>
        <p:nvPicPr>
          <p:cNvPr id="399" name="Google Shape;399;p54"/>
          <p:cNvPicPr preferRelativeResize="0"/>
          <p:nvPr/>
        </p:nvPicPr>
        <p:blipFill>
          <a:blip r:embed="rId11">
            <a:alphaModFix/>
          </a:blip>
          <a:stretch>
            <a:fillRect/>
          </a:stretch>
        </p:blipFill>
        <p:spPr>
          <a:xfrm rot="3150167">
            <a:off x="6395720" y="1345814"/>
            <a:ext cx="516838" cy="526533"/>
          </a:xfrm>
          <a:prstGeom prst="rect">
            <a:avLst/>
          </a:prstGeom>
          <a:noFill/>
          <a:ln>
            <a:noFill/>
          </a:ln>
        </p:spPr>
      </p:pic>
      <p:pic>
        <p:nvPicPr>
          <p:cNvPr id="400" name="Google Shape;400;p54"/>
          <p:cNvPicPr preferRelativeResize="0"/>
          <p:nvPr/>
        </p:nvPicPr>
        <p:blipFill>
          <a:blip r:embed="rId12">
            <a:alphaModFix/>
          </a:blip>
          <a:stretch>
            <a:fillRect/>
          </a:stretch>
        </p:blipFill>
        <p:spPr>
          <a:xfrm rot="1062994">
            <a:off x="2889504" y="1340430"/>
            <a:ext cx="761665" cy="726622"/>
          </a:xfrm>
          <a:prstGeom prst="rect">
            <a:avLst/>
          </a:prstGeom>
          <a:noFill/>
          <a:ln>
            <a:noFill/>
          </a:ln>
        </p:spPr>
      </p:pic>
      <p:pic>
        <p:nvPicPr>
          <p:cNvPr id="401" name="Google Shape;401;p54"/>
          <p:cNvPicPr preferRelativeResize="0"/>
          <p:nvPr/>
        </p:nvPicPr>
        <p:blipFill>
          <a:blip r:embed="rId13">
            <a:alphaModFix/>
          </a:blip>
          <a:stretch>
            <a:fillRect/>
          </a:stretch>
        </p:blipFill>
        <p:spPr>
          <a:xfrm rot="-4230605">
            <a:off x="6202655" y="3376412"/>
            <a:ext cx="620917" cy="651064"/>
          </a:xfrm>
          <a:prstGeom prst="rect">
            <a:avLst/>
          </a:prstGeom>
          <a:noFill/>
          <a:ln>
            <a:noFill/>
          </a:ln>
        </p:spPr>
      </p:pic>
      <p:pic>
        <p:nvPicPr>
          <p:cNvPr id="402" name="Google Shape;402;p54"/>
          <p:cNvPicPr preferRelativeResize="0"/>
          <p:nvPr/>
        </p:nvPicPr>
        <p:blipFill>
          <a:blip r:embed="rId13">
            <a:alphaModFix/>
          </a:blip>
          <a:stretch>
            <a:fillRect/>
          </a:stretch>
        </p:blipFill>
        <p:spPr>
          <a:xfrm rot="-3288293">
            <a:off x="2595186" y="3232347"/>
            <a:ext cx="488864" cy="500207"/>
          </a:xfrm>
          <a:prstGeom prst="rect">
            <a:avLst/>
          </a:prstGeom>
          <a:noFill/>
          <a:ln>
            <a:noFill/>
          </a:ln>
        </p:spPr>
      </p:pic>
      <p:pic>
        <p:nvPicPr>
          <p:cNvPr id="403" name="Google Shape;403;p54"/>
          <p:cNvPicPr preferRelativeResize="0"/>
          <p:nvPr/>
        </p:nvPicPr>
        <p:blipFill rotWithShape="1">
          <a:blip r:embed="rId12">
            <a:alphaModFix/>
          </a:blip>
          <a:srcRect b="0" l="0" r="42319" t="44074"/>
          <a:stretch/>
        </p:blipFill>
        <p:spPr>
          <a:xfrm rot="6974836">
            <a:off x="2985786" y="3514625"/>
            <a:ext cx="442453" cy="445710"/>
          </a:xfrm>
          <a:prstGeom prst="rect">
            <a:avLst/>
          </a:prstGeom>
          <a:noFill/>
          <a:ln>
            <a:noFill/>
          </a:ln>
        </p:spPr>
      </p:pic>
      <p:pic>
        <p:nvPicPr>
          <p:cNvPr id="404" name="Google Shape;404;p54"/>
          <p:cNvPicPr preferRelativeResize="0"/>
          <p:nvPr/>
        </p:nvPicPr>
        <p:blipFill>
          <a:blip r:embed="rId10">
            <a:alphaModFix/>
          </a:blip>
          <a:stretch>
            <a:fillRect/>
          </a:stretch>
        </p:blipFill>
        <p:spPr>
          <a:xfrm>
            <a:off x="538549" y="3587286"/>
            <a:ext cx="762614" cy="7186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2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5"/>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500"/>
              <a:t>Email et messagerie</a:t>
            </a:r>
            <a:endParaRPr sz="2500">
              <a:solidFill>
                <a:srgbClr val="F05A4E"/>
              </a:solidFill>
            </a:endParaRPr>
          </a:p>
        </p:txBody>
      </p:sp>
      <p:sp>
        <p:nvSpPr>
          <p:cNvPr id="410" name="Google Shape;410;p55"/>
          <p:cNvSpPr txBox="1"/>
          <p:nvPr/>
        </p:nvSpPr>
        <p:spPr>
          <a:xfrm>
            <a:off x="477300" y="914400"/>
            <a:ext cx="6986700" cy="35454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Envoyer seulement les emails nécessaires.</a:t>
            </a:r>
            <a:endParaRPr sz="2000">
              <a:solidFill>
                <a:srgbClr val="363759"/>
              </a:solidFill>
              <a:latin typeface="Source Sans Pro"/>
              <a:ea typeface="Source Sans Pro"/>
              <a:cs typeface="Source Sans Pro"/>
              <a:sym typeface="Source Sans Pro"/>
            </a:endParaRPr>
          </a:p>
          <a:p>
            <a:pPr indent="-355600" lvl="0" marL="457200" rtl="0" algn="l">
              <a:lnSpc>
                <a:spcPct val="115000"/>
              </a:lnSpc>
              <a:spcBef>
                <a:spcPts val="2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Alléger les messages des emails envoyés. </a:t>
            </a:r>
            <a:endParaRPr sz="2000">
              <a:solidFill>
                <a:srgbClr val="363759"/>
              </a:solidFill>
              <a:latin typeface="Source Sans Pro"/>
              <a:ea typeface="Source Sans Pro"/>
              <a:cs typeface="Source Sans Pro"/>
              <a:sym typeface="Source Sans Pro"/>
            </a:endParaRPr>
          </a:p>
          <a:p>
            <a:pPr indent="-355600" lvl="0" marL="457200" rtl="0" algn="l">
              <a:lnSpc>
                <a:spcPct val="115000"/>
              </a:lnSpc>
              <a:spcBef>
                <a:spcPts val="2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Faire le ménage de sa boite email. </a:t>
            </a:r>
            <a:endParaRPr sz="2000">
              <a:solidFill>
                <a:srgbClr val="363759"/>
              </a:solidFill>
              <a:latin typeface="Source Sans Pro"/>
              <a:ea typeface="Source Sans Pro"/>
              <a:cs typeface="Source Sans Pro"/>
              <a:sym typeface="Source Sans Pro"/>
            </a:endParaRPr>
          </a:p>
          <a:p>
            <a:pPr indent="-355600" lvl="0" marL="457200" rtl="0" algn="l">
              <a:lnSpc>
                <a:spcPct val="115000"/>
              </a:lnSpc>
              <a:spcBef>
                <a:spcPts val="2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Installer un anti-</a:t>
            </a:r>
            <a:r>
              <a:rPr i="1" lang="en" sz="2000">
                <a:solidFill>
                  <a:srgbClr val="363759"/>
                </a:solidFill>
                <a:latin typeface="Source Sans Pro"/>
                <a:ea typeface="Source Sans Pro"/>
                <a:cs typeface="Source Sans Pro"/>
                <a:sym typeface="Source Sans Pro"/>
              </a:rPr>
              <a:t>spam</a:t>
            </a:r>
            <a:r>
              <a:rPr lang="en" sz="2000">
                <a:solidFill>
                  <a:srgbClr val="363759"/>
                </a:solidFill>
                <a:latin typeface="Source Sans Pro"/>
                <a:ea typeface="Source Sans Pro"/>
                <a:cs typeface="Source Sans Pro"/>
                <a:sym typeface="Source Sans Pro"/>
              </a:rPr>
              <a:t>.</a:t>
            </a:r>
            <a:endParaRPr sz="2000">
              <a:solidFill>
                <a:srgbClr val="363759"/>
              </a:solidFill>
              <a:latin typeface="Source Sans Pro"/>
              <a:ea typeface="Source Sans Pro"/>
              <a:cs typeface="Source Sans Pro"/>
              <a:sym typeface="Source Sans Pro"/>
            </a:endParaRPr>
          </a:p>
          <a:p>
            <a:pPr indent="-355600" lvl="0" marL="457200" rtl="0" algn="l">
              <a:lnSpc>
                <a:spcPct val="115000"/>
              </a:lnSpc>
              <a:spcBef>
                <a:spcPts val="2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Se désinscrire des infolettres.</a:t>
            </a:r>
            <a:endParaRPr sz="2000">
              <a:solidFill>
                <a:srgbClr val="363759"/>
              </a:solidFill>
              <a:latin typeface="Source Sans Pro"/>
              <a:ea typeface="Source Sans Pro"/>
              <a:cs typeface="Source Sans Pro"/>
              <a:sym typeface="Source Sans Pro"/>
            </a:endParaRPr>
          </a:p>
          <a:p>
            <a:pPr indent="-355600" lvl="0" marL="457200" rtl="0" algn="l">
              <a:lnSpc>
                <a:spcPct val="115000"/>
              </a:lnSpc>
              <a:spcBef>
                <a:spcPts val="2000"/>
              </a:spcBef>
              <a:spcAft>
                <a:spcPts val="200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Privilégier le clavardage au courriel.</a:t>
            </a:r>
            <a:endParaRPr sz="2000">
              <a:solidFill>
                <a:srgbClr val="363759"/>
              </a:solidFill>
              <a:latin typeface="Source Sans Pro"/>
              <a:ea typeface="Source Sans Pro"/>
              <a:cs typeface="Source Sans Pro"/>
              <a:sym typeface="Source Sans Pro"/>
            </a:endParaRPr>
          </a:p>
        </p:txBody>
      </p:sp>
      <p:pic>
        <p:nvPicPr>
          <p:cNvPr id="411" name="Google Shape;411;p55"/>
          <p:cNvPicPr preferRelativeResize="0"/>
          <p:nvPr/>
        </p:nvPicPr>
        <p:blipFill>
          <a:blip r:embed="rId3">
            <a:alphaModFix/>
          </a:blip>
          <a:stretch>
            <a:fillRect/>
          </a:stretch>
        </p:blipFill>
        <p:spPr>
          <a:xfrm>
            <a:off x="5695300" y="1793475"/>
            <a:ext cx="2232000" cy="2232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6"/>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500"/>
              <a:t>Navigation web </a:t>
            </a:r>
            <a:endParaRPr sz="2500">
              <a:solidFill>
                <a:srgbClr val="F05A4E"/>
              </a:solidFill>
            </a:endParaRPr>
          </a:p>
        </p:txBody>
      </p:sp>
      <p:sp>
        <p:nvSpPr>
          <p:cNvPr id="417" name="Google Shape;417;p56"/>
          <p:cNvSpPr txBox="1"/>
          <p:nvPr/>
        </p:nvSpPr>
        <p:spPr>
          <a:xfrm>
            <a:off x="477300" y="929300"/>
            <a:ext cx="8189400" cy="23241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Prioriser les URL aux mots clefs dans un moteur de recherche.</a:t>
            </a:r>
            <a:endParaRPr sz="2000">
              <a:solidFill>
                <a:srgbClr val="363759"/>
              </a:solidFill>
              <a:latin typeface="Source Sans Pro"/>
              <a:ea typeface="Source Sans Pro"/>
              <a:cs typeface="Source Sans Pro"/>
              <a:sym typeface="Source Sans Pro"/>
            </a:endParaRPr>
          </a:p>
          <a:p>
            <a:pPr indent="-355600" lvl="0" marL="457200" rtl="0" algn="l">
              <a:lnSpc>
                <a:spcPct val="115000"/>
              </a:lnSpc>
              <a:spcBef>
                <a:spcPts val="2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Utiliser un minimum de mots clefs lors de vos recherches.</a:t>
            </a:r>
            <a:endParaRPr sz="2000">
              <a:solidFill>
                <a:srgbClr val="363759"/>
              </a:solidFill>
              <a:latin typeface="Source Sans Pro"/>
              <a:ea typeface="Source Sans Pro"/>
              <a:cs typeface="Source Sans Pro"/>
              <a:sym typeface="Source Sans Pro"/>
            </a:endParaRPr>
          </a:p>
          <a:p>
            <a:pPr indent="-355600" lvl="0" marL="457200" rtl="0" algn="l">
              <a:lnSpc>
                <a:spcPct val="115000"/>
              </a:lnSpc>
              <a:spcBef>
                <a:spcPts val="2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Privilégier des moteurs sans contenu interactif. </a:t>
            </a:r>
            <a:endParaRPr sz="2000">
              <a:solidFill>
                <a:srgbClr val="363759"/>
              </a:solidFill>
              <a:latin typeface="Source Sans Pro"/>
              <a:ea typeface="Source Sans Pro"/>
              <a:cs typeface="Source Sans Pro"/>
              <a:sym typeface="Source Sans Pro"/>
            </a:endParaRPr>
          </a:p>
          <a:p>
            <a:pPr indent="-355600" lvl="0" marL="457200" rtl="0" algn="l">
              <a:lnSpc>
                <a:spcPct val="115000"/>
              </a:lnSpc>
              <a:spcBef>
                <a:spcPts val="2000"/>
              </a:spcBef>
              <a:spcAft>
                <a:spcPts val="200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Limiter les</a:t>
            </a:r>
            <a:r>
              <a:rPr i="1" lang="en" sz="2000">
                <a:solidFill>
                  <a:srgbClr val="363759"/>
                </a:solidFill>
                <a:latin typeface="Source Sans Pro"/>
                <a:ea typeface="Source Sans Pro"/>
                <a:cs typeface="Source Sans Pro"/>
                <a:sym typeface="Source Sans Pro"/>
              </a:rPr>
              <a:t> widgets.</a:t>
            </a:r>
            <a:endParaRPr i="1" sz="2000">
              <a:solidFill>
                <a:srgbClr val="363759"/>
              </a:solidFill>
              <a:latin typeface="Source Sans Pro"/>
              <a:ea typeface="Source Sans Pro"/>
              <a:cs typeface="Source Sans Pro"/>
              <a:sym typeface="Source Sans Pro"/>
            </a:endParaRPr>
          </a:p>
        </p:txBody>
      </p:sp>
      <p:pic>
        <p:nvPicPr>
          <p:cNvPr id="418" name="Google Shape;418;p56"/>
          <p:cNvPicPr preferRelativeResize="0"/>
          <p:nvPr/>
        </p:nvPicPr>
        <p:blipFill>
          <a:blip r:embed="rId3">
            <a:alphaModFix/>
          </a:blip>
          <a:stretch>
            <a:fillRect/>
          </a:stretch>
        </p:blipFill>
        <p:spPr>
          <a:xfrm>
            <a:off x="6883700" y="2318475"/>
            <a:ext cx="1386925" cy="1386925"/>
          </a:xfrm>
          <a:prstGeom prst="rect">
            <a:avLst/>
          </a:prstGeom>
          <a:noFill/>
          <a:ln>
            <a:noFill/>
          </a:ln>
        </p:spPr>
      </p:pic>
      <p:sp>
        <p:nvSpPr>
          <p:cNvPr id="419" name="Google Shape;419;p56"/>
          <p:cNvSpPr txBox="1"/>
          <p:nvPr/>
        </p:nvSpPr>
        <p:spPr>
          <a:xfrm>
            <a:off x="477300" y="3268300"/>
            <a:ext cx="6272100" cy="14571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Activer le mode sombre de votre navigateur web.</a:t>
            </a:r>
            <a:endParaRPr sz="2000">
              <a:solidFill>
                <a:srgbClr val="363759"/>
              </a:solidFill>
              <a:latin typeface="Source Sans Pro"/>
              <a:ea typeface="Source Sans Pro"/>
              <a:cs typeface="Source Sans Pro"/>
              <a:sym typeface="Source Sans Pro"/>
            </a:endParaRPr>
          </a:p>
          <a:p>
            <a:pPr indent="-355600" lvl="0" marL="457200" rtl="0" algn="l">
              <a:lnSpc>
                <a:spcPct val="115000"/>
              </a:lnSpc>
              <a:spcBef>
                <a:spcPts val="2000"/>
              </a:spcBef>
              <a:spcAft>
                <a:spcPts val="200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Privilégier vos favoris plutôt que de rechercher sur un moteur de recherche.</a:t>
            </a:r>
            <a:endParaRPr sz="2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7"/>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500"/>
              <a:t>Initiatives web vertes</a:t>
            </a:r>
            <a:endParaRPr sz="2500">
              <a:solidFill>
                <a:srgbClr val="F05A4E"/>
              </a:solidFill>
            </a:endParaRPr>
          </a:p>
        </p:txBody>
      </p:sp>
      <p:sp>
        <p:nvSpPr>
          <p:cNvPr id="425" name="Google Shape;425;p57"/>
          <p:cNvSpPr txBox="1"/>
          <p:nvPr/>
        </p:nvSpPr>
        <p:spPr>
          <a:xfrm>
            <a:off x="5344725" y="1100700"/>
            <a:ext cx="3143700" cy="29421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1000"/>
              </a:spcAft>
              <a:buNone/>
            </a:pPr>
            <a:r>
              <a:t/>
            </a:r>
            <a:endParaRPr sz="1900">
              <a:solidFill>
                <a:srgbClr val="363759"/>
              </a:solidFill>
              <a:latin typeface="Source Sans Pro"/>
              <a:ea typeface="Source Sans Pro"/>
              <a:cs typeface="Source Sans Pro"/>
              <a:sym typeface="Source Sans Pro"/>
            </a:endParaRPr>
          </a:p>
        </p:txBody>
      </p:sp>
      <p:pic>
        <p:nvPicPr>
          <p:cNvPr id="426" name="Google Shape;426;p57"/>
          <p:cNvPicPr preferRelativeResize="0"/>
          <p:nvPr/>
        </p:nvPicPr>
        <p:blipFill>
          <a:blip r:embed="rId3">
            <a:alphaModFix/>
          </a:blip>
          <a:stretch>
            <a:fillRect/>
          </a:stretch>
        </p:blipFill>
        <p:spPr>
          <a:xfrm>
            <a:off x="5344714" y="3063400"/>
            <a:ext cx="2005825" cy="979400"/>
          </a:xfrm>
          <a:prstGeom prst="rect">
            <a:avLst/>
          </a:prstGeom>
          <a:noFill/>
          <a:ln>
            <a:noFill/>
          </a:ln>
        </p:spPr>
      </p:pic>
      <p:pic>
        <p:nvPicPr>
          <p:cNvPr id="427" name="Google Shape;427;p57"/>
          <p:cNvPicPr preferRelativeResize="0"/>
          <p:nvPr/>
        </p:nvPicPr>
        <p:blipFill>
          <a:blip r:embed="rId4">
            <a:alphaModFix/>
          </a:blip>
          <a:stretch>
            <a:fillRect/>
          </a:stretch>
        </p:blipFill>
        <p:spPr>
          <a:xfrm>
            <a:off x="4118335" y="1572650"/>
            <a:ext cx="3700239" cy="744187"/>
          </a:xfrm>
          <a:prstGeom prst="rect">
            <a:avLst/>
          </a:prstGeom>
          <a:noFill/>
          <a:ln>
            <a:noFill/>
          </a:ln>
        </p:spPr>
      </p:pic>
      <p:pic>
        <p:nvPicPr>
          <p:cNvPr id="428" name="Google Shape;428;p57"/>
          <p:cNvPicPr preferRelativeResize="0"/>
          <p:nvPr/>
        </p:nvPicPr>
        <p:blipFill rotWithShape="1">
          <a:blip r:embed="rId5">
            <a:alphaModFix/>
          </a:blip>
          <a:srcRect b="16288" l="20942" r="23402" t="16098"/>
          <a:stretch/>
        </p:blipFill>
        <p:spPr>
          <a:xfrm>
            <a:off x="627000" y="1923225"/>
            <a:ext cx="2745196" cy="1980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432" name="Shape 432"/>
        <p:cNvGrpSpPr/>
        <p:nvPr/>
      </p:nvGrpSpPr>
      <p:grpSpPr>
        <a:xfrm>
          <a:off x="0" y="0"/>
          <a:ext cx="0" cy="0"/>
          <a:chOff x="0" y="0"/>
          <a:chExt cx="0" cy="0"/>
        </a:xfrm>
      </p:grpSpPr>
      <p:sp>
        <p:nvSpPr>
          <p:cNvPr id="433" name="Google Shape;433;p58"/>
          <p:cNvSpPr txBox="1"/>
          <p:nvPr>
            <p:ph type="title"/>
          </p:nvPr>
        </p:nvSpPr>
        <p:spPr>
          <a:xfrm>
            <a:off x="0" y="0"/>
            <a:ext cx="9144000" cy="514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 sz="3400">
                <a:solidFill>
                  <a:srgbClr val="F05B4E"/>
                </a:solidFill>
              </a:rPr>
              <a:t>4. L’é</a:t>
            </a:r>
            <a:r>
              <a:rPr b="1" lang="en" sz="3400">
                <a:solidFill>
                  <a:srgbClr val="F05B4E"/>
                </a:solidFill>
              </a:rPr>
              <a:t>coanxiété et l’engagement social</a:t>
            </a:r>
            <a:endParaRPr b="1" sz="3400">
              <a:solidFill>
                <a:srgbClr val="F05B4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135" name="Shape 135"/>
        <p:cNvGrpSpPr/>
        <p:nvPr/>
      </p:nvGrpSpPr>
      <p:grpSpPr>
        <a:xfrm>
          <a:off x="0" y="0"/>
          <a:ext cx="0" cy="0"/>
          <a:chOff x="0" y="0"/>
          <a:chExt cx="0" cy="0"/>
        </a:xfrm>
      </p:grpSpPr>
      <p:sp>
        <p:nvSpPr>
          <p:cNvPr id="136" name="Google Shape;136;p32"/>
          <p:cNvSpPr txBox="1"/>
          <p:nvPr>
            <p:ph type="title"/>
          </p:nvPr>
        </p:nvSpPr>
        <p:spPr>
          <a:xfrm>
            <a:off x="0" y="0"/>
            <a:ext cx="9144000" cy="5143500"/>
          </a:xfrm>
          <a:prstGeom prst="rect">
            <a:avLst/>
          </a:prstGeom>
          <a:noFill/>
          <a:ln>
            <a:noFill/>
          </a:ln>
        </p:spPr>
        <p:txBody>
          <a:bodyPr anchorCtr="0" anchor="ctr" bIns="91425" lIns="91425" spcFirstLastPara="1" rIns="91425" wrap="square" tIns="91425">
            <a:noAutofit/>
          </a:bodyPr>
          <a:lstStyle/>
          <a:p>
            <a:pPr indent="-444500" lvl="0" marL="457200" marR="0" rtl="0" algn="ctr">
              <a:lnSpc>
                <a:spcPct val="100000"/>
              </a:lnSpc>
              <a:spcBef>
                <a:spcPts val="0"/>
              </a:spcBef>
              <a:spcAft>
                <a:spcPts val="0"/>
              </a:spcAft>
              <a:buClr>
                <a:srgbClr val="F05B4E"/>
              </a:buClr>
              <a:buSzPts val="3400"/>
              <a:buAutoNum type="arabicPeriod"/>
            </a:pPr>
            <a:r>
              <a:rPr b="1" lang="en" sz="3400">
                <a:solidFill>
                  <a:srgbClr val="F05B4E"/>
                </a:solidFill>
              </a:rPr>
              <a:t>Le numérique et son impact </a:t>
            </a:r>
            <a:endParaRPr b="1" sz="3400">
              <a:solidFill>
                <a:srgbClr val="F05B4E"/>
              </a:solidFill>
            </a:endParaRPr>
          </a:p>
          <a:p>
            <a:pPr indent="0" lvl="0" marL="0" marR="0" rtl="0" algn="ctr">
              <a:lnSpc>
                <a:spcPct val="100000"/>
              </a:lnSpc>
              <a:spcBef>
                <a:spcPts val="0"/>
              </a:spcBef>
              <a:spcAft>
                <a:spcPts val="0"/>
              </a:spcAft>
              <a:buClr>
                <a:schemeClr val="dk1"/>
              </a:buClr>
              <a:buSzPts val="3000"/>
              <a:buFont typeface="Arial"/>
              <a:buNone/>
            </a:pPr>
            <a:r>
              <a:rPr b="1" lang="en" sz="3400">
                <a:solidFill>
                  <a:srgbClr val="F05B4E"/>
                </a:solidFill>
              </a:rPr>
              <a:t>environnemental</a:t>
            </a:r>
            <a:br>
              <a:rPr b="1" lang="en" sz="3400">
                <a:solidFill>
                  <a:srgbClr val="FFFFFF"/>
                </a:solidFill>
              </a:rPr>
            </a:br>
            <a:endParaRPr b="1" sz="3400">
              <a:solidFill>
                <a:srgbClr val="F05B4E"/>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9"/>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500"/>
              <a:t>L’écoanxiété</a:t>
            </a:r>
            <a:endParaRPr sz="2500">
              <a:solidFill>
                <a:srgbClr val="F05A4E"/>
              </a:solidFill>
            </a:endParaRPr>
          </a:p>
        </p:txBody>
      </p:sp>
      <p:sp>
        <p:nvSpPr>
          <p:cNvPr id="439" name="Google Shape;439;p59"/>
          <p:cNvSpPr txBox="1"/>
          <p:nvPr/>
        </p:nvSpPr>
        <p:spPr>
          <a:xfrm>
            <a:off x="208375" y="914400"/>
            <a:ext cx="8543400" cy="849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000"/>
              </a:spcAft>
              <a:buNone/>
            </a:pPr>
            <a:r>
              <a:rPr b="1" lang="en" sz="1800">
                <a:solidFill>
                  <a:srgbClr val="163860"/>
                </a:solidFill>
                <a:highlight>
                  <a:schemeClr val="lt1"/>
                </a:highlight>
                <a:latin typeface="Source Sans Pro"/>
                <a:ea typeface="Source Sans Pro"/>
                <a:cs typeface="Source Sans Pro"/>
                <a:sym typeface="Source Sans Pro"/>
              </a:rPr>
              <a:t>«</a:t>
            </a:r>
            <a:r>
              <a:rPr b="1" lang="en" sz="2100">
                <a:solidFill>
                  <a:srgbClr val="163860"/>
                </a:solidFill>
                <a:highlight>
                  <a:schemeClr val="lt1"/>
                </a:highlight>
                <a:latin typeface="Source Sans Pro"/>
                <a:ea typeface="Source Sans Pro"/>
                <a:cs typeface="Source Sans Pro"/>
                <a:sym typeface="Source Sans Pro"/>
              </a:rPr>
              <a:t> </a:t>
            </a:r>
            <a:r>
              <a:rPr b="1" lang="en" sz="1900">
                <a:solidFill>
                  <a:srgbClr val="163860"/>
                </a:solidFill>
                <a:highlight>
                  <a:srgbClr val="FFFFFF"/>
                </a:highlight>
                <a:latin typeface="Source Sans Pro"/>
                <a:ea typeface="Source Sans Pro"/>
                <a:cs typeface="Source Sans Pro"/>
                <a:sym typeface="Source Sans Pro"/>
              </a:rPr>
              <a:t>Sentiment d'anxiété ou préoccupation ressentis par une personne devant les bouleversements causés par les changements climatiques.</a:t>
            </a:r>
            <a:r>
              <a:rPr b="1" lang="en" sz="1900">
                <a:solidFill>
                  <a:srgbClr val="163860"/>
                </a:solidFill>
                <a:highlight>
                  <a:srgbClr val="FFFFFF"/>
                </a:highlight>
              </a:rPr>
              <a:t> </a:t>
            </a:r>
            <a:r>
              <a:rPr b="1" lang="en" sz="950">
                <a:solidFill>
                  <a:srgbClr val="5C5C5C"/>
                </a:solidFill>
                <a:highlight>
                  <a:srgbClr val="FFFFFF"/>
                </a:highlight>
              </a:rPr>
              <a:t> </a:t>
            </a:r>
            <a:r>
              <a:rPr b="1" lang="en" sz="1800">
                <a:solidFill>
                  <a:srgbClr val="163860"/>
                </a:solidFill>
                <a:highlight>
                  <a:schemeClr val="lt1"/>
                </a:highlight>
                <a:latin typeface="Source Sans Pro"/>
                <a:ea typeface="Source Sans Pro"/>
                <a:cs typeface="Source Sans Pro"/>
                <a:sym typeface="Source Sans Pro"/>
              </a:rPr>
              <a:t>»</a:t>
            </a:r>
            <a:endParaRPr b="1" sz="1100">
              <a:solidFill>
                <a:srgbClr val="163860"/>
              </a:solidFill>
            </a:endParaRPr>
          </a:p>
        </p:txBody>
      </p:sp>
      <p:pic>
        <p:nvPicPr>
          <p:cNvPr id="440" name="Google Shape;440;p59"/>
          <p:cNvPicPr preferRelativeResize="0"/>
          <p:nvPr/>
        </p:nvPicPr>
        <p:blipFill>
          <a:blip r:embed="rId3">
            <a:alphaModFix/>
          </a:blip>
          <a:stretch>
            <a:fillRect/>
          </a:stretch>
        </p:blipFill>
        <p:spPr>
          <a:xfrm>
            <a:off x="3738513" y="2621100"/>
            <a:ext cx="1666975" cy="1666975"/>
          </a:xfrm>
          <a:prstGeom prst="rect">
            <a:avLst/>
          </a:prstGeom>
          <a:noFill/>
          <a:ln>
            <a:noFill/>
          </a:ln>
        </p:spPr>
      </p:pic>
      <p:pic>
        <p:nvPicPr>
          <p:cNvPr id="441" name="Google Shape;441;p59"/>
          <p:cNvPicPr preferRelativeResize="0"/>
          <p:nvPr/>
        </p:nvPicPr>
        <p:blipFill>
          <a:blip r:embed="rId4">
            <a:alphaModFix/>
          </a:blip>
          <a:stretch>
            <a:fillRect/>
          </a:stretch>
        </p:blipFill>
        <p:spPr>
          <a:xfrm>
            <a:off x="3545663" y="2428250"/>
            <a:ext cx="2052675" cy="2052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40"/>
                                        </p:tgtEl>
                                      </p:cBhvr>
                                    </p:animEffect>
                                    <p:set>
                                      <p:cBhvr>
                                        <p:cTn dur="1" fill="hold">
                                          <p:stCondLst>
                                            <p:cond delay="1000"/>
                                          </p:stCondLst>
                                        </p:cTn>
                                        <p:tgtEl>
                                          <p:spTgt spid="4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0"/>
          <p:cNvSpPr txBox="1"/>
          <p:nvPr/>
        </p:nvSpPr>
        <p:spPr>
          <a:xfrm>
            <a:off x="4366150" y="1924275"/>
            <a:ext cx="3823500" cy="181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363759"/>
                </a:solidFill>
                <a:latin typeface="Source Sans Pro"/>
                <a:ea typeface="Source Sans Pro"/>
                <a:cs typeface="Source Sans Pro"/>
                <a:sym typeface="Source Sans Pro"/>
              </a:rPr>
              <a:t>Vous avez des idées d’initiatives vertes pour votre communauté? Allez discuter avec votre bibliothécaire! </a:t>
            </a:r>
            <a:endParaRPr sz="2200">
              <a:solidFill>
                <a:srgbClr val="363759"/>
              </a:solidFill>
              <a:latin typeface="Source Sans Pro"/>
              <a:ea typeface="Source Sans Pro"/>
              <a:cs typeface="Source Sans Pro"/>
              <a:sym typeface="Source Sans Pro"/>
            </a:endParaRPr>
          </a:p>
          <a:p>
            <a:pPr indent="0" lvl="0" marL="0" rtl="0" algn="ctr">
              <a:lnSpc>
                <a:spcPct val="150000"/>
              </a:lnSpc>
              <a:spcBef>
                <a:spcPts val="0"/>
              </a:spcBef>
              <a:spcAft>
                <a:spcPts val="1000"/>
              </a:spcAft>
              <a:buNone/>
            </a:pPr>
            <a:r>
              <a:t/>
            </a:r>
            <a:endParaRPr sz="1800">
              <a:solidFill>
                <a:srgbClr val="163860"/>
              </a:solidFill>
              <a:highlight>
                <a:schemeClr val="lt1"/>
              </a:highlight>
              <a:latin typeface="Source Sans Pro"/>
              <a:ea typeface="Source Sans Pro"/>
              <a:cs typeface="Source Sans Pro"/>
              <a:sym typeface="Source Sans Pro"/>
            </a:endParaRPr>
          </a:p>
        </p:txBody>
      </p:sp>
      <p:sp>
        <p:nvSpPr>
          <p:cNvPr id="447" name="Google Shape;447;p60"/>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500"/>
              <a:t>Les bibliothèques et la transition socio-écologique</a:t>
            </a:r>
            <a:endParaRPr sz="2500">
              <a:solidFill>
                <a:srgbClr val="F05A4E"/>
              </a:solidFill>
            </a:endParaRPr>
          </a:p>
        </p:txBody>
      </p:sp>
      <p:pic>
        <p:nvPicPr>
          <p:cNvPr id="448" name="Google Shape;448;p60"/>
          <p:cNvPicPr preferRelativeResize="0"/>
          <p:nvPr/>
        </p:nvPicPr>
        <p:blipFill rotWithShape="1">
          <a:blip r:embed="rId3">
            <a:alphaModFix/>
          </a:blip>
          <a:srcRect b="0" l="0" r="0" t="2008"/>
          <a:stretch/>
        </p:blipFill>
        <p:spPr>
          <a:xfrm>
            <a:off x="1058525" y="969100"/>
            <a:ext cx="6760174" cy="3994650"/>
          </a:xfrm>
          <a:prstGeom prst="rect">
            <a:avLst/>
          </a:prstGeom>
          <a:noFill/>
          <a:ln>
            <a:noFill/>
          </a:ln>
        </p:spPr>
      </p:pic>
      <p:pic>
        <p:nvPicPr>
          <p:cNvPr id="449" name="Google Shape;449;p60"/>
          <p:cNvPicPr preferRelativeResize="0"/>
          <p:nvPr/>
        </p:nvPicPr>
        <p:blipFill>
          <a:blip r:embed="rId4">
            <a:alphaModFix/>
          </a:blip>
          <a:stretch>
            <a:fillRect/>
          </a:stretch>
        </p:blipFill>
        <p:spPr>
          <a:xfrm>
            <a:off x="1112350" y="1536975"/>
            <a:ext cx="2438400" cy="2438400"/>
          </a:xfrm>
          <a:prstGeom prst="rect">
            <a:avLst/>
          </a:prstGeom>
          <a:noFill/>
          <a:ln>
            <a:noFill/>
          </a:ln>
        </p:spPr>
      </p:pic>
      <p:pic>
        <p:nvPicPr>
          <p:cNvPr id="450" name="Google Shape;450;p60"/>
          <p:cNvPicPr preferRelativeResize="0"/>
          <p:nvPr/>
        </p:nvPicPr>
        <p:blipFill>
          <a:blip r:embed="rId5">
            <a:alphaModFix/>
          </a:blip>
          <a:stretch>
            <a:fillRect/>
          </a:stretch>
        </p:blipFill>
        <p:spPr>
          <a:xfrm>
            <a:off x="1033613" y="1662050"/>
            <a:ext cx="2438400" cy="2438400"/>
          </a:xfrm>
          <a:prstGeom prst="rect">
            <a:avLst/>
          </a:prstGeom>
          <a:noFill/>
          <a:ln>
            <a:noFill/>
          </a:ln>
        </p:spPr>
      </p:pic>
      <p:pic>
        <p:nvPicPr>
          <p:cNvPr id="451" name="Google Shape;451;p60"/>
          <p:cNvPicPr preferRelativeResize="0"/>
          <p:nvPr/>
        </p:nvPicPr>
        <p:blipFill>
          <a:blip r:embed="rId6">
            <a:alphaModFix/>
          </a:blip>
          <a:stretch>
            <a:fillRect/>
          </a:stretch>
        </p:blipFill>
        <p:spPr>
          <a:xfrm>
            <a:off x="3048000" y="3091925"/>
            <a:ext cx="883750" cy="883750"/>
          </a:xfrm>
          <a:prstGeom prst="rect">
            <a:avLst/>
          </a:prstGeom>
          <a:noFill/>
          <a:ln>
            <a:noFill/>
          </a:ln>
        </p:spPr>
      </p:pic>
      <p:pic>
        <p:nvPicPr>
          <p:cNvPr id="452" name="Google Shape;452;p60"/>
          <p:cNvPicPr preferRelativeResize="0"/>
          <p:nvPr/>
        </p:nvPicPr>
        <p:blipFill>
          <a:blip r:embed="rId6">
            <a:alphaModFix/>
          </a:blip>
          <a:stretch>
            <a:fillRect/>
          </a:stretch>
        </p:blipFill>
        <p:spPr>
          <a:xfrm>
            <a:off x="829925" y="3168125"/>
            <a:ext cx="883750" cy="883750"/>
          </a:xfrm>
          <a:prstGeom prst="rect">
            <a:avLst/>
          </a:prstGeom>
          <a:noFill/>
          <a:ln>
            <a:noFill/>
          </a:ln>
        </p:spPr>
      </p:pic>
      <p:sp>
        <p:nvSpPr>
          <p:cNvPr id="453" name="Google Shape;453;p60"/>
          <p:cNvSpPr txBox="1"/>
          <p:nvPr/>
        </p:nvSpPr>
        <p:spPr>
          <a:xfrm>
            <a:off x="1292925" y="4051875"/>
            <a:ext cx="2257800" cy="415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900">
                <a:solidFill>
                  <a:srgbClr val="363759"/>
                </a:solidFill>
                <a:latin typeface="Source Sans Pro"/>
                <a:ea typeface="Source Sans Pro"/>
                <a:cs typeface="Source Sans Pro"/>
                <a:sym typeface="Source Sans Pro"/>
              </a:rPr>
              <a:t>Bibliothèque</a:t>
            </a:r>
            <a:endParaRPr b="1" sz="1900">
              <a:solidFill>
                <a:srgbClr val="363759"/>
              </a:solidFill>
              <a:latin typeface="Source Sans Pro"/>
              <a:ea typeface="Source Sans Pro"/>
              <a:cs typeface="Source Sans Pro"/>
              <a:sym typeface="Source Sans Pro"/>
            </a:endParaRPr>
          </a:p>
          <a:p>
            <a:pPr indent="0" lvl="0" marL="0" rtl="0" algn="just">
              <a:lnSpc>
                <a:spcPct val="100000"/>
              </a:lnSpc>
              <a:spcBef>
                <a:spcPts val="1000"/>
              </a:spcBef>
              <a:spcAft>
                <a:spcPts val="1000"/>
              </a:spcAft>
              <a:buNone/>
            </a:pPr>
            <a:r>
              <a:t/>
            </a:r>
            <a:endParaRPr>
              <a:solidFill>
                <a:srgbClr val="363759"/>
              </a:solidFill>
              <a:latin typeface="Source Sans Pro"/>
              <a:ea typeface="Source Sans Pro"/>
              <a:cs typeface="Source Sans Pro"/>
              <a:sym typeface="Source Sans Pro"/>
            </a:endParaRPr>
          </a:p>
        </p:txBody>
      </p:sp>
      <p:sp>
        <p:nvSpPr>
          <p:cNvPr id="454" name="Google Shape;454;p60"/>
          <p:cNvSpPr txBox="1"/>
          <p:nvPr/>
        </p:nvSpPr>
        <p:spPr>
          <a:xfrm>
            <a:off x="4442350" y="1911500"/>
            <a:ext cx="3823500" cy="193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400">
                <a:solidFill>
                  <a:srgbClr val="363759"/>
                </a:solidFill>
                <a:latin typeface="Source Sans Pro"/>
                <a:ea typeface="Source Sans Pro"/>
                <a:cs typeface="Source Sans Pro"/>
                <a:sym typeface="Source Sans Pro"/>
              </a:rPr>
              <a:t>C</a:t>
            </a:r>
            <a:r>
              <a:rPr lang="en" sz="2400">
                <a:solidFill>
                  <a:srgbClr val="363759"/>
                </a:solidFill>
                <a:latin typeface="Source Sans Pro"/>
                <a:ea typeface="Source Sans Pro"/>
                <a:cs typeface="Source Sans Pro"/>
                <a:sym typeface="Source Sans Pro"/>
              </a:rPr>
              <a:t>omment les bibliothèques publiques pourraient-elles s’engager et contribuer à la transition socio-écologique?</a:t>
            </a:r>
            <a:endParaRPr sz="2400">
              <a:solidFill>
                <a:srgbClr val="363759"/>
              </a:solidFill>
              <a:latin typeface="Source Sans Pro"/>
              <a:ea typeface="Source Sans Pro"/>
              <a:cs typeface="Source Sans Pro"/>
              <a:sym typeface="Source Sans Pro"/>
            </a:endParaRPr>
          </a:p>
          <a:p>
            <a:pPr indent="0" lvl="0" marL="0" rtl="0" algn="ctr">
              <a:lnSpc>
                <a:spcPct val="150000"/>
              </a:lnSpc>
              <a:spcBef>
                <a:spcPts val="0"/>
              </a:spcBef>
              <a:spcAft>
                <a:spcPts val="1000"/>
              </a:spcAft>
              <a:buNone/>
            </a:pPr>
            <a:r>
              <a:t/>
            </a:r>
            <a:endParaRPr sz="1800">
              <a:solidFill>
                <a:srgbClr val="163860"/>
              </a:solidFill>
              <a:highlight>
                <a:schemeClr val="lt1"/>
              </a:highlight>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49"/>
                                        </p:tgtEl>
                                      </p:cBhvr>
                                    </p:animEffect>
                                    <p:set>
                                      <p:cBhvr>
                                        <p:cTn dur="1" fill="hold">
                                          <p:stCondLst>
                                            <p:cond delay="1000"/>
                                          </p:stCondLst>
                                        </p:cTn>
                                        <p:tgtEl>
                                          <p:spTgt spid="44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51"/>
                                        </p:tgtEl>
                                      </p:cBhvr>
                                    </p:animEffect>
                                    <p:set>
                                      <p:cBhvr>
                                        <p:cTn dur="1" fill="hold">
                                          <p:stCondLst>
                                            <p:cond delay="1000"/>
                                          </p:stCondLst>
                                        </p:cTn>
                                        <p:tgtEl>
                                          <p:spTgt spid="45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52"/>
                                        </p:tgtEl>
                                      </p:cBhvr>
                                    </p:animEffect>
                                    <p:set>
                                      <p:cBhvr>
                                        <p:cTn dur="1" fill="hold">
                                          <p:stCondLst>
                                            <p:cond delay="1000"/>
                                          </p:stCondLst>
                                        </p:cTn>
                                        <p:tgtEl>
                                          <p:spTgt spid="45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53"/>
                                        </p:tgtEl>
                                      </p:cBhvr>
                                    </p:animEffect>
                                    <p:set>
                                      <p:cBhvr>
                                        <p:cTn dur="1" fill="hold">
                                          <p:stCondLst>
                                            <p:cond delay="1000"/>
                                          </p:stCondLst>
                                        </p:cTn>
                                        <p:tgtEl>
                                          <p:spTgt spid="45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54"/>
                                        </p:tgtEl>
                                      </p:cBhvr>
                                    </p:animEffect>
                                    <p:set>
                                      <p:cBhvr>
                                        <p:cTn dur="1" fill="hold">
                                          <p:stCondLst>
                                            <p:cond delay="1000"/>
                                          </p:stCondLst>
                                        </p:cTn>
                                        <p:tgtEl>
                                          <p:spTgt spid="454"/>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48"/>
                                        </p:tgtEl>
                                      </p:cBhvr>
                                    </p:animEffect>
                                    <p:set>
                                      <p:cBhvr>
                                        <p:cTn dur="1" fill="hold">
                                          <p:stCondLst>
                                            <p:cond delay="1000"/>
                                          </p:stCondLst>
                                        </p:cTn>
                                        <p:tgtEl>
                                          <p:spTgt spid="448"/>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458" name="Shape 458"/>
        <p:cNvGrpSpPr/>
        <p:nvPr/>
      </p:nvGrpSpPr>
      <p:grpSpPr>
        <a:xfrm>
          <a:off x="0" y="0"/>
          <a:ext cx="0" cy="0"/>
          <a:chOff x="0" y="0"/>
          <a:chExt cx="0" cy="0"/>
        </a:xfrm>
      </p:grpSpPr>
      <p:sp>
        <p:nvSpPr>
          <p:cNvPr id="459" name="Google Shape;459;p61"/>
          <p:cNvSpPr txBox="1"/>
          <p:nvPr/>
        </p:nvSpPr>
        <p:spPr>
          <a:xfrm>
            <a:off x="549000" y="228400"/>
            <a:ext cx="3000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chemeClr val="lt1"/>
                </a:solidFill>
                <a:latin typeface="Source Sans Pro"/>
                <a:ea typeface="Source Sans Pro"/>
                <a:cs typeface="Source Sans Pro"/>
                <a:sym typeface="Source Sans Pro"/>
              </a:rPr>
              <a:t>Ressources</a:t>
            </a:r>
            <a:endParaRPr b="1" sz="1700">
              <a:solidFill>
                <a:schemeClr val="lt1"/>
              </a:solidFill>
            </a:endParaRPr>
          </a:p>
        </p:txBody>
      </p:sp>
      <p:pic>
        <p:nvPicPr>
          <p:cNvPr id="460" name="Google Shape;460;p61"/>
          <p:cNvPicPr preferRelativeResize="0"/>
          <p:nvPr/>
        </p:nvPicPr>
        <p:blipFill>
          <a:blip r:embed="rId3">
            <a:alphaModFix/>
          </a:blip>
          <a:stretch>
            <a:fillRect/>
          </a:stretch>
        </p:blipFill>
        <p:spPr>
          <a:xfrm>
            <a:off x="2732700" y="302188"/>
            <a:ext cx="498925" cy="498925"/>
          </a:xfrm>
          <a:prstGeom prst="rect">
            <a:avLst/>
          </a:prstGeom>
          <a:noFill/>
          <a:ln>
            <a:noFill/>
          </a:ln>
        </p:spPr>
      </p:pic>
      <p:sp>
        <p:nvSpPr>
          <p:cNvPr id="461" name="Google Shape;461;p61"/>
          <p:cNvSpPr txBox="1"/>
          <p:nvPr/>
        </p:nvSpPr>
        <p:spPr>
          <a:xfrm>
            <a:off x="726700" y="1053200"/>
            <a:ext cx="7271700" cy="4879500"/>
          </a:xfrm>
          <a:prstGeom prst="rect">
            <a:avLst/>
          </a:prstGeom>
          <a:noFill/>
          <a:ln>
            <a:noFill/>
          </a:ln>
        </p:spPr>
        <p:txBody>
          <a:bodyPr anchorCtr="0" anchor="t" bIns="91425" lIns="91425" spcFirstLastPara="1" rIns="91425" wrap="square" tIns="91425">
            <a:spAutoFit/>
          </a:bodyPr>
          <a:lstStyle/>
          <a:p>
            <a:pPr indent="-368300" lvl="0" marL="457200" rtl="0" algn="just">
              <a:lnSpc>
                <a:spcPct val="150000"/>
              </a:lnSpc>
              <a:spcBef>
                <a:spcPts val="0"/>
              </a:spcBef>
              <a:spcAft>
                <a:spcPts val="0"/>
              </a:spcAft>
              <a:buClr>
                <a:schemeClr val="accent1"/>
              </a:buClr>
              <a:buSzPts val="2200"/>
              <a:buFont typeface="Source Sans Pro Light"/>
              <a:buChar char="●"/>
            </a:pPr>
            <a:r>
              <a:rPr lang="en" sz="2200">
                <a:solidFill>
                  <a:schemeClr val="accent1"/>
                </a:solidFill>
                <a:uFill>
                  <a:noFill/>
                </a:uFill>
                <a:latin typeface="Source Sans Pro Light"/>
                <a:ea typeface="Source Sans Pro Light"/>
                <a:cs typeface="Source Sans Pro Light"/>
                <a:sym typeface="Source Sans Pro Light"/>
                <a:hlinkClick r:id="rId4">
                  <a:extLst>
                    <a:ext uri="{A12FA001-AC4F-418D-AE19-62706E023703}">
                      <ahyp:hlinkClr val="tx"/>
                    </a:ext>
                  </a:extLst>
                </a:hlinkClick>
              </a:rPr>
              <a:t>www.</a:t>
            </a:r>
            <a:r>
              <a:rPr lang="en" sz="2200">
                <a:solidFill>
                  <a:schemeClr val="accent1"/>
                </a:solidFill>
                <a:uFill>
                  <a:noFill/>
                </a:uFill>
                <a:latin typeface="Source Sans Pro"/>
                <a:ea typeface="Source Sans Pro"/>
                <a:cs typeface="Source Sans Pro"/>
                <a:sym typeface="Source Sans Pro"/>
                <a:hlinkClick r:id="rId5">
                  <a:extLst>
                    <a:ext uri="{A12FA001-AC4F-418D-AE19-62706E023703}">
                      <ahyp:hlinkClr val="tx"/>
                    </a:ext>
                  </a:extLst>
                </a:hlinkClick>
              </a:rPr>
              <a:t>crewdle</a:t>
            </a:r>
            <a:r>
              <a:rPr lang="en" sz="2200">
                <a:solidFill>
                  <a:schemeClr val="accent1"/>
                </a:solidFill>
                <a:uFill>
                  <a:noFill/>
                </a:uFill>
                <a:latin typeface="Source Sans Pro Light"/>
                <a:ea typeface="Source Sans Pro Light"/>
                <a:cs typeface="Source Sans Pro Light"/>
                <a:sym typeface="Source Sans Pro Light"/>
                <a:hlinkClick r:id="rId6">
                  <a:extLst>
                    <a:ext uri="{A12FA001-AC4F-418D-AE19-62706E023703}">
                      <ahyp:hlinkClr val="tx"/>
                    </a:ext>
                  </a:extLst>
                </a:hlinkClick>
              </a:rPr>
              <a:t>.com </a:t>
            </a:r>
            <a:endParaRPr sz="2200">
              <a:solidFill>
                <a:schemeClr val="accent1"/>
              </a:solidFill>
              <a:latin typeface="Source Sans Pro Light"/>
              <a:ea typeface="Source Sans Pro Light"/>
              <a:cs typeface="Source Sans Pro Light"/>
              <a:sym typeface="Source Sans Pro Light"/>
            </a:endParaRPr>
          </a:p>
          <a:p>
            <a:pPr indent="-368300" lvl="0" marL="457200" rtl="0" algn="l">
              <a:lnSpc>
                <a:spcPct val="150000"/>
              </a:lnSpc>
              <a:spcBef>
                <a:spcPts val="0"/>
              </a:spcBef>
              <a:spcAft>
                <a:spcPts val="0"/>
              </a:spcAft>
              <a:buClr>
                <a:schemeClr val="accent1"/>
              </a:buClr>
              <a:buSzPts val="2200"/>
              <a:buFont typeface="Source Sans Pro Light"/>
              <a:buChar char="●"/>
            </a:pPr>
            <a:r>
              <a:rPr lang="en" sz="2200">
                <a:solidFill>
                  <a:schemeClr val="accent1"/>
                </a:solidFill>
                <a:uFill>
                  <a:noFill/>
                </a:uFill>
                <a:latin typeface="Source Sans Pro Light"/>
                <a:ea typeface="Source Sans Pro Light"/>
                <a:cs typeface="Source Sans Pro Light"/>
                <a:sym typeface="Source Sans Pro Light"/>
                <a:hlinkClick r:id="rId7">
                  <a:extLst>
                    <a:ext uri="{A12FA001-AC4F-418D-AE19-62706E023703}">
                      <ahyp:hlinkClr val="tx"/>
                    </a:ext>
                  </a:extLst>
                </a:hlinkClick>
              </a:rPr>
              <a:t>www.</a:t>
            </a:r>
            <a:r>
              <a:rPr lang="en" sz="2200">
                <a:solidFill>
                  <a:schemeClr val="accent1"/>
                </a:solidFill>
                <a:uFill>
                  <a:noFill/>
                </a:uFill>
                <a:latin typeface="Source Sans Pro"/>
                <a:ea typeface="Source Sans Pro"/>
                <a:cs typeface="Source Sans Pro"/>
                <a:sym typeface="Source Sans Pro"/>
                <a:hlinkClick r:id="rId8">
                  <a:extLst>
                    <a:ext uri="{A12FA001-AC4F-418D-AE19-62706E023703}">
                      <ahyp:hlinkClr val="tx"/>
                    </a:ext>
                  </a:extLst>
                </a:hlinkClick>
              </a:rPr>
              <a:t>ecosia</a:t>
            </a:r>
            <a:r>
              <a:rPr lang="en" sz="2200">
                <a:solidFill>
                  <a:schemeClr val="accent1"/>
                </a:solidFill>
                <a:uFill>
                  <a:noFill/>
                </a:uFill>
                <a:latin typeface="Source Sans Pro Light"/>
                <a:ea typeface="Source Sans Pro Light"/>
                <a:cs typeface="Source Sans Pro Light"/>
                <a:sym typeface="Source Sans Pro Light"/>
                <a:hlinkClick r:id="rId9">
                  <a:extLst>
                    <a:ext uri="{A12FA001-AC4F-418D-AE19-62706E023703}">
                      <ahyp:hlinkClr val="tx"/>
                    </a:ext>
                  </a:extLst>
                </a:hlinkClick>
              </a:rPr>
              <a:t>.org</a:t>
            </a:r>
            <a:endParaRPr sz="2200">
              <a:solidFill>
                <a:schemeClr val="accent1"/>
              </a:solidFill>
              <a:latin typeface="Source Sans Pro Light"/>
              <a:ea typeface="Source Sans Pro Light"/>
              <a:cs typeface="Source Sans Pro Light"/>
              <a:sym typeface="Source Sans Pro Light"/>
            </a:endParaRPr>
          </a:p>
          <a:p>
            <a:pPr indent="-368300" lvl="0" marL="457200" rtl="0" algn="just">
              <a:lnSpc>
                <a:spcPct val="150000"/>
              </a:lnSpc>
              <a:spcBef>
                <a:spcPts val="0"/>
              </a:spcBef>
              <a:spcAft>
                <a:spcPts val="0"/>
              </a:spcAft>
              <a:buClr>
                <a:srgbClr val="F05A4E"/>
              </a:buClr>
              <a:buSzPts val="2200"/>
              <a:buFont typeface="Source Sans Pro Light"/>
              <a:buChar char="●"/>
            </a:pPr>
            <a:r>
              <a:rPr lang="en" sz="2200">
                <a:solidFill>
                  <a:srgbClr val="F05A4E"/>
                </a:solidFill>
                <a:uFill>
                  <a:noFill/>
                </a:uFill>
                <a:latin typeface="Source Sans Pro Light"/>
                <a:ea typeface="Source Sans Pro Light"/>
                <a:cs typeface="Source Sans Pro Light"/>
                <a:sym typeface="Source Sans Pro Light"/>
                <a:hlinkClick r:id="rId10">
                  <a:extLst>
                    <a:ext uri="{A12FA001-AC4F-418D-AE19-62706E023703}">
                      <ahyp:hlinkClr val="tx"/>
                    </a:ext>
                  </a:extLst>
                </a:hlinkClick>
              </a:rPr>
              <a:t>www.</a:t>
            </a:r>
            <a:r>
              <a:rPr lang="en" sz="2200">
                <a:solidFill>
                  <a:srgbClr val="F05A4E"/>
                </a:solidFill>
                <a:uFill>
                  <a:noFill/>
                </a:uFill>
                <a:latin typeface="Source Sans Pro"/>
                <a:ea typeface="Source Sans Pro"/>
                <a:cs typeface="Source Sans Pro"/>
                <a:sym typeface="Source Sans Pro"/>
                <a:hlinkClick r:id="rId11">
                  <a:extLst>
                    <a:ext uri="{A12FA001-AC4F-418D-AE19-62706E023703}">
                      <ahyp:hlinkClr val="tx"/>
                    </a:ext>
                  </a:extLst>
                </a:hlinkClick>
              </a:rPr>
              <a:t>lilo</a:t>
            </a:r>
            <a:r>
              <a:rPr lang="en" sz="2200">
                <a:solidFill>
                  <a:srgbClr val="F05A4E"/>
                </a:solidFill>
                <a:uFill>
                  <a:noFill/>
                </a:uFill>
                <a:latin typeface="Source Sans Pro Light"/>
                <a:ea typeface="Source Sans Pro Light"/>
                <a:cs typeface="Source Sans Pro Light"/>
                <a:sym typeface="Source Sans Pro Light"/>
                <a:hlinkClick r:id="rId12">
                  <a:extLst>
                    <a:ext uri="{A12FA001-AC4F-418D-AE19-62706E023703}">
                      <ahyp:hlinkClr val="tx"/>
                    </a:ext>
                  </a:extLst>
                </a:hlinkClick>
              </a:rPr>
              <a:t>.org</a:t>
            </a:r>
            <a:endParaRPr sz="2200">
              <a:solidFill>
                <a:srgbClr val="F05A4E"/>
              </a:solidFill>
              <a:latin typeface="Source Sans Pro Light"/>
              <a:ea typeface="Source Sans Pro Light"/>
              <a:cs typeface="Source Sans Pro Light"/>
              <a:sym typeface="Source Sans Pro Light"/>
            </a:endParaRPr>
          </a:p>
          <a:p>
            <a:pPr indent="-368300" lvl="0" marL="457200" rtl="0" algn="just">
              <a:lnSpc>
                <a:spcPct val="150000"/>
              </a:lnSpc>
              <a:spcBef>
                <a:spcPts val="0"/>
              </a:spcBef>
              <a:spcAft>
                <a:spcPts val="0"/>
              </a:spcAft>
              <a:buClr>
                <a:schemeClr val="accent1"/>
              </a:buClr>
              <a:buSzPts val="2200"/>
              <a:buFont typeface="Source Sans Pro Light"/>
              <a:buChar char="●"/>
            </a:pPr>
            <a:r>
              <a:rPr lang="en" sz="2200">
                <a:solidFill>
                  <a:schemeClr val="accent1"/>
                </a:solidFill>
                <a:uFill>
                  <a:noFill/>
                </a:uFill>
                <a:latin typeface="Source Sans Pro Light"/>
                <a:ea typeface="Source Sans Pro Light"/>
                <a:cs typeface="Source Sans Pro Light"/>
                <a:sym typeface="Source Sans Pro Light"/>
                <a:hlinkClick r:id="rId13">
                  <a:extLst>
                    <a:ext uri="{A12FA001-AC4F-418D-AE19-62706E023703}">
                      <ahyp:hlinkClr val="tx"/>
                    </a:ext>
                  </a:extLst>
                </a:hlinkClick>
              </a:rPr>
              <a:t>www</a:t>
            </a:r>
            <a:r>
              <a:rPr lang="en" sz="2200">
                <a:solidFill>
                  <a:schemeClr val="accent1"/>
                </a:solidFill>
                <a:uFill>
                  <a:noFill/>
                </a:uFill>
                <a:latin typeface="Source Sans Pro Light"/>
                <a:ea typeface="Source Sans Pro Light"/>
                <a:cs typeface="Source Sans Pro Light"/>
                <a:sym typeface="Source Sans Pro Light"/>
                <a:hlinkClick r:id="rId14">
                  <a:extLst>
                    <a:ext uri="{A12FA001-AC4F-418D-AE19-62706E023703}">
                      <ahyp:hlinkClr val="tx"/>
                    </a:ext>
                  </a:extLst>
                </a:hlinkClick>
              </a:rPr>
              <a:t>.</a:t>
            </a:r>
            <a:r>
              <a:rPr lang="en" sz="2200">
                <a:solidFill>
                  <a:schemeClr val="accent1"/>
                </a:solidFill>
                <a:uFill>
                  <a:noFill/>
                </a:uFill>
                <a:latin typeface="Source Sans Pro"/>
                <a:ea typeface="Source Sans Pro"/>
                <a:cs typeface="Source Sans Pro"/>
                <a:sym typeface="Source Sans Pro"/>
                <a:hlinkClick r:id="rId15">
                  <a:extLst>
                    <a:ext uri="{A12FA001-AC4F-418D-AE19-62706E023703}">
                      <ahyp:hlinkClr val="tx"/>
                    </a:ext>
                  </a:extLst>
                </a:hlinkClick>
              </a:rPr>
              <a:t>earthdefinition</a:t>
            </a:r>
            <a:r>
              <a:rPr lang="en" sz="2200">
                <a:solidFill>
                  <a:schemeClr val="accent1"/>
                </a:solidFill>
                <a:uFill>
                  <a:noFill/>
                </a:uFill>
                <a:latin typeface="Source Sans Pro Light"/>
                <a:ea typeface="Source Sans Pro Light"/>
                <a:cs typeface="Source Sans Pro Light"/>
                <a:sym typeface="Source Sans Pro Light"/>
                <a:hlinkClick r:id="rId16">
                  <a:extLst>
                    <a:ext uri="{A12FA001-AC4F-418D-AE19-62706E023703}">
                      <ahyp:hlinkClr val="tx"/>
                    </a:ext>
                  </a:extLst>
                </a:hlinkClick>
              </a:rPr>
              <a:t>.org</a:t>
            </a:r>
            <a:endParaRPr sz="2200">
              <a:solidFill>
                <a:schemeClr val="accent1"/>
              </a:solidFill>
              <a:latin typeface="Source Sans Pro Light"/>
              <a:ea typeface="Source Sans Pro Light"/>
              <a:cs typeface="Source Sans Pro Light"/>
              <a:sym typeface="Source Sans Pro Light"/>
            </a:endParaRPr>
          </a:p>
          <a:p>
            <a:pPr indent="-368300" lvl="0" marL="457200" rtl="0" algn="just">
              <a:lnSpc>
                <a:spcPct val="150000"/>
              </a:lnSpc>
              <a:spcBef>
                <a:spcPts val="0"/>
              </a:spcBef>
              <a:spcAft>
                <a:spcPts val="0"/>
              </a:spcAft>
              <a:buClr>
                <a:schemeClr val="accent1"/>
              </a:buClr>
              <a:buSzPts val="2200"/>
              <a:buFont typeface="Source Sans Pro Light"/>
              <a:buChar char="●"/>
            </a:pPr>
            <a:r>
              <a:rPr lang="en" sz="2200">
                <a:solidFill>
                  <a:schemeClr val="accent1"/>
                </a:solidFill>
                <a:uFill>
                  <a:noFill/>
                </a:uFill>
                <a:latin typeface="Source Sans Pro Light"/>
                <a:ea typeface="Source Sans Pro Light"/>
                <a:cs typeface="Source Sans Pro Light"/>
                <a:sym typeface="Source Sans Pro Light"/>
                <a:hlinkClick r:id="rId17">
                  <a:extLst>
                    <a:ext uri="{A12FA001-AC4F-418D-AE19-62706E023703}">
                      <ahyp:hlinkClr val="tx"/>
                    </a:ext>
                  </a:extLst>
                </a:hlinkClick>
              </a:rPr>
              <a:t>www.</a:t>
            </a:r>
            <a:r>
              <a:rPr lang="en" sz="2200">
                <a:solidFill>
                  <a:schemeClr val="accent1"/>
                </a:solidFill>
                <a:uFill>
                  <a:noFill/>
                </a:uFill>
                <a:latin typeface="Source Sans Pro"/>
                <a:ea typeface="Source Sans Pro"/>
                <a:cs typeface="Source Sans Pro"/>
                <a:sym typeface="Source Sans Pro"/>
                <a:hlinkClick r:id="rId18">
                  <a:extLst>
                    <a:ext uri="{A12FA001-AC4F-418D-AE19-62706E023703}">
                      <ahyp:hlinkClr val="tx"/>
                    </a:ext>
                  </a:extLst>
                </a:hlinkClick>
              </a:rPr>
              <a:t>envirogadget</a:t>
            </a:r>
            <a:r>
              <a:rPr lang="en" sz="2200">
                <a:solidFill>
                  <a:schemeClr val="accent1"/>
                </a:solidFill>
                <a:uFill>
                  <a:noFill/>
                </a:uFill>
                <a:latin typeface="Source Sans Pro Light"/>
                <a:ea typeface="Source Sans Pro Light"/>
                <a:cs typeface="Source Sans Pro Light"/>
                <a:sym typeface="Source Sans Pro Light"/>
                <a:hlinkClick r:id="rId19">
                  <a:extLst>
                    <a:ext uri="{A12FA001-AC4F-418D-AE19-62706E023703}">
                      <ahyp:hlinkClr val="tx"/>
                    </a:ext>
                  </a:extLst>
                </a:hlinkClick>
              </a:rPr>
              <a:t>.com</a:t>
            </a:r>
            <a:endParaRPr sz="2200">
              <a:solidFill>
                <a:schemeClr val="accent1"/>
              </a:solidFill>
              <a:latin typeface="Source Sans Pro Light"/>
              <a:ea typeface="Source Sans Pro Light"/>
              <a:cs typeface="Source Sans Pro Light"/>
              <a:sym typeface="Source Sans Pro Light"/>
            </a:endParaRPr>
          </a:p>
          <a:p>
            <a:pPr indent="-368300" lvl="0" marL="457200" rtl="0" algn="just">
              <a:lnSpc>
                <a:spcPct val="150000"/>
              </a:lnSpc>
              <a:spcBef>
                <a:spcPts val="0"/>
              </a:spcBef>
              <a:spcAft>
                <a:spcPts val="0"/>
              </a:spcAft>
              <a:buClr>
                <a:schemeClr val="accent1"/>
              </a:buClr>
              <a:buSzPts val="2200"/>
              <a:buFont typeface="Source Sans Pro Light"/>
              <a:buChar char="●"/>
            </a:pPr>
            <a:r>
              <a:rPr lang="en" sz="2200">
                <a:solidFill>
                  <a:schemeClr val="accent1"/>
                </a:solidFill>
                <a:uFill>
                  <a:noFill/>
                </a:uFill>
                <a:latin typeface="Source Sans Pro Light"/>
                <a:ea typeface="Source Sans Pro Light"/>
                <a:cs typeface="Source Sans Pro Light"/>
                <a:sym typeface="Source Sans Pro Light"/>
                <a:hlinkClick r:id="rId20">
                  <a:extLst>
                    <a:ext uri="{A12FA001-AC4F-418D-AE19-62706E023703}">
                      <ahyp:hlinkClr val="tx"/>
                    </a:ext>
                  </a:extLst>
                </a:hlinkClick>
              </a:rPr>
              <a:t>www.</a:t>
            </a:r>
            <a:r>
              <a:rPr lang="en" sz="2200">
                <a:solidFill>
                  <a:schemeClr val="accent1"/>
                </a:solidFill>
                <a:uFill>
                  <a:noFill/>
                </a:uFill>
                <a:latin typeface="Source Sans Pro"/>
                <a:ea typeface="Source Sans Pro"/>
                <a:cs typeface="Source Sans Pro"/>
                <a:sym typeface="Source Sans Pro"/>
                <a:hlinkClick r:id="rId21">
                  <a:extLst>
                    <a:ext uri="{A12FA001-AC4F-418D-AE19-62706E023703}">
                      <ahyp:hlinkClr val="tx"/>
                    </a:ext>
                  </a:extLst>
                </a:hlinkClick>
              </a:rPr>
              <a:t>insertech</a:t>
            </a:r>
            <a:r>
              <a:rPr lang="en" sz="2200">
                <a:solidFill>
                  <a:schemeClr val="accent1"/>
                </a:solidFill>
                <a:uFill>
                  <a:noFill/>
                </a:uFill>
                <a:latin typeface="Source Sans Pro Light"/>
                <a:ea typeface="Source Sans Pro Light"/>
                <a:cs typeface="Source Sans Pro Light"/>
                <a:sym typeface="Source Sans Pro Light"/>
                <a:hlinkClick r:id="rId22">
                  <a:extLst>
                    <a:ext uri="{A12FA001-AC4F-418D-AE19-62706E023703}">
                      <ahyp:hlinkClr val="tx"/>
                    </a:ext>
                  </a:extLst>
                </a:hlinkClick>
              </a:rPr>
              <a:t>.ca</a:t>
            </a:r>
            <a:endParaRPr sz="2200">
              <a:solidFill>
                <a:schemeClr val="accent1"/>
              </a:solidFill>
              <a:latin typeface="Source Sans Pro Light"/>
              <a:ea typeface="Source Sans Pro Light"/>
              <a:cs typeface="Source Sans Pro Light"/>
              <a:sym typeface="Source Sans Pro Light"/>
            </a:endParaRPr>
          </a:p>
          <a:p>
            <a:pPr indent="-368300" lvl="0" marL="457200" rtl="0" algn="just">
              <a:lnSpc>
                <a:spcPct val="150000"/>
              </a:lnSpc>
              <a:spcBef>
                <a:spcPts val="0"/>
              </a:spcBef>
              <a:spcAft>
                <a:spcPts val="0"/>
              </a:spcAft>
              <a:buClr>
                <a:schemeClr val="accent1"/>
              </a:buClr>
              <a:buSzPts val="2200"/>
              <a:buFont typeface="Source Sans Pro Light"/>
              <a:buChar char="●"/>
            </a:pPr>
            <a:r>
              <a:rPr lang="en" sz="2200">
                <a:solidFill>
                  <a:schemeClr val="accent1"/>
                </a:solidFill>
                <a:uFill>
                  <a:noFill/>
                </a:uFill>
                <a:latin typeface="Source Sans Pro Light"/>
                <a:ea typeface="Source Sans Pro Light"/>
                <a:cs typeface="Source Sans Pro Light"/>
                <a:sym typeface="Source Sans Pro Light"/>
                <a:hlinkClick r:id="rId23">
                  <a:extLst>
                    <a:ext uri="{A12FA001-AC4F-418D-AE19-62706E023703}">
                      <ahyp:hlinkClr val="tx"/>
                    </a:ext>
                  </a:extLst>
                </a:hlinkClick>
              </a:rPr>
              <a:t>www.</a:t>
            </a:r>
            <a:r>
              <a:rPr lang="en" sz="2200">
                <a:solidFill>
                  <a:schemeClr val="accent1"/>
                </a:solidFill>
                <a:uFill>
                  <a:noFill/>
                </a:uFill>
                <a:latin typeface="Source Sans Pro"/>
                <a:ea typeface="Source Sans Pro"/>
                <a:cs typeface="Source Sans Pro"/>
                <a:sym typeface="Source Sans Pro"/>
                <a:hlinkClick r:id="rId24">
                  <a:extLst>
                    <a:ext uri="{A12FA001-AC4F-418D-AE19-62706E023703}">
                      <ahyp:hlinkClr val="tx"/>
                    </a:ext>
                  </a:extLst>
                </a:hlinkClick>
              </a:rPr>
              <a:t>recyclermeselectroniques</a:t>
            </a:r>
            <a:r>
              <a:rPr lang="en" sz="2200">
                <a:solidFill>
                  <a:schemeClr val="accent1"/>
                </a:solidFill>
                <a:uFill>
                  <a:noFill/>
                </a:uFill>
                <a:latin typeface="Source Sans Pro Light"/>
                <a:ea typeface="Source Sans Pro Light"/>
                <a:cs typeface="Source Sans Pro Light"/>
                <a:sym typeface="Source Sans Pro Light"/>
                <a:hlinkClick r:id="rId25">
                  <a:extLst>
                    <a:ext uri="{A12FA001-AC4F-418D-AE19-62706E023703}">
                      <ahyp:hlinkClr val="tx"/>
                    </a:ext>
                  </a:extLst>
                </a:hlinkClick>
              </a:rPr>
              <a:t>.ca</a:t>
            </a:r>
            <a:endParaRPr sz="2200">
              <a:solidFill>
                <a:schemeClr val="accent1"/>
              </a:solidFill>
              <a:latin typeface="Source Sans Pro Light"/>
              <a:ea typeface="Source Sans Pro Light"/>
              <a:cs typeface="Source Sans Pro Light"/>
              <a:sym typeface="Source Sans Pro Light"/>
            </a:endParaRPr>
          </a:p>
          <a:p>
            <a:pPr indent="0" lvl="0" marL="0" rtl="0" algn="just">
              <a:lnSpc>
                <a:spcPct val="150000"/>
              </a:lnSpc>
              <a:spcBef>
                <a:spcPts val="0"/>
              </a:spcBef>
              <a:spcAft>
                <a:spcPts val="0"/>
              </a:spcAft>
              <a:buNone/>
            </a:pPr>
            <a:r>
              <a:t/>
            </a:r>
            <a:endParaRPr sz="2000">
              <a:solidFill>
                <a:srgbClr val="F05A4E"/>
              </a:solidFill>
              <a:latin typeface="Source Sans Pro Light"/>
              <a:ea typeface="Source Sans Pro Light"/>
              <a:cs typeface="Source Sans Pro Light"/>
              <a:sym typeface="Source Sans Pro Light"/>
            </a:endParaRPr>
          </a:p>
          <a:p>
            <a:pPr indent="0" lvl="0" marL="0" rtl="0" algn="just">
              <a:lnSpc>
                <a:spcPct val="150000"/>
              </a:lnSpc>
              <a:spcBef>
                <a:spcPts val="0"/>
              </a:spcBef>
              <a:spcAft>
                <a:spcPts val="0"/>
              </a:spcAft>
              <a:buNone/>
            </a:pPr>
            <a:r>
              <a:t/>
            </a:r>
            <a:endParaRPr sz="2000">
              <a:solidFill>
                <a:srgbClr val="F05A4E"/>
              </a:solidFill>
              <a:latin typeface="Source Sans Pro Light"/>
              <a:ea typeface="Source Sans Pro Light"/>
              <a:cs typeface="Source Sans Pro Light"/>
              <a:sym typeface="Source Sans Pro Light"/>
            </a:endParaRPr>
          </a:p>
          <a:p>
            <a:pPr indent="0" lvl="0" marL="457200" rtl="0" algn="just">
              <a:lnSpc>
                <a:spcPct val="150000"/>
              </a:lnSpc>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465" name="Shape 465"/>
        <p:cNvGrpSpPr/>
        <p:nvPr/>
      </p:nvGrpSpPr>
      <p:grpSpPr>
        <a:xfrm>
          <a:off x="0" y="0"/>
          <a:ext cx="0" cy="0"/>
          <a:chOff x="0" y="0"/>
          <a:chExt cx="0" cy="0"/>
        </a:xfrm>
      </p:grpSpPr>
      <p:sp>
        <p:nvSpPr>
          <p:cNvPr id="466" name="Google Shape;466;p62"/>
          <p:cNvSpPr txBox="1"/>
          <p:nvPr/>
        </p:nvSpPr>
        <p:spPr>
          <a:xfrm>
            <a:off x="549000" y="228400"/>
            <a:ext cx="3000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chemeClr val="lt1"/>
                </a:solidFill>
                <a:latin typeface="Source Sans Pro"/>
                <a:ea typeface="Source Sans Pro"/>
                <a:cs typeface="Source Sans Pro"/>
                <a:sym typeface="Source Sans Pro"/>
              </a:rPr>
              <a:t>Ressources</a:t>
            </a:r>
            <a:endParaRPr b="1" sz="1700">
              <a:solidFill>
                <a:schemeClr val="lt1"/>
              </a:solidFill>
            </a:endParaRPr>
          </a:p>
        </p:txBody>
      </p:sp>
      <p:pic>
        <p:nvPicPr>
          <p:cNvPr id="467" name="Google Shape;467;p62"/>
          <p:cNvPicPr preferRelativeResize="0"/>
          <p:nvPr/>
        </p:nvPicPr>
        <p:blipFill>
          <a:blip r:embed="rId3">
            <a:alphaModFix/>
          </a:blip>
          <a:stretch>
            <a:fillRect/>
          </a:stretch>
        </p:blipFill>
        <p:spPr>
          <a:xfrm>
            <a:off x="2732700" y="302188"/>
            <a:ext cx="498925" cy="498925"/>
          </a:xfrm>
          <a:prstGeom prst="rect">
            <a:avLst/>
          </a:prstGeom>
          <a:noFill/>
          <a:ln>
            <a:noFill/>
          </a:ln>
        </p:spPr>
      </p:pic>
      <p:sp>
        <p:nvSpPr>
          <p:cNvPr id="468" name="Google Shape;468;p62"/>
          <p:cNvSpPr txBox="1"/>
          <p:nvPr/>
        </p:nvSpPr>
        <p:spPr>
          <a:xfrm>
            <a:off x="705875" y="1355150"/>
            <a:ext cx="7271700" cy="3863400"/>
          </a:xfrm>
          <a:prstGeom prst="rect">
            <a:avLst/>
          </a:prstGeom>
          <a:noFill/>
          <a:ln>
            <a:noFill/>
          </a:ln>
        </p:spPr>
        <p:txBody>
          <a:bodyPr anchorCtr="0" anchor="t" bIns="91425" lIns="91425" spcFirstLastPara="1" rIns="91425" wrap="square" tIns="91425">
            <a:spAutoFit/>
          </a:bodyPr>
          <a:lstStyle/>
          <a:p>
            <a:pPr indent="-368300" lvl="0" marL="457200" rtl="0" algn="just">
              <a:lnSpc>
                <a:spcPct val="150000"/>
              </a:lnSpc>
              <a:spcBef>
                <a:spcPts val="0"/>
              </a:spcBef>
              <a:spcAft>
                <a:spcPts val="0"/>
              </a:spcAft>
              <a:buClr>
                <a:schemeClr val="accent1"/>
              </a:buClr>
              <a:buSzPts val="2200"/>
              <a:buFont typeface="Source Sans Pro Light"/>
              <a:buChar char="●"/>
            </a:pPr>
            <a:r>
              <a:rPr lang="en" sz="2200">
                <a:solidFill>
                  <a:schemeClr val="accent1"/>
                </a:solidFill>
                <a:uFill>
                  <a:noFill/>
                </a:uFill>
                <a:latin typeface="Source Sans Pro Light"/>
                <a:ea typeface="Source Sans Pro Light"/>
                <a:cs typeface="Source Sans Pro Light"/>
                <a:sym typeface="Source Sans Pro Light"/>
                <a:hlinkClick r:id="rId4">
                  <a:extLst>
                    <a:ext uri="{A12FA001-AC4F-418D-AE19-62706E023703}">
                      <ahyp:hlinkClr val="tx"/>
                    </a:ext>
                  </a:extLst>
                </a:hlinkClick>
              </a:rPr>
              <a:t>www.</a:t>
            </a:r>
            <a:r>
              <a:rPr lang="en" sz="2200">
                <a:solidFill>
                  <a:schemeClr val="accent1"/>
                </a:solidFill>
                <a:uFill>
                  <a:noFill/>
                </a:uFill>
                <a:latin typeface="Source Sans Pro"/>
                <a:ea typeface="Source Sans Pro"/>
                <a:cs typeface="Source Sans Pro"/>
                <a:sym typeface="Source Sans Pro"/>
                <a:hlinkClick r:id="rId5">
                  <a:extLst>
                    <a:ext uri="{A12FA001-AC4F-418D-AE19-62706E023703}">
                      <ahyp:hlinkClr val="tx"/>
                    </a:ext>
                  </a:extLst>
                </a:hlinkClick>
              </a:rPr>
              <a:t>greenspector</a:t>
            </a:r>
            <a:r>
              <a:rPr lang="en" sz="2200">
                <a:solidFill>
                  <a:schemeClr val="accent1"/>
                </a:solidFill>
                <a:uFill>
                  <a:noFill/>
                </a:uFill>
                <a:latin typeface="Source Sans Pro Light"/>
                <a:ea typeface="Source Sans Pro Light"/>
                <a:cs typeface="Source Sans Pro Light"/>
                <a:sym typeface="Source Sans Pro Light"/>
                <a:hlinkClick r:id="rId6">
                  <a:extLst>
                    <a:ext uri="{A12FA001-AC4F-418D-AE19-62706E023703}">
                      <ahyp:hlinkClr val="tx"/>
                    </a:ext>
                  </a:extLst>
                </a:hlinkClick>
              </a:rPr>
              <a:t>.com </a:t>
            </a:r>
            <a:endParaRPr sz="2200">
              <a:solidFill>
                <a:schemeClr val="accent1"/>
              </a:solidFill>
              <a:latin typeface="Source Sans Pro Light"/>
              <a:ea typeface="Source Sans Pro Light"/>
              <a:cs typeface="Source Sans Pro Light"/>
              <a:sym typeface="Source Sans Pro Light"/>
            </a:endParaRPr>
          </a:p>
          <a:p>
            <a:pPr indent="-368300" lvl="0" marL="457200" rtl="0" algn="l">
              <a:lnSpc>
                <a:spcPct val="150000"/>
              </a:lnSpc>
              <a:spcBef>
                <a:spcPts val="0"/>
              </a:spcBef>
              <a:spcAft>
                <a:spcPts val="0"/>
              </a:spcAft>
              <a:buClr>
                <a:schemeClr val="accent1"/>
              </a:buClr>
              <a:buSzPts val="2200"/>
              <a:buFont typeface="Source Sans Pro Light"/>
              <a:buChar char="●"/>
            </a:pPr>
            <a:r>
              <a:rPr lang="en" sz="2200">
                <a:solidFill>
                  <a:schemeClr val="accent1"/>
                </a:solidFill>
                <a:uFill>
                  <a:noFill/>
                </a:uFill>
                <a:latin typeface="Source Sans Pro Light"/>
                <a:ea typeface="Source Sans Pro Light"/>
                <a:cs typeface="Source Sans Pro Light"/>
                <a:sym typeface="Source Sans Pro Light"/>
                <a:hlinkClick r:id="rId7">
                  <a:extLst>
                    <a:ext uri="{A12FA001-AC4F-418D-AE19-62706E023703}">
                      <ahyp:hlinkClr val="tx"/>
                    </a:ext>
                  </a:extLst>
                </a:hlinkClick>
              </a:rPr>
              <a:t>www.</a:t>
            </a:r>
            <a:r>
              <a:rPr lang="en" sz="2200">
                <a:solidFill>
                  <a:schemeClr val="accent1"/>
                </a:solidFill>
                <a:uFill>
                  <a:noFill/>
                </a:uFill>
                <a:latin typeface="Source Sans Pro"/>
                <a:ea typeface="Source Sans Pro"/>
                <a:cs typeface="Source Sans Pro"/>
                <a:sym typeface="Source Sans Pro"/>
                <a:hlinkClick r:id="rId8">
                  <a:extLst>
                    <a:ext uri="{A12FA001-AC4F-418D-AE19-62706E023703}">
                      <ahyp:hlinkClr val="tx"/>
                    </a:ext>
                  </a:extLst>
                </a:hlinkClick>
              </a:rPr>
              <a:t>websitecarbon</a:t>
            </a:r>
            <a:r>
              <a:rPr lang="en" sz="2200">
                <a:solidFill>
                  <a:schemeClr val="accent1"/>
                </a:solidFill>
                <a:uFill>
                  <a:noFill/>
                </a:uFill>
                <a:latin typeface="Source Sans Pro Light"/>
                <a:ea typeface="Source Sans Pro Light"/>
                <a:cs typeface="Source Sans Pro Light"/>
                <a:sym typeface="Source Sans Pro Light"/>
                <a:hlinkClick r:id="rId9">
                  <a:extLst>
                    <a:ext uri="{A12FA001-AC4F-418D-AE19-62706E023703}">
                      <ahyp:hlinkClr val="tx"/>
                    </a:ext>
                  </a:extLst>
                </a:hlinkClick>
              </a:rPr>
              <a:t>.org</a:t>
            </a:r>
            <a:endParaRPr sz="2200">
              <a:solidFill>
                <a:schemeClr val="accent1"/>
              </a:solidFill>
              <a:latin typeface="Source Sans Pro Light"/>
              <a:ea typeface="Source Sans Pro Light"/>
              <a:cs typeface="Source Sans Pro Light"/>
              <a:sym typeface="Source Sans Pro Light"/>
            </a:endParaRPr>
          </a:p>
          <a:p>
            <a:pPr indent="-368300" lvl="0" marL="457200" rtl="0" algn="just">
              <a:lnSpc>
                <a:spcPct val="150000"/>
              </a:lnSpc>
              <a:spcBef>
                <a:spcPts val="0"/>
              </a:spcBef>
              <a:spcAft>
                <a:spcPts val="0"/>
              </a:spcAft>
              <a:buClr>
                <a:schemeClr val="accent1"/>
              </a:buClr>
              <a:buSzPts val="2200"/>
              <a:buFont typeface="Source Sans Pro Light"/>
              <a:buChar char="●"/>
            </a:pPr>
            <a:r>
              <a:rPr lang="en" sz="2200">
                <a:solidFill>
                  <a:schemeClr val="accent1"/>
                </a:solidFill>
                <a:uFill>
                  <a:noFill/>
                </a:uFill>
                <a:latin typeface="Source Sans Pro Light"/>
                <a:ea typeface="Source Sans Pro Light"/>
                <a:cs typeface="Source Sans Pro Light"/>
                <a:sym typeface="Source Sans Pro Light"/>
                <a:hlinkClick r:id="rId10">
                  <a:extLst>
                    <a:ext uri="{A12FA001-AC4F-418D-AE19-62706E023703}">
                      <ahyp:hlinkClr val="tx"/>
                    </a:ext>
                  </a:extLst>
                </a:hlinkClick>
              </a:rPr>
              <a:t>www.</a:t>
            </a:r>
            <a:r>
              <a:rPr lang="en" sz="2200">
                <a:solidFill>
                  <a:schemeClr val="accent1"/>
                </a:solidFill>
                <a:uFill>
                  <a:noFill/>
                </a:uFill>
                <a:latin typeface="Source Sans Pro"/>
                <a:ea typeface="Source Sans Pro"/>
                <a:cs typeface="Source Sans Pro"/>
                <a:sym typeface="Source Sans Pro"/>
                <a:hlinkClick r:id="rId11">
                  <a:extLst>
                    <a:ext uri="{A12FA001-AC4F-418D-AE19-62706E023703}">
                      <ahyp:hlinkClr val="tx"/>
                    </a:ext>
                  </a:extLst>
                </a:hlinkClick>
              </a:rPr>
              <a:t>website-footprint</a:t>
            </a:r>
            <a:r>
              <a:rPr lang="en" sz="2200">
                <a:solidFill>
                  <a:schemeClr val="accent1"/>
                </a:solidFill>
                <a:uFill>
                  <a:noFill/>
                </a:uFill>
                <a:latin typeface="Source Sans Pro Light"/>
                <a:ea typeface="Source Sans Pro Light"/>
                <a:cs typeface="Source Sans Pro Light"/>
                <a:sym typeface="Source Sans Pro Light"/>
                <a:hlinkClick r:id="rId12">
                  <a:extLst>
                    <a:ext uri="{A12FA001-AC4F-418D-AE19-62706E023703}">
                      <ahyp:hlinkClr val="tx"/>
                    </a:ext>
                  </a:extLst>
                </a:hlinkClick>
              </a:rPr>
              <a:t>.com</a:t>
            </a:r>
            <a:endParaRPr sz="2200">
              <a:solidFill>
                <a:schemeClr val="accent1"/>
              </a:solidFill>
              <a:latin typeface="Source Sans Pro Light"/>
              <a:ea typeface="Source Sans Pro Light"/>
              <a:cs typeface="Source Sans Pro Light"/>
              <a:sym typeface="Source Sans Pro Light"/>
            </a:endParaRPr>
          </a:p>
          <a:p>
            <a:pPr indent="-368300" lvl="0" marL="457200" rtl="0" algn="just">
              <a:lnSpc>
                <a:spcPct val="150000"/>
              </a:lnSpc>
              <a:spcBef>
                <a:spcPts val="0"/>
              </a:spcBef>
              <a:spcAft>
                <a:spcPts val="0"/>
              </a:spcAft>
              <a:buClr>
                <a:schemeClr val="accent1"/>
              </a:buClr>
              <a:buSzPts val="2200"/>
              <a:buFont typeface="Source Sans Pro Light"/>
              <a:buChar char="●"/>
            </a:pPr>
            <a:r>
              <a:rPr lang="en" sz="2200">
                <a:solidFill>
                  <a:schemeClr val="accent1"/>
                </a:solidFill>
                <a:latin typeface="Source Sans Pro Light"/>
                <a:ea typeface="Source Sans Pro Light"/>
                <a:cs typeface="Source Sans Pro Light"/>
                <a:sym typeface="Source Sans Pro Light"/>
              </a:rPr>
              <a:t>Sur Google Play ou App Store : </a:t>
            </a:r>
            <a:r>
              <a:rPr lang="en" sz="2200">
                <a:solidFill>
                  <a:schemeClr val="accent1"/>
                </a:solidFill>
                <a:latin typeface="Source Sans Pro"/>
                <a:ea typeface="Source Sans Pro"/>
                <a:cs typeface="Source Sans Pro"/>
                <a:sym typeface="Source Sans Pro"/>
              </a:rPr>
              <a:t>Green Leaf </a:t>
            </a:r>
            <a:endParaRPr sz="2200">
              <a:solidFill>
                <a:schemeClr val="accent1"/>
              </a:solidFill>
              <a:latin typeface="Source Sans Pro"/>
              <a:ea typeface="Source Sans Pro"/>
              <a:cs typeface="Source Sans Pro"/>
              <a:sym typeface="Source Sans Pro"/>
            </a:endParaRPr>
          </a:p>
          <a:p>
            <a:pPr indent="-368300" lvl="0" marL="457200" rtl="0" algn="just">
              <a:lnSpc>
                <a:spcPct val="150000"/>
              </a:lnSpc>
              <a:spcBef>
                <a:spcPts val="0"/>
              </a:spcBef>
              <a:spcAft>
                <a:spcPts val="0"/>
              </a:spcAft>
              <a:buClr>
                <a:schemeClr val="accent1"/>
              </a:buClr>
              <a:buSzPts val="2200"/>
              <a:buFont typeface="Source Sans Pro Light"/>
              <a:buChar char="●"/>
            </a:pPr>
            <a:r>
              <a:rPr lang="en" sz="2200">
                <a:solidFill>
                  <a:schemeClr val="accent1"/>
                </a:solidFill>
                <a:latin typeface="Source Sans Pro Light"/>
                <a:ea typeface="Source Sans Pro Light"/>
                <a:cs typeface="Source Sans Pro Light"/>
                <a:sym typeface="Source Sans Pro Light"/>
              </a:rPr>
              <a:t>Sur Google Play ou App Store : </a:t>
            </a:r>
            <a:r>
              <a:rPr lang="en" sz="2200">
                <a:solidFill>
                  <a:schemeClr val="accent1"/>
                </a:solidFill>
                <a:latin typeface="Source Sans Pro"/>
                <a:ea typeface="Source Sans Pro"/>
                <a:cs typeface="Source Sans Pro"/>
                <a:sym typeface="Source Sans Pro"/>
              </a:rPr>
              <a:t>CarboAnalyser </a:t>
            </a:r>
            <a:endParaRPr sz="2200">
              <a:solidFill>
                <a:schemeClr val="accent1"/>
              </a:solidFill>
              <a:latin typeface="Source Sans Pro"/>
              <a:ea typeface="Source Sans Pro"/>
              <a:cs typeface="Source Sans Pro"/>
              <a:sym typeface="Source Sans Pro"/>
            </a:endParaRPr>
          </a:p>
          <a:p>
            <a:pPr indent="0" lvl="0" marL="0" rtl="0" algn="just">
              <a:lnSpc>
                <a:spcPct val="150000"/>
              </a:lnSpc>
              <a:spcBef>
                <a:spcPts val="0"/>
              </a:spcBef>
              <a:spcAft>
                <a:spcPts val="0"/>
              </a:spcAft>
              <a:buNone/>
            </a:pPr>
            <a:r>
              <a:t/>
            </a:r>
            <a:endParaRPr sz="2000">
              <a:solidFill>
                <a:srgbClr val="F05A4E"/>
              </a:solidFill>
              <a:latin typeface="Source Sans Pro Light"/>
              <a:ea typeface="Source Sans Pro Light"/>
              <a:cs typeface="Source Sans Pro Light"/>
              <a:sym typeface="Source Sans Pro Light"/>
            </a:endParaRPr>
          </a:p>
          <a:p>
            <a:pPr indent="0" lvl="0" marL="0" rtl="0" algn="just">
              <a:lnSpc>
                <a:spcPct val="150000"/>
              </a:lnSpc>
              <a:spcBef>
                <a:spcPts val="0"/>
              </a:spcBef>
              <a:spcAft>
                <a:spcPts val="0"/>
              </a:spcAft>
              <a:buNone/>
            </a:pPr>
            <a:r>
              <a:t/>
            </a:r>
            <a:endParaRPr sz="2000">
              <a:solidFill>
                <a:srgbClr val="F05A4E"/>
              </a:solidFill>
              <a:latin typeface="Source Sans Pro Light"/>
              <a:ea typeface="Source Sans Pro Light"/>
              <a:cs typeface="Source Sans Pro Light"/>
              <a:sym typeface="Source Sans Pro Light"/>
            </a:endParaRPr>
          </a:p>
          <a:p>
            <a:pPr indent="0" lvl="0" marL="457200" rtl="0" algn="just">
              <a:lnSpc>
                <a:spcPct val="150000"/>
              </a:lnSpc>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472" name="Shape 472"/>
        <p:cNvGrpSpPr/>
        <p:nvPr/>
      </p:nvGrpSpPr>
      <p:grpSpPr>
        <a:xfrm>
          <a:off x="0" y="0"/>
          <a:ext cx="0" cy="0"/>
          <a:chOff x="0" y="0"/>
          <a:chExt cx="0" cy="0"/>
        </a:xfrm>
      </p:grpSpPr>
      <p:sp>
        <p:nvSpPr>
          <p:cNvPr id="473" name="Google Shape;473;p63"/>
          <p:cNvSpPr txBox="1"/>
          <p:nvPr/>
        </p:nvSpPr>
        <p:spPr>
          <a:xfrm>
            <a:off x="562750" y="267900"/>
            <a:ext cx="3000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chemeClr val="lt1"/>
                </a:solidFill>
                <a:latin typeface="Source Sans Pro"/>
                <a:ea typeface="Source Sans Pro"/>
                <a:cs typeface="Source Sans Pro"/>
                <a:sym typeface="Source Sans Pro"/>
              </a:rPr>
              <a:t>Sources</a:t>
            </a:r>
            <a:endParaRPr/>
          </a:p>
        </p:txBody>
      </p:sp>
      <p:pic>
        <p:nvPicPr>
          <p:cNvPr id="474" name="Google Shape;474;p63"/>
          <p:cNvPicPr preferRelativeResize="0"/>
          <p:nvPr/>
        </p:nvPicPr>
        <p:blipFill>
          <a:blip r:embed="rId3">
            <a:alphaModFix/>
          </a:blip>
          <a:stretch>
            <a:fillRect/>
          </a:stretch>
        </p:blipFill>
        <p:spPr>
          <a:xfrm>
            <a:off x="2157150" y="333713"/>
            <a:ext cx="514875" cy="514875"/>
          </a:xfrm>
          <a:prstGeom prst="rect">
            <a:avLst/>
          </a:prstGeom>
          <a:noFill/>
          <a:ln>
            <a:noFill/>
          </a:ln>
        </p:spPr>
      </p:pic>
      <p:sp>
        <p:nvSpPr>
          <p:cNvPr id="475" name="Google Shape;475;p63"/>
          <p:cNvSpPr txBox="1"/>
          <p:nvPr/>
        </p:nvSpPr>
        <p:spPr>
          <a:xfrm>
            <a:off x="766200" y="1062275"/>
            <a:ext cx="7271700" cy="3263100"/>
          </a:xfrm>
          <a:prstGeom prst="rect">
            <a:avLst/>
          </a:prstGeom>
          <a:noFill/>
          <a:ln>
            <a:noFill/>
          </a:ln>
        </p:spPr>
        <p:txBody>
          <a:bodyPr anchorCtr="0" anchor="t" bIns="91425" lIns="91425" spcFirstLastPara="1" rIns="91425" wrap="square" tIns="91425">
            <a:spAutoFit/>
          </a:bodyPr>
          <a:lstStyle/>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Statista</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Agence France Presse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Halte Obsolescence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Insertech</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chemeClr val="accent1"/>
              </a:buClr>
              <a:buSzPts val="2000"/>
              <a:buFont typeface="Source Sans Pro Light"/>
              <a:buChar char="●"/>
            </a:pPr>
            <a:r>
              <a:rPr lang="en" sz="2000">
                <a:solidFill>
                  <a:schemeClr val="accent1"/>
                </a:solidFill>
                <a:latin typeface="Source Sans Pro Light"/>
                <a:ea typeface="Source Sans Pro Light"/>
                <a:cs typeface="Source Sans Pro Light"/>
                <a:sym typeface="Source Sans Pro Light"/>
              </a:rPr>
              <a:t>Ciraig</a:t>
            </a:r>
            <a:r>
              <a:rPr lang="en" sz="2000">
                <a:solidFill>
                  <a:schemeClr val="accent1"/>
                </a:solidFill>
                <a:latin typeface="Source Sans Pro Light"/>
                <a:ea typeface="Source Sans Pro Light"/>
                <a:cs typeface="Source Sans Pro Light"/>
                <a:sym typeface="Source Sans Pro Light"/>
              </a:rPr>
              <a:t> </a:t>
            </a:r>
            <a:endParaRPr sz="2000">
              <a:solidFill>
                <a:schemeClr val="accent1"/>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Produit Reconditionné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chemeClr val="accent1"/>
              </a:buClr>
              <a:buSzPts val="2000"/>
              <a:buFont typeface="Source Sans Pro Light"/>
              <a:buChar char="●"/>
            </a:pPr>
            <a:r>
              <a:rPr lang="en" sz="2000">
                <a:solidFill>
                  <a:schemeClr val="accent1"/>
                </a:solidFill>
                <a:latin typeface="Source Sans Pro Light"/>
                <a:ea typeface="Source Sans Pro Light"/>
                <a:cs typeface="Source Sans Pro Light"/>
                <a:sym typeface="Source Sans Pro Light"/>
              </a:rPr>
              <a:t>Hydro-Québec</a:t>
            </a:r>
            <a:endParaRPr sz="2000">
              <a:solidFill>
                <a:schemeClr val="accent1"/>
              </a:solidFill>
              <a:latin typeface="Source Sans Pro Light"/>
              <a:ea typeface="Source Sans Pro Light"/>
              <a:cs typeface="Source Sans Pro Light"/>
              <a:sym typeface="Source Sans Pro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479" name="Shape 479"/>
        <p:cNvGrpSpPr/>
        <p:nvPr/>
      </p:nvGrpSpPr>
      <p:grpSpPr>
        <a:xfrm>
          <a:off x="0" y="0"/>
          <a:ext cx="0" cy="0"/>
          <a:chOff x="0" y="0"/>
          <a:chExt cx="0" cy="0"/>
        </a:xfrm>
      </p:grpSpPr>
      <p:sp>
        <p:nvSpPr>
          <p:cNvPr id="480" name="Google Shape;480;p64"/>
          <p:cNvSpPr txBox="1"/>
          <p:nvPr/>
        </p:nvSpPr>
        <p:spPr>
          <a:xfrm>
            <a:off x="562750" y="267900"/>
            <a:ext cx="3000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chemeClr val="lt1"/>
                </a:solidFill>
                <a:latin typeface="Source Sans Pro"/>
                <a:ea typeface="Source Sans Pro"/>
                <a:cs typeface="Source Sans Pro"/>
                <a:sym typeface="Source Sans Pro"/>
              </a:rPr>
              <a:t>Sources</a:t>
            </a:r>
            <a:endParaRPr/>
          </a:p>
        </p:txBody>
      </p:sp>
      <p:pic>
        <p:nvPicPr>
          <p:cNvPr id="481" name="Google Shape;481;p64"/>
          <p:cNvPicPr preferRelativeResize="0"/>
          <p:nvPr/>
        </p:nvPicPr>
        <p:blipFill>
          <a:blip r:embed="rId3">
            <a:alphaModFix/>
          </a:blip>
          <a:stretch>
            <a:fillRect/>
          </a:stretch>
        </p:blipFill>
        <p:spPr>
          <a:xfrm>
            <a:off x="2157150" y="333713"/>
            <a:ext cx="514875" cy="514875"/>
          </a:xfrm>
          <a:prstGeom prst="rect">
            <a:avLst/>
          </a:prstGeom>
          <a:noFill/>
          <a:ln>
            <a:noFill/>
          </a:ln>
        </p:spPr>
      </p:pic>
      <p:sp>
        <p:nvSpPr>
          <p:cNvPr id="482" name="Google Shape;482;p64"/>
          <p:cNvSpPr txBox="1"/>
          <p:nvPr/>
        </p:nvSpPr>
        <p:spPr>
          <a:xfrm>
            <a:off x="766200" y="1062275"/>
            <a:ext cx="7271700" cy="3263100"/>
          </a:xfrm>
          <a:prstGeom prst="rect">
            <a:avLst/>
          </a:prstGeom>
          <a:noFill/>
          <a:ln>
            <a:noFill/>
          </a:ln>
        </p:spPr>
        <p:txBody>
          <a:bodyPr anchorCtr="0" anchor="t" bIns="91425" lIns="91425" spcFirstLastPara="1" rIns="91425" wrap="square" tIns="91425">
            <a:spAutoFit/>
          </a:bodyPr>
          <a:lstStyle/>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Agence de la transition écologique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ARTE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Pewresearch</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Data Map Center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chemeClr val="accent1"/>
              </a:buClr>
              <a:buSzPts val="2000"/>
              <a:buFont typeface="Source Sans Pro Light"/>
              <a:buChar char="●"/>
            </a:pPr>
            <a:r>
              <a:rPr lang="en" sz="2000">
                <a:solidFill>
                  <a:schemeClr val="accent1"/>
                </a:solidFill>
                <a:latin typeface="Source Sans Pro Light"/>
                <a:ea typeface="Source Sans Pro Light"/>
                <a:cs typeface="Source Sans Pro Light"/>
                <a:sym typeface="Source Sans Pro Light"/>
              </a:rPr>
              <a:t>Our World in Data : Plastic Pollution </a:t>
            </a:r>
            <a:endParaRPr sz="2000">
              <a:solidFill>
                <a:schemeClr val="accent1"/>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ADEME</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chemeClr val="accent1"/>
              </a:buClr>
              <a:buSzPts val="2000"/>
              <a:buFont typeface="Source Sans Pro Light"/>
              <a:buChar char="●"/>
            </a:pPr>
            <a:r>
              <a:rPr lang="en" sz="2000">
                <a:solidFill>
                  <a:schemeClr val="accent1"/>
                </a:solidFill>
                <a:latin typeface="Source Sans Pro Light"/>
                <a:ea typeface="Source Sans Pro Light"/>
                <a:cs typeface="Source Sans Pro Light"/>
                <a:sym typeface="Source Sans Pro Light"/>
              </a:rPr>
              <a:t>Médias : Radio-Canada, Urbania, La Presse, CBC et Le Devoir </a:t>
            </a:r>
            <a:endParaRPr sz="2000">
              <a:solidFill>
                <a:schemeClr val="accent1"/>
              </a:solidFill>
              <a:latin typeface="Source Sans Pro Light"/>
              <a:ea typeface="Source Sans Pro Light"/>
              <a:cs typeface="Source Sans Pro Light"/>
              <a:sym typeface="Source Sans Pro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486" name="Shape 486"/>
        <p:cNvGrpSpPr/>
        <p:nvPr/>
      </p:nvGrpSpPr>
      <p:grpSpPr>
        <a:xfrm>
          <a:off x="0" y="0"/>
          <a:ext cx="0" cy="0"/>
          <a:chOff x="0" y="0"/>
          <a:chExt cx="0" cy="0"/>
        </a:xfrm>
      </p:grpSpPr>
      <p:sp>
        <p:nvSpPr>
          <p:cNvPr id="487" name="Google Shape;487;p65"/>
          <p:cNvSpPr txBox="1"/>
          <p:nvPr/>
        </p:nvSpPr>
        <p:spPr>
          <a:xfrm>
            <a:off x="562750" y="267900"/>
            <a:ext cx="3000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chemeClr val="lt1"/>
                </a:solidFill>
                <a:latin typeface="Source Sans Pro"/>
                <a:ea typeface="Source Sans Pro"/>
                <a:cs typeface="Source Sans Pro"/>
                <a:sym typeface="Source Sans Pro"/>
              </a:rPr>
              <a:t>Sources</a:t>
            </a:r>
            <a:endParaRPr/>
          </a:p>
        </p:txBody>
      </p:sp>
      <p:pic>
        <p:nvPicPr>
          <p:cNvPr id="488" name="Google Shape;488;p65"/>
          <p:cNvPicPr preferRelativeResize="0"/>
          <p:nvPr/>
        </p:nvPicPr>
        <p:blipFill>
          <a:blip r:embed="rId3">
            <a:alphaModFix/>
          </a:blip>
          <a:stretch>
            <a:fillRect/>
          </a:stretch>
        </p:blipFill>
        <p:spPr>
          <a:xfrm>
            <a:off x="2157150" y="333713"/>
            <a:ext cx="514875" cy="514875"/>
          </a:xfrm>
          <a:prstGeom prst="rect">
            <a:avLst/>
          </a:prstGeom>
          <a:noFill/>
          <a:ln>
            <a:noFill/>
          </a:ln>
        </p:spPr>
      </p:pic>
      <p:sp>
        <p:nvSpPr>
          <p:cNvPr id="489" name="Google Shape;489;p65"/>
          <p:cNvSpPr txBox="1"/>
          <p:nvPr/>
        </p:nvSpPr>
        <p:spPr>
          <a:xfrm>
            <a:off x="766200" y="1062275"/>
            <a:ext cx="7271700" cy="3263100"/>
          </a:xfrm>
          <a:prstGeom prst="rect">
            <a:avLst/>
          </a:prstGeom>
          <a:noFill/>
          <a:ln>
            <a:noFill/>
          </a:ln>
        </p:spPr>
        <p:txBody>
          <a:bodyPr anchorCtr="0" anchor="t" bIns="91425" lIns="91425" spcFirstLastPara="1" rIns="91425" wrap="square" tIns="91425">
            <a:spAutoFit/>
          </a:bodyPr>
          <a:lstStyle/>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Recycler mes électroniques </a:t>
            </a:r>
            <a:r>
              <a:rPr lang="en" sz="2000">
                <a:solidFill>
                  <a:srgbClr val="F05A4E"/>
                </a:solidFill>
                <a:latin typeface="Source Sans Pro Light"/>
                <a:ea typeface="Source Sans Pro Light"/>
                <a:cs typeface="Source Sans Pro Light"/>
                <a:sym typeface="Source Sans Pro Light"/>
              </a:rPr>
              <a:t>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The Shift Project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Le Point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Carbon Literacy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chemeClr val="accent1"/>
              </a:buClr>
              <a:buSzPts val="2000"/>
              <a:buFont typeface="Source Sans Pro Light"/>
              <a:buChar char="●"/>
            </a:pPr>
            <a:r>
              <a:rPr lang="en" sz="2000">
                <a:solidFill>
                  <a:schemeClr val="accent1"/>
                </a:solidFill>
                <a:latin typeface="Source Sans Pro Light"/>
                <a:ea typeface="Source Sans Pro Light"/>
                <a:cs typeface="Source Sans Pro Light"/>
                <a:sym typeface="Source Sans Pro Light"/>
              </a:rPr>
              <a:t>Greenspector </a:t>
            </a:r>
            <a:r>
              <a:rPr lang="en" sz="2000">
                <a:solidFill>
                  <a:schemeClr val="accent1"/>
                </a:solidFill>
                <a:latin typeface="Source Sans Pro Light"/>
                <a:ea typeface="Source Sans Pro Light"/>
                <a:cs typeface="Source Sans Pro Light"/>
                <a:sym typeface="Source Sans Pro Light"/>
              </a:rPr>
              <a:t> </a:t>
            </a:r>
            <a:endParaRPr sz="2000">
              <a:solidFill>
                <a:schemeClr val="accent1"/>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Chemins de Transition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chemeClr val="accent1"/>
              </a:buClr>
              <a:buSzPts val="2000"/>
              <a:buFont typeface="Source Sans Pro Light"/>
              <a:buChar char="●"/>
            </a:pPr>
            <a:r>
              <a:rPr lang="en" sz="2000">
                <a:solidFill>
                  <a:schemeClr val="accent1"/>
                </a:solidFill>
                <a:latin typeface="Source Sans Pro Light"/>
                <a:ea typeface="Source Sans Pro Light"/>
                <a:cs typeface="Source Sans Pro Light"/>
                <a:sym typeface="Source Sans Pro Light"/>
              </a:rPr>
              <a:t>Hébergement Web Écoresponsable </a:t>
            </a:r>
            <a:endParaRPr sz="2000">
              <a:solidFill>
                <a:schemeClr val="accent1"/>
              </a:solidFill>
              <a:latin typeface="Source Sans Pro Light"/>
              <a:ea typeface="Source Sans Pro Light"/>
              <a:cs typeface="Source Sans Pro Light"/>
              <a:sym typeface="Source Sans Pro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493" name="Shape 493"/>
        <p:cNvGrpSpPr/>
        <p:nvPr/>
      </p:nvGrpSpPr>
      <p:grpSpPr>
        <a:xfrm>
          <a:off x="0" y="0"/>
          <a:ext cx="0" cy="0"/>
          <a:chOff x="0" y="0"/>
          <a:chExt cx="0" cy="0"/>
        </a:xfrm>
      </p:grpSpPr>
      <p:sp>
        <p:nvSpPr>
          <p:cNvPr id="494" name="Google Shape;494;p66"/>
          <p:cNvSpPr txBox="1"/>
          <p:nvPr/>
        </p:nvSpPr>
        <p:spPr>
          <a:xfrm>
            <a:off x="562750" y="267900"/>
            <a:ext cx="3000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chemeClr val="lt1"/>
                </a:solidFill>
                <a:latin typeface="Source Sans Pro"/>
                <a:ea typeface="Source Sans Pro"/>
                <a:cs typeface="Source Sans Pro"/>
                <a:sym typeface="Source Sans Pro"/>
              </a:rPr>
              <a:t>Sources</a:t>
            </a:r>
            <a:endParaRPr/>
          </a:p>
        </p:txBody>
      </p:sp>
      <p:pic>
        <p:nvPicPr>
          <p:cNvPr id="495" name="Google Shape;495;p66"/>
          <p:cNvPicPr preferRelativeResize="0"/>
          <p:nvPr/>
        </p:nvPicPr>
        <p:blipFill>
          <a:blip r:embed="rId3">
            <a:alphaModFix/>
          </a:blip>
          <a:stretch>
            <a:fillRect/>
          </a:stretch>
        </p:blipFill>
        <p:spPr>
          <a:xfrm>
            <a:off x="2157150" y="333713"/>
            <a:ext cx="514875" cy="514875"/>
          </a:xfrm>
          <a:prstGeom prst="rect">
            <a:avLst/>
          </a:prstGeom>
          <a:noFill/>
          <a:ln>
            <a:noFill/>
          </a:ln>
        </p:spPr>
      </p:pic>
      <p:sp>
        <p:nvSpPr>
          <p:cNvPr id="496" name="Google Shape;496;p66"/>
          <p:cNvSpPr txBox="1"/>
          <p:nvPr/>
        </p:nvSpPr>
        <p:spPr>
          <a:xfrm>
            <a:off x="766200" y="1062275"/>
            <a:ext cx="7271700" cy="3263100"/>
          </a:xfrm>
          <a:prstGeom prst="rect">
            <a:avLst/>
          </a:prstGeom>
          <a:noFill/>
          <a:ln>
            <a:noFill/>
          </a:ln>
        </p:spPr>
        <p:txBody>
          <a:bodyPr anchorCtr="0" anchor="t" bIns="91425" lIns="91425" spcFirstLastPara="1" rIns="91425" wrap="square" tIns="91425">
            <a:spAutoFit/>
          </a:bodyPr>
          <a:lstStyle/>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Université du Québec à Montréal (UQAM)</a:t>
            </a:r>
            <a:r>
              <a:rPr lang="en" sz="2000">
                <a:solidFill>
                  <a:srgbClr val="F05A4E"/>
                </a:solidFill>
                <a:latin typeface="Source Sans Pro Light"/>
                <a:ea typeface="Source Sans Pro Light"/>
                <a:cs typeface="Source Sans Pro Light"/>
                <a:sym typeface="Source Sans Pro Light"/>
              </a:rPr>
              <a:t>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Office québécois de la langue française</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Doctissimo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Le réseau des Universités du Québec</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chemeClr val="accent1"/>
              </a:buClr>
              <a:buSzPts val="2000"/>
              <a:buFont typeface="Source Sans Pro Light"/>
              <a:buChar char="●"/>
            </a:pPr>
            <a:r>
              <a:rPr lang="en" sz="2000">
                <a:solidFill>
                  <a:schemeClr val="accent1"/>
                </a:solidFill>
                <a:latin typeface="Source Sans Pro Light"/>
                <a:ea typeface="Source Sans Pro Light"/>
                <a:cs typeface="Source Sans Pro Light"/>
                <a:sym typeface="Source Sans Pro Light"/>
              </a:rPr>
              <a:t>L’ONU </a:t>
            </a:r>
            <a:endParaRPr sz="2000">
              <a:solidFill>
                <a:schemeClr val="accent1"/>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Marie Martel - La transition écologique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chemeClr val="accent1"/>
              </a:buClr>
              <a:buSzPts val="2000"/>
              <a:buFont typeface="Source Sans Pro Light"/>
              <a:buChar char="●"/>
            </a:pPr>
            <a:r>
              <a:rPr lang="en" sz="2000">
                <a:solidFill>
                  <a:schemeClr val="accent1"/>
                </a:solidFill>
                <a:latin typeface="Source Sans Pro Light"/>
                <a:ea typeface="Source Sans Pro Light"/>
                <a:cs typeface="Source Sans Pro Light"/>
                <a:sym typeface="Source Sans Pro Light"/>
              </a:rPr>
              <a:t>Crewdle, Ecosia, Lilo, Earth Definition &amp; Envirogadget</a:t>
            </a:r>
            <a:endParaRPr sz="2000">
              <a:solidFill>
                <a:schemeClr val="accent1"/>
              </a:solidFill>
              <a:latin typeface="Source Sans Pro Light"/>
              <a:ea typeface="Source Sans Pro Light"/>
              <a:cs typeface="Source Sans Pro Light"/>
              <a:sym typeface="Source Sans Pro 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500" name="Shape 500"/>
        <p:cNvGrpSpPr/>
        <p:nvPr/>
      </p:nvGrpSpPr>
      <p:grpSpPr>
        <a:xfrm>
          <a:off x="0" y="0"/>
          <a:ext cx="0" cy="0"/>
          <a:chOff x="0" y="0"/>
          <a:chExt cx="0" cy="0"/>
        </a:xfrm>
      </p:grpSpPr>
      <p:sp>
        <p:nvSpPr>
          <p:cNvPr id="501" name="Google Shape;501;p67"/>
          <p:cNvSpPr txBox="1"/>
          <p:nvPr/>
        </p:nvSpPr>
        <p:spPr>
          <a:xfrm>
            <a:off x="562750" y="267900"/>
            <a:ext cx="5838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chemeClr val="lt1"/>
                </a:solidFill>
                <a:latin typeface="Source Sans Pro"/>
                <a:ea typeface="Source Sans Pro"/>
                <a:cs typeface="Source Sans Pro"/>
                <a:sym typeface="Source Sans Pro"/>
              </a:rPr>
              <a:t>Sources des images</a:t>
            </a:r>
            <a:endParaRPr/>
          </a:p>
        </p:txBody>
      </p:sp>
      <p:sp>
        <p:nvSpPr>
          <p:cNvPr id="502" name="Google Shape;502;p67"/>
          <p:cNvSpPr txBox="1"/>
          <p:nvPr/>
        </p:nvSpPr>
        <p:spPr>
          <a:xfrm>
            <a:off x="746450" y="989375"/>
            <a:ext cx="7271700" cy="18777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en" sz="2000">
                <a:solidFill>
                  <a:srgbClr val="F05A4E"/>
                </a:solidFill>
                <a:latin typeface="Source Sans Pro"/>
                <a:ea typeface="Source Sans Pro"/>
                <a:cs typeface="Source Sans Pro"/>
                <a:sym typeface="Source Sans Pro"/>
              </a:rPr>
              <a:t>Google Flaticon</a:t>
            </a:r>
            <a:r>
              <a:rPr lang="en" sz="2000">
                <a:solidFill>
                  <a:srgbClr val="F05A4E"/>
                </a:solidFill>
                <a:latin typeface="Source Sans Pro Light"/>
                <a:ea typeface="Source Sans Pro Light"/>
                <a:cs typeface="Source Sans Pro Light"/>
                <a:sym typeface="Source Sans Pro Light"/>
              </a:rPr>
              <a:t> : Freepik, Pixel perfect, iconixar, Kiranshastry, srip, Becris, Flat Icons, surang, Vitaly Gorbachev, Itim2101, Nhor Phai, mynamepong, geotatah, Dimitri Miroliubov, Tomas Knop et Zlatko Najdenovski</a:t>
            </a:r>
            <a:endParaRPr/>
          </a:p>
        </p:txBody>
      </p:sp>
      <p:pic>
        <p:nvPicPr>
          <p:cNvPr id="503" name="Google Shape;503;p67"/>
          <p:cNvPicPr preferRelativeResize="0"/>
          <p:nvPr/>
        </p:nvPicPr>
        <p:blipFill>
          <a:blip r:embed="rId3">
            <a:alphaModFix/>
          </a:blip>
          <a:stretch>
            <a:fillRect/>
          </a:stretch>
        </p:blipFill>
        <p:spPr>
          <a:xfrm>
            <a:off x="4152975" y="361825"/>
            <a:ext cx="458650" cy="458650"/>
          </a:xfrm>
          <a:prstGeom prst="rect">
            <a:avLst/>
          </a:prstGeom>
          <a:noFill/>
          <a:ln>
            <a:noFill/>
          </a:ln>
        </p:spPr>
      </p:pic>
      <p:sp>
        <p:nvSpPr>
          <p:cNvPr id="504" name="Google Shape;504;p67"/>
          <p:cNvSpPr txBox="1"/>
          <p:nvPr/>
        </p:nvSpPr>
        <p:spPr>
          <a:xfrm>
            <a:off x="1741650" y="3602300"/>
            <a:ext cx="5253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rgbClr val="FFFFFF"/>
                </a:solidFill>
                <a:latin typeface="Source Sans Pro"/>
                <a:ea typeface="Source Sans Pro"/>
                <a:cs typeface="Source Sans Pro"/>
                <a:sym typeface="Source Sans Pro"/>
              </a:rPr>
              <a:t>Merci de votre participation! </a:t>
            </a:r>
            <a:endParaRPr sz="2200">
              <a:solidFill>
                <a:srgbClr val="FFFFFF"/>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3"/>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500"/>
              <a:t>Le numérique et les enjeux environnementaux</a:t>
            </a:r>
            <a:endParaRPr sz="2500">
              <a:solidFill>
                <a:srgbClr val="F05A4E"/>
              </a:solidFill>
            </a:endParaRPr>
          </a:p>
        </p:txBody>
      </p:sp>
      <p:sp>
        <p:nvSpPr>
          <p:cNvPr id="142" name="Google Shape;142;p33"/>
          <p:cNvSpPr txBox="1"/>
          <p:nvPr/>
        </p:nvSpPr>
        <p:spPr>
          <a:xfrm>
            <a:off x="477300" y="779950"/>
            <a:ext cx="8251200" cy="3720600"/>
          </a:xfrm>
          <a:prstGeom prst="rect">
            <a:avLst/>
          </a:prstGeom>
          <a:noFill/>
          <a:ln>
            <a:noFill/>
          </a:ln>
        </p:spPr>
        <p:txBody>
          <a:bodyPr anchorCtr="0" anchor="t" bIns="91425" lIns="91425" spcFirstLastPara="1" rIns="91425" wrap="square" tIns="91425">
            <a:noAutofit/>
          </a:bodyPr>
          <a:lstStyle/>
          <a:p>
            <a:pPr indent="-355600" lvl="0" marL="457200" rtl="0" algn="just">
              <a:lnSpc>
                <a:spcPct val="115000"/>
              </a:lnSpc>
              <a:spcBef>
                <a:spcPts val="3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De par son omniprésence dans nos vies, l</a:t>
            </a:r>
            <a:r>
              <a:rPr lang="en" sz="2000">
                <a:solidFill>
                  <a:srgbClr val="363759"/>
                </a:solidFill>
                <a:latin typeface="Source Sans Pro"/>
                <a:ea typeface="Source Sans Pro"/>
                <a:cs typeface="Source Sans Pro"/>
                <a:sym typeface="Source Sans Pro"/>
              </a:rPr>
              <a:t>’impact du numérique sur l’environnement se fait de plus en plus sentir. </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3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Au total, le secteur du numérique est responsable de 4% des GES.</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3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En 20 ans, le flux de données internet a multiplié par 600.</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3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Internet n’est pas immatériel : tout ce que nous faisons entraîne une consommation d’énergie dans des centres de données.  </a:t>
            </a:r>
            <a:endParaRPr sz="2000">
              <a:solidFill>
                <a:srgbClr val="363759"/>
              </a:solidFill>
              <a:latin typeface="Source Sans Pro"/>
              <a:ea typeface="Source Sans Pro"/>
              <a:cs typeface="Source Sans Pro"/>
              <a:sym typeface="Source Sans Pro"/>
            </a:endParaRPr>
          </a:p>
          <a:p>
            <a:pPr indent="0" lvl="0" marL="0" rtl="0" algn="just">
              <a:lnSpc>
                <a:spcPct val="150000"/>
              </a:lnSpc>
              <a:spcBef>
                <a:spcPts val="3000"/>
              </a:spcBef>
              <a:spcAft>
                <a:spcPts val="0"/>
              </a:spcAft>
              <a:buNone/>
            </a:pPr>
            <a:r>
              <a:t/>
            </a:r>
            <a:endParaRPr sz="1900">
              <a:solidFill>
                <a:srgbClr val="363759"/>
              </a:solidFill>
              <a:latin typeface="Source Sans Pro"/>
              <a:ea typeface="Source Sans Pro"/>
              <a:cs typeface="Source Sans Pro"/>
              <a:sym typeface="Source Sans Pro"/>
            </a:endParaRPr>
          </a:p>
          <a:p>
            <a:pPr indent="0" lvl="0" marL="0" rtl="0" algn="just">
              <a:lnSpc>
                <a:spcPct val="150000"/>
              </a:lnSpc>
              <a:spcBef>
                <a:spcPts val="1000"/>
              </a:spcBef>
              <a:spcAft>
                <a:spcPts val="0"/>
              </a:spcAft>
              <a:buNone/>
            </a:pPr>
            <a:r>
              <a:t/>
            </a:r>
            <a:endParaRPr sz="1900">
              <a:solidFill>
                <a:srgbClr val="363759"/>
              </a:solidFill>
              <a:latin typeface="Source Sans Pro"/>
              <a:ea typeface="Source Sans Pro"/>
              <a:cs typeface="Source Sans Pro"/>
              <a:sym typeface="Source Sans Pro"/>
            </a:endParaRPr>
          </a:p>
          <a:p>
            <a:pPr indent="0" lvl="0" marL="0" rtl="0" algn="just">
              <a:lnSpc>
                <a:spcPct val="150000"/>
              </a:lnSpc>
              <a:spcBef>
                <a:spcPts val="1000"/>
              </a:spcBef>
              <a:spcAft>
                <a:spcPts val="0"/>
              </a:spcAft>
              <a:buNone/>
            </a:pPr>
            <a:r>
              <a:t/>
            </a:r>
            <a:endParaRPr sz="1900">
              <a:solidFill>
                <a:srgbClr val="363759"/>
              </a:solidFill>
              <a:latin typeface="Source Sans Pro"/>
              <a:ea typeface="Source Sans Pro"/>
              <a:cs typeface="Source Sans Pro"/>
              <a:sym typeface="Source Sans Pro"/>
            </a:endParaRPr>
          </a:p>
          <a:p>
            <a:pPr indent="0" lvl="0" marL="0" rtl="0" algn="just">
              <a:lnSpc>
                <a:spcPct val="150000"/>
              </a:lnSpc>
              <a:spcBef>
                <a:spcPts val="1000"/>
              </a:spcBef>
              <a:spcAft>
                <a:spcPts val="1000"/>
              </a:spcAft>
              <a:buNone/>
            </a:pPr>
            <a:r>
              <a:t/>
            </a:r>
            <a:endParaRPr sz="1900">
              <a:solidFill>
                <a:srgbClr val="363759"/>
              </a:solidFill>
              <a:latin typeface="Source Sans Pro"/>
              <a:ea typeface="Source Sans Pro"/>
              <a:cs typeface="Source Sans Pro"/>
              <a:sym typeface="Source Sans Pro"/>
            </a:endParaRPr>
          </a:p>
        </p:txBody>
      </p:sp>
      <p:pic>
        <p:nvPicPr>
          <p:cNvPr id="143" name="Google Shape;143;p33"/>
          <p:cNvPicPr preferRelativeResize="0"/>
          <p:nvPr/>
        </p:nvPicPr>
        <p:blipFill>
          <a:blip r:embed="rId3">
            <a:alphaModFix/>
          </a:blip>
          <a:stretch>
            <a:fillRect/>
          </a:stretch>
        </p:blipFill>
        <p:spPr>
          <a:xfrm>
            <a:off x="7636800" y="156100"/>
            <a:ext cx="1091625" cy="1091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34"/>
          <p:cNvPicPr preferRelativeResize="0"/>
          <p:nvPr/>
        </p:nvPicPr>
        <p:blipFill>
          <a:blip r:embed="rId3">
            <a:alphaModFix/>
          </a:blip>
          <a:stretch>
            <a:fillRect/>
          </a:stretch>
        </p:blipFill>
        <p:spPr>
          <a:xfrm>
            <a:off x="0" y="-271350"/>
            <a:ext cx="9191802" cy="5521699"/>
          </a:xfrm>
          <a:prstGeom prst="rect">
            <a:avLst/>
          </a:prstGeom>
          <a:noFill/>
          <a:ln>
            <a:noFill/>
          </a:ln>
        </p:spPr>
      </p:pic>
      <p:sp>
        <p:nvSpPr>
          <p:cNvPr id="149" name="Google Shape;149;p34"/>
          <p:cNvSpPr txBox="1"/>
          <p:nvPr/>
        </p:nvSpPr>
        <p:spPr>
          <a:xfrm>
            <a:off x="6070875" y="4774200"/>
            <a:ext cx="3331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97A7"/>
                </a:solidFill>
                <a:latin typeface="Source Sans Pro"/>
                <a:ea typeface="Source Sans Pro"/>
                <a:cs typeface="Source Sans Pro"/>
                <a:sym typeface="Source Sans Pro"/>
              </a:rPr>
              <a:t>Source : Facebook Engineering (2018)</a:t>
            </a:r>
            <a:endParaRPr sz="1200">
              <a:solidFill>
                <a:srgbClr val="0097A7"/>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5"/>
          <p:cNvSpPr txBox="1"/>
          <p:nvPr/>
        </p:nvSpPr>
        <p:spPr>
          <a:xfrm>
            <a:off x="518275" y="1114725"/>
            <a:ext cx="8057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pic>
        <p:nvPicPr>
          <p:cNvPr descr="[Carbone] Vous passez plus de temps devant l’écran depuis le début de la pandémie? Il y a mille et une façons d'alléger votre navigation sur le web pour en réduire l’empreinte environnementale. Carbone vous propose dix trucs pour y arriver. Quels sont les vôtres? &#10;&#10;Voici notre petit guide pour surfer plus vert : http://rc.ca/Rm4q3H&#10;&#10;#carbone" id="155" name="Google Shape;155;p35" title="10 trucs pour surfer plus vert">
            <a:hlinkClick r:id="rId3"/>
          </p:cNvPr>
          <p:cNvPicPr preferRelativeResize="0"/>
          <p:nvPr/>
        </p:nvPicPr>
        <p:blipFill>
          <a:blip r:embed="rId4">
            <a:alphaModFix/>
          </a:blip>
          <a:stretch>
            <a:fillRect/>
          </a:stretch>
        </p:blipFill>
        <p:spPr>
          <a:xfrm>
            <a:off x="1489150" y="278388"/>
            <a:ext cx="6115650" cy="4586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6"/>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500"/>
              <a:t>Statistiques</a:t>
            </a:r>
            <a:endParaRPr sz="2500">
              <a:solidFill>
                <a:srgbClr val="F05A4E"/>
              </a:solidFill>
            </a:endParaRPr>
          </a:p>
        </p:txBody>
      </p:sp>
      <p:sp>
        <p:nvSpPr>
          <p:cNvPr id="161" name="Google Shape;161;p36"/>
          <p:cNvSpPr txBox="1"/>
          <p:nvPr/>
        </p:nvSpPr>
        <p:spPr>
          <a:xfrm>
            <a:off x="508050" y="521550"/>
            <a:ext cx="8127900" cy="4100400"/>
          </a:xfrm>
          <a:prstGeom prst="rect">
            <a:avLst/>
          </a:prstGeom>
          <a:noFill/>
          <a:ln>
            <a:noFill/>
          </a:ln>
        </p:spPr>
        <p:txBody>
          <a:bodyPr anchorCtr="0" anchor="t" bIns="91425" lIns="91425" spcFirstLastPara="1" rIns="91425" wrap="square" tIns="91425">
            <a:noAutofit/>
          </a:bodyPr>
          <a:lstStyle/>
          <a:p>
            <a:pPr indent="-355600" lvl="0" marL="457200" rtl="0" algn="just">
              <a:lnSpc>
                <a:spcPct val="115000"/>
              </a:lnSpc>
              <a:spcBef>
                <a:spcPts val="3000"/>
              </a:spcBef>
              <a:spcAft>
                <a:spcPts val="0"/>
              </a:spcAft>
              <a:buSzPts val="2000"/>
              <a:buFont typeface="Source Sans Pro"/>
              <a:buChar char="●"/>
            </a:pPr>
            <a:r>
              <a:rPr lang="en" sz="2000">
                <a:solidFill>
                  <a:srgbClr val="363759"/>
                </a:solidFill>
                <a:latin typeface="Source Sans Pro"/>
                <a:ea typeface="Source Sans Pro"/>
                <a:cs typeface="Source Sans Pro"/>
                <a:sym typeface="Source Sans Pro"/>
              </a:rPr>
              <a:t>Un courriel envoyé à quelqu’un produit 4 grammes de </a:t>
            </a:r>
            <a:r>
              <a:rPr lang="en" sz="2000">
                <a:solidFill>
                  <a:srgbClr val="222222"/>
                </a:solidFill>
                <a:highlight>
                  <a:srgbClr val="FFFFFF"/>
                </a:highlight>
                <a:latin typeface="Source Sans Pro"/>
                <a:ea typeface="Source Sans Pro"/>
                <a:cs typeface="Source Sans Pro"/>
                <a:sym typeface="Source Sans Pro"/>
              </a:rPr>
              <a:t>CO</a:t>
            </a:r>
            <a:r>
              <a:rPr lang="en" sz="2000">
                <a:solidFill>
                  <a:srgbClr val="222222"/>
                </a:solidFill>
                <a:latin typeface="Source Sans Pro"/>
                <a:ea typeface="Source Sans Pro"/>
                <a:cs typeface="Source Sans Pro"/>
                <a:sym typeface="Source Sans Pro"/>
              </a:rPr>
              <a:t>2.</a:t>
            </a:r>
            <a:endParaRPr sz="2000">
              <a:solidFill>
                <a:srgbClr val="222222"/>
              </a:solidFill>
              <a:latin typeface="Source Sans Pro"/>
              <a:ea typeface="Source Sans Pro"/>
              <a:cs typeface="Source Sans Pro"/>
              <a:sym typeface="Source Sans Pro"/>
            </a:endParaRPr>
          </a:p>
          <a:p>
            <a:pPr indent="-355600" lvl="0" marL="457200" rtl="0" algn="just">
              <a:lnSpc>
                <a:spcPct val="115000"/>
              </a:lnSpc>
              <a:spcBef>
                <a:spcPts val="3000"/>
              </a:spcBef>
              <a:spcAft>
                <a:spcPts val="0"/>
              </a:spcAft>
              <a:buClr>
                <a:srgbClr val="222222"/>
              </a:buClr>
              <a:buSzPts val="2000"/>
              <a:buFont typeface="Source Sans Pro"/>
              <a:buChar char="●"/>
            </a:pPr>
            <a:r>
              <a:rPr lang="en" sz="2000">
                <a:solidFill>
                  <a:srgbClr val="363759"/>
                </a:solidFill>
                <a:latin typeface="Source Sans Pro"/>
                <a:ea typeface="Source Sans Pro"/>
                <a:cs typeface="Source Sans Pro"/>
                <a:sym typeface="Source Sans Pro"/>
              </a:rPr>
              <a:t>La pornographie en ligne produit autant de CO2 dans une année que la Belgique en entier. </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3000"/>
              </a:spcBef>
              <a:spcAft>
                <a:spcPts val="0"/>
              </a:spcAft>
              <a:buClr>
                <a:srgbClr val="222222"/>
              </a:buClr>
              <a:buSzPts val="2000"/>
              <a:buFont typeface="Source Sans Pro"/>
              <a:buChar char="●"/>
            </a:pPr>
            <a:r>
              <a:rPr lang="en" sz="2000">
                <a:solidFill>
                  <a:srgbClr val="363759"/>
                </a:solidFill>
                <a:latin typeface="Source Sans Pro"/>
                <a:ea typeface="Source Sans Pro"/>
                <a:cs typeface="Source Sans Pro"/>
                <a:sym typeface="Source Sans Pro"/>
              </a:rPr>
              <a:t>Si tous les adultes du Royaume-Uni cessent de répondre « merci » à leurs courriels, nous économiserions 16 433 tonnes de CO2 par année.</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3000"/>
              </a:spcBef>
              <a:spcAft>
                <a:spcPts val="3000"/>
              </a:spcAft>
              <a:buClr>
                <a:srgbClr val="222222"/>
              </a:buClr>
              <a:buSzPts val="2000"/>
              <a:buFont typeface="Source Sans Pro"/>
              <a:buChar char="●"/>
            </a:pPr>
            <a:r>
              <a:rPr lang="en" sz="2000">
                <a:solidFill>
                  <a:srgbClr val="363759"/>
                </a:solidFill>
                <a:latin typeface="Source Sans Pro"/>
                <a:ea typeface="Source Sans Pro"/>
                <a:cs typeface="Source Sans Pro"/>
                <a:sym typeface="Source Sans Pro"/>
              </a:rPr>
              <a:t>En 2019, nous avons produit mondialement 53,6 millions de tonnes de déchets électroniques.</a:t>
            </a:r>
            <a:endParaRPr sz="2000">
              <a:solidFill>
                <a:srgbClr val="363759"/>
              </a:solidFill>
              <a:latin typeface="Source Sans Pro"/>
              <a:ea typeface="Source Sans Pro"/>
              <a:cs typeface="Source Sans Pro"/>
              <a:sym typeface="Source Sans Pro"/>
            </a:endParaRPr>
          </a:p>
        </p:txBody>
      </p:sp>
      <p:pic>
        <p:nvPicPr>
          <p:cNvPr id="162" name="Google Shape;162;p36"/>
          <p:cNvPicPr preferRelativeResize="0"/>
          <p:nvPr/>
        </p:nvPicPr>
        <p:blipFill>
          <a:blip r:embed="rId3">
            <a:alphaModFix/>
          </a:blip>
          <a:stretch>
            <a:fillRect/>
          </a:stretch>
        </p:blipFill>
        <p:spPr>
          <a:xfrm>
            <a:off x="7769625" y="250350"/>
            <a:ext cx="1023825" cy="1023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166" name="Shape 166"/>
        <p:cNvGrpSpPr/>
        <p:nvPr/>
      </p:nvGrpSpPr>
      <p:grpSpPr>
        <a:xfrm>
          <a:off x="0" y="0"/>
          <a:ext cx="0" cy="0"/>
          <a:chOff x="0" y="0"/>
          <a:chExt cx="0" cy="0"/>
        </a:xfrm>
      </p:grpSpPr>
      <p:sp>
        <p:nvSpPr>
          <p:cNvPr id="167" name="Google Shape;167;p37"/>
          <p:cNvSpPr txBox="1"/>
          <p:nvPr>
            <p:ph type="title"/>
          </p:nvPr>
        </p:nvSpPr>
        <p:spPr>
          <a:xfrm>
            <a:off x="0" y="0"/>
            <a:ext cx="9144000" cy="514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 sz="3400">
                <a:solidFill>
                  <a:srgbClr val="F05B4E"/>
                </a:solidFill>
              </a:rPr>
              <a:t>2. </a:t>
            </a:r>
            <a:r>
              <a:rPr b="1" lang="en" sz="3400">
                <a:solidFill>
                  <a:srgbClr val="F05B4E"/>
                </a:solidFill>
              </a:rPr>
              <a:t>L’empreinte écologique des appareils informatiques</a:t>
            </a:r>
            <a:br>
              <a:rPr b="1" lang="en" sz="3400">
                <a:solidFill>
                  <a:srgbClr val="FFFFFF"/>
                </a:solidFill>
              </a:rPr>
            </a:br>
            <a:endParaRPr b="1" sz="3400">
              <a:solidFill>
                <a:srgbClr val="F05B4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8"/>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sz="2500"/>
              <a:t>L'obsolescence programmée : le nerf de la guerre</a:t>
            </a:r>
            <a:endParaRPr sz="2500">
              <a:solidFill>
                <a:srgbClr val="F05A4E"/>
              </a:solidFill>
            </a:endParaRPr>
          </a:p>
        </p:txBody>
      </p:sp>
      <p:sp>
        <p:nvSpPr>
          <p:cNvPr id="173" name="Google Shape;173;p38"/>
          <p:cNvSpPr txBox="1"/>
          <p:nvPr/>
        </p:nvSpPr>
        <p:spPr>
          <a:xfrm>
            <a:off x="463050" y="972338"/>
            <a:ext cx="8217900" cy="16428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2000">
                <a:solidFill>
                  <a:srgbClr val="163860"/>
                </a:solidFill>
                <a:highlight>
                  <a:srgbClr val="FFFFFF"/>
                </a:highlight>
                <a:latin typeface="Source Sans Pro"/>
                <a:ea typeface="Source Sans Pro"/>
                <a:cs typeface="Source Sans Pro"/>
                <a:sym typeface="Source Sans Pro"/>
              </a:rPr>
              <a:t>« L'ensemble des techniques par lesquelles un metteur sur le marché vise à réduire délibérément la durée de vie d’un produit pour en augmenter le taux de remplacement »</a:t>
            </a:r>
            <a:endParaRPr sz="2000">
              <a:solidFill>
                <a:srgbClr val="163860"/>
              </a:solidFill>
              <a:highlight>
                <a:srgbClr val="FFFFFF"/>
              </a:highlight>
              <a:latin typeface="Source Sans Pro"/>
              <a:ea typeface="Source Sans Pro"/>
              <a:cs typeface="Source Sans Pro"/>
              <a:sym typeface="Source Sans Pro"/>
            </a:endParaRPr>
          </a:p>
          <a:p>
            <a:pPr indent="0" lvl="0" marL="0" rtl="0" algn="just">
              <a:lnSpc>
                <a:spcPct val="150000"/>
              </a:lnSpc>
              <a:spcBef>
                <a:spcPts val="1000"/>
              </a:spcBef>
              <a:spcAft>
                <a:spcPts val="1000"/>
              </a:spcAft>
              <a:buNone/>
            </a:pPr>
            <a:r>
              <a:t/>
            </a:r>
            <a:endParaRPr sz="1900">
              <a:solidFill>
                <a:srgbClr val="163860"/>
              </a:solidFill>
              <a:highlight>
                <a:srgbClr val="FFFFFF"/>
              </a:highlight>
              <a:latin typeface="Source Sans Pro"/>
              <a:ea typeface="Source Sans Pro"/>
              <a:cs typeface="Source Sans Pro"/>
              <a:sym typeface="Source Sans Pro"/>
            </a:endParaRPr>
          </a:p>
        </p:txBody>
      </p:sp>
      <p:pic>
        <p:nvPicPr>
          <p:cNvPr id="174" name="Google Shape;174;p38"/>
          <p:cNvPicPr preferRelativeResize="0"/>
          <p:nvPr/>
        </p:nvPicPr>
        <p:blipFill>
          <a:blip r:embed="rId3">
            <a:alphaModFix/>
          </a:blip>
          <a:stretch>
            <a:fillRect/>
          </a:stretch>
        </p:blipFill>
        <p:spPr>
          <a:xfrm>
            <a:off x="3915073" y="2998475"/>
            <a:ext cx="1313850" cy="1313850"/>
          </a:xfrm>
          <a:prstGeom prst="rect">
            <a:avLst/>
          </a:prstGeom>
          <a:noFill/>
          <a:ln>
            <a:noFill/>
          </a:ln>
        </p:spPr>
      </p:pic>
      <p:pic>
        <p:nvPicPr>
          <p:cNvPr id="175" name="Google Shape;175;p38"/>
          <p:cNvPicPr preferRelativeResize="0"/>
          <p:nvPr/>
        </p:nvPicPr>
        <p:blipFill>
          <a:blip r:embed="rId4">
            <a:alphaModFix/>
          </a:blip>
          <a:stretch>
            <a:fillRect/>
          </a:stretch>
        </p:blipFill>
        <p:spPr>
          <a:xfrm rot="-3615242">
            <a:off x="4889225" y="2812675"/>
            <a:ext cx="766250" cy="766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èle ppt alphanumérique">
  <a:themeElements>
    <a:clrScheme name="Alphanumérique">
      <a:dk1>
        <a:srgbClr val="363759"/>
      </a:dk1>
      <a:lt1>
        <a:srgbClr val="FFFFFF"/>
      </a:lt1>
      <a:dk2>
        <a:srgbClr val="363759"/>
      </a:dk2>
      <a:lt2>
        <a:srgbClr val="FFFFFF"/>
      </a:lt2>
      <a:accent1>
        <a:srgbClr val="F05B4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552EDEE0ED184F8436F95201FED710" ma:contentTypeVersion="13" ma:contentTypeDescription="Crée un document." ma:contentTypeScope="" ma:versionID="f785dca387f58dc9bdf4d1929e23a4b9">
  <xsd:schema xmlns:xsd="http://www.w3.org/2001/XMLSchema" xmlns:xs="http://www.w3.org/2001/XMLSchema" xmlns:p="http://schemas.microsoft.com/office/2006/metadata/properties" xmlns:ns2="85e1e3ed-d200-4a09-bc4b-ae2eac87e06a" xmlns:ns3="43c84c27-5f86-4081-aff9-b27a6863c48b" targetNamespace="http://schemas.microsoft.com/office/2006/metadata/properties" ma:root="true" ma:fieldsID="e98ce2eee941e286b12583f1b53e4f25" ns2:_="" ns3:_="">
    <xsd:import namespace="85e1e3ed-d200-4a09-bc4b-ae2eac87e06a"/>
    <xsd:import namespace="43c84c27-5f86-4081-aff9-b27a6863c4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e1e3ed-d200-4a09-bc4b-ae2eac87e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c84c27-5f86-4081-aff9-b27a6863c48b"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25DB4D-5240-4789-9200-899EFBF92A24}"/>
</file>

<file path=customXml/itemProps2.xml><?xml version="1.0" encoding="utf-8"?>
<ds:datastoreItem xmlns:ds="http://schemas.openxmlformats.org/officeDocument/2006/customXml" ds:itemID="{F5F2FBAF-7779-42BE-B512-CEF7331CB78D}"/>
</file>

<file path=customXml/itemProps3.xml><?xml version="1.0" encoding="utf-8"?>
<ds:datastoreItem xmlns:ds="http://schemas.openxmlformats.org/officeDocument/2006/customXml" ds:itemID="{A8DCDB40-B6E9-494D-894F-78A80993C68C}"/>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0x010100ED552EDEE0ED184F8436F95201FED710</vt:lpwstr>
  </property>
</Properties>
</file>